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sldIdLst>
    <p:sldId id="340" r:id="rId5"/>
    <p:sldId id="338" r:id="rId6"/>
    <p:sldId id="341" r:id="rId7"/>
    <p:sldId id="2145707997" r:id="rId8"/>
    <p:sldId id="308" r:id="rId9"/>
    <p:sldId id="342" r:id="rId10"/>
    <p:sldId id="2145707998" r:id="rId11"/>
    <p:sldId id="2145707999" r:id="rId12"/>
    <p:sldId id="2145708027" r:id="rId13"/>
    <p:sldId id="2145708000" r:id="rId14"/>
    <p:sldId id="2145708001" r:id="rId15"/>
    <p:sldId id="280" r:id="rId16"/>
    <p:sldId id="2145708002" r:id="rId17"/>
    <p:sldId id="2145708003" r:id="rId18"/>
    <p:sldId id="2145708004" r:id="rId19"/>
    <p:sldId id="2145708006" r:id="rId20"/>
    <p:sldId id="2145708007" r:id="rId21"/>
    <p:sldId id="2145708008" r:id="rId22"/>
    <p:sldId id="2145708013" r:id="rId23"/>
    <p:sldId id="2145708009" r:id="rId24"/>
    <p:sldId id="2145708010" r:id="rId25"/>
    <p:sldId id="2145708011" r:id="rId26"/>
    <p:sldId id="2145708012" r:id="rId27"/>
    <p:sldId id="2145708019" r:id="rId28"/>
    <p:sldId id="2145708014" r:id="rId29"/>
    <p:sldId id="2145708015" r:id="rId30"/>
    <p:sldId id="2145708016" r:id="rId31"/>
    <p:sldId id="2145708017" r:id="rId32"/>
    <p:sldId id="2145708018" r:id="rId33"/>
    <p:sldId id="2145708020" r:id="rId34"/>
    <p:sldId id="2145708021" r:id="rId35"/>
    <p:sldId id="2145708022" r:id="rId36"/>
    <p:sldId id="2145708023" r:id="rId37"/>
    <p:sldId id="2145708024" r:id="rId38"/>
    <p:sldId id="2145708025" r:id="rId39"/>
    <p:sldId id="2145708026" r:id="rId40"/>
    <p:sldId id="33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D39"/>
    <a:srgbClr val="15375E"/>
    <a:srgbClr val="A268BD"/>
    <a:srgbClr val="F7943C"/>
    <a:srgbClr val="E34969"/>
    <a:srgbClr val="42B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83543" autoAdjust="0"/>
  </p:normalViewPr>
  <p:slideViewPr>
    <p:cSldViewPr snapToGrid="0" snapToObjects="1">
      <p:cViewPr varScale="1">
        <p:scale>
          <a:sx n="61" d="100"/>
          <a:sy n="61" d="100"/>
        </p:scale>
        <p:origin x="-102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Albert" userId="fb9c3a89-4562-420d-91c7-c3ea5a43cc01" providerId="ADAL" clId="{BB53D7D7-4C36-43D2-9E0E-47924317E2F2}"/>
    <pc:docChg chg="undo custSel delSld modSld">
      <pc:chgData name="Harry Albert" userId="fb9c3a89-4562-420d-91c7-c3ea5a43cc01" providerId="ADAL" clId="{BB53D7D7-4C36-43D2-9E0E-47924317E2F2}" dt="2022-08-03T09:37:26.087" v="24" actId="20577"/>
      <pc:docMkLst>
        <pc:docMk/>
      </pc:docMkLst>
      <pc:sldChg chg="addSp delSp modSp del mod">
        <pc:chgData name="Harry Albert" userId="fb9c3a89-4562-420d-91c7-c3ea5a43cc01" providerId="ADAL" clId="{BB53D7D7-4C36-43D2-9E0E-47924317E2F2}" dt="2022-08-03T09:32:00.227" v="2" actId="47"/>
        <pc:sldMkLst>
          <pc:docMk/>
          <pc:sldMk cId="1478863527" sldId="263"/>
        </pc:sldMkLst>
        <pc:spChg chg="del">
          <ac:chgData name="Harry Albert" userId="fb9c3a89-4562-420d-91c7-c3ea5a43cc01" providerId="ADAL" clId="{BB53D7D7-4C36-43D2-9E0E-47924317E2F2}" dt="2022-08-03T09:31:52.833" v="0" actId="478"/>
          <ac:spMkLst>
            <pc:docMk/>
            <pc:sldMk cId="1478863527" sldId="263"/>
            <ac:spMk id="2" creationId="{E6E5AF26-7CA0-0941-A787-C7097FD43BBD}"/>
          </ac:spMkLst>
        </pc:spChg>
        <pc:spChg chg="add del mod">
          <ac:chgData name="Harry Albert" userId="fb9c3a89-4562-420d-91c7-c3ea5a43cc01" providerId="ADAL" clId="{BB53D7D7-4C36-43D2-9E0E-47924317E2F2}" dt="2022-08-03T09:31:57.679" v="1" actId="478"/>
          <ac:spMkLst>
            <pc:docMk/>
            <pc:sldMk cId="1478863527" sldId="263"/>
            <ac:spMk id="4" creationId="{6FF9B194-85D9-953F-A4E0-11A4AAB232F5}"/>
          </ac:spMkLst>
        </pc:spChg>
      </pc:sldChg>
      <pc:sldChg chg="del">
        <pc:chgData name="Harry Albert" userId="fb9c3a89-4562-420d-91c7-c3ea5a43cc01" providerId="ADAL" clId="{BB53D7D7-4C36-43D2-9E0E-47924317E2F2}" dt="2022-08-03T09:32:00.986" v="3" actId="47"/>
        <pc:sldMkLst>
          <pc:docMk/>
          <pc:sldMk cId="3647479186" sldId="328"/>
        </pc:sldMkLst>
      </pc:sldChg>
      <pc:sldChg chg="modNotesTx">
        <pc:chgData name="Harry Albert" userId="fb9c3a89-4562-420d-91c7-c3ea5a43cc01" providerId="ADAL" clId="{BB53D7D7-4C36-43D2-9E0E-47924317E2F2}" dt="2022-08-03T09:32:40.194" v="4"/>
        <pc:sldMkLst>
          <pc:docMk/>
          <pc:sldMk cId="932190470" sldId="341"/>
        </pc:sldMkLst>
      </pc:sldChg>
      <pc:sldChg chg="modNotesTx">
        <pc:chgData name="Harry Albert" userId="fb9c3a89-4562-420d-91c7-c3ea5a43cc01" providerId="ADAL" clId="{BB53D7D7-4C36-43D2-9E0E-47924317E2F2}" dt="2022-08-03T09:32:48.672" v="5"/>
        <pc:sldMkLst>
          <pc:docMk/>
          <pc:sldMk cId="2772092829" sldId="342"/>
        </pc:sldMkLst>
      </pc:sldChg>
      <pc:sldChg chg="modSp mod">
        <pc:chgData name="Harry Albert" userId="fb9c3a89-4562-420d-91c7-c3ea5a43cc01" providerId="ADAL" clId="{BB53D7D7-4C36-43D2-9E0E-47924317E2F2}" dt="2022-08-03T09:37:26.087" v="24" actId="20577"/>
        <pc:sldMkLst>
          <pc:docMk/>
          <pc:sldMk cId="181252869" sldId="2145707999"/>
        </pc:sldMkLst>
        <pc:spChg chg="mod">
          <ac:chgData name="Harry Albert" userId="fb9c3a89-4562-420d-91c7-c3ea5a43cc01" providerId="ADAL" clId="{BB53D7D7-4C36-43D2-9E0E-47924317E2F2}" dt="2022-08-03T09:37:26.087" v="24" actId="20577"/>
          <ac:spMkLst>
            <pc:docMk/>
            <pc:sldMk cId="181252869" sldId="2145707999"/>
            <ac:spMk id="7" creationId="{E5A7B60B-0889-3766-DD3F-2742D333B9B8}"/>
          </ac:spMkLst>
        </pc:spChg>
      </pc:sldChg>
      <pc:sldChg chg="modNotesTx">
        <pc:chgData name="Harry Albert" userId="fb9c3a89-4562-420d-91c7-c3ea5a43cc01" providerId="ADAL" clId="{BB53D7D7-4C36-43D2-9E0E-47924317E2F2}" dt="2022-08-03T09:33:02.574" v="6"/>
        <pc:sldMkLst>
          <pc:docMk/>
          <pc:sldMk cId="665881210" sldId="2145708001"/>
        </pc:sldMkLst>
      </pc:sldChg>
      <pc:sldChg chg="addSp delSp mod modNotesTx">
        <pc:chgData name="Harry Albert" userId="fb9c3a89-4562-420d-91c7-c3ea5a43cc01" providerId="ADAL" clId="{BB53D7D7-4C36-43D2-9E0E-47924317E2F2}" dt="2022-08-03T09:33:41.471" v="9"/>
        <pc:sldMkLst>
          <pc:docMk/>
          <pc:sldMk cId="2482287714" sldId="2145708002"/>
        </pc:sldMkLst>
        <pc:spChg chg="add del">
          <ac:chgData name="Harry Albert" userId="fb9c3a89-4562-420d-91c7-c3ea5a43cc01" providerId="ADAL" clId="{BB53D7D7-4C36-43D2-9E0E-47924317E2F2}" dt="2022-08-03T09:33:40.546" v="8" actId="22"/>
          <ac:spMkLst>
            <pc:docMk/>
            <pc:sldMk cId="2482287714" sldId="2145708002"/>
            <ac:spMk id="6" creationId="{BD1B054F-80F1-7DB3-71B3-E9409ED990B4}"/>
          </ac:spMkLst>
        </pc:spChg>
      </pc:sldChg>
      <pc:sldChg chg="modNotesTx">
        <pc:chgData name="Harry Albert" userId="fb9c3a89-4562-420d-91c7-c3ea5a43cc01" providerId="ADAL" clId="{BB53D7D7-4C36-43D2-9E0E-47924317E2F2}" dt="2022-08-03T09:33:49.727" v="10"/>
        <pc:sldMkLst>
          <pc:docMk/>
          <pc:sldMk cId="1505400573" sldId="2145708003"/>
        </pc:sldMkLst>
      </pc:sldChg>
      <pc:sldChg chg="modNotesTx">
        <pc:chgData name="Harry Albert" userId="fb9c3a89-4562-420d-91c7-c3ea5a43cc01" providerId="ADAL" clId="{BB53D7D7-4C36-43D2-9E0E-47924317E2F2}" dt="2022-08-03T09:33:56.334" v="11"/>
        <pc:sldMkLst>
          <pc:docMk/>
          <pc:sldMk cId="76310237" sldId="2145708004"/>
        </pc:sldMkLst>
      </pc:sldChg>
      <pc:sldChg chg="modNotesTx">
        <pc:chgData name="Harry Albert" userId="fb9c3a89-4562-420d-91c7-c3ea5a43cc01" providerId="ADAL" clId="{BB53D7D7-4C36-43D2-9E0E-47924317E2F2}" dt="2022-08-03T09:34:09.487" v="12"/>
        <pc:sldMkLst>
          <pc:docMk/>
          <pc:sldMk cId="3780557369" sldId="2145708006"/>
        </pc:sldMkLst>
      </pc:sldChg>
      <pc:sldChg chg="modNotesTx">
        <pc:chgData name="Harry Albert" userId="fb9c3a89-4562-420d-91c7-c3ea5a43cc01" providerId="ADAL" clId="{BB53D7D7-4C36-43D2-9E0E-47924317E2F2}" dt="2022-08-03T09:34:17.153" v="13"/>
        <pc:sldMkLst>
          <pc:docMk/>
          <pc:sldMk cId="681026821" sldId="2145708007"/>
        </pc:sldMkLst>
      </pc:sldChg>
      <pc:sldChg chg="modNotesTx">
        <pc:chgData name="Harry Albert" userId="fb9c3a89-4562-420d-91c7-c3ea5a43cc01" providerId="ADAL" clId="{BB53D7D7-4C36-43D2-9E0E-47924317E2F2}" dt="2022-08-03T09:34:38.205" v="15"/>
        <pc:sldMkLst>
          <pc:docMk/>
          <pc:sldMk cId="3375453610" sldId="2145708008"/>
        </pc:sldMkLst>
      </pc:sldChg>
      <pc:sldChg chg="modNotesTx">
        <pc:chgData name="Harry Albert" userId="fb9c3a89-4562-420d-91c7-c3ea5a43cc01" providerId="ADAL" clId="{BB53D7D7-4C36-43D2-9E0E-47924317E2F2}" dt="2022-08-03T09:34:46.238" v="16"/>
        <pc:sldMkLst>
          <pc:docMk/>
          <pc:sldMk cId="3051889685" sldId="2145708009"/>
        </pc:sldMkLst>
      </pc:sldChg>
      <pc:sldChg chg="modNotesTx">
        <pc:chgData name="Harry Albert" userId="fb9c3a89-4562-420d-91c7-c3ea5a43cc01" providerId="ADAL" clId="{BB53D7D7-4C36-43D2-9E0E-47924317E2F2}" dt="2022-08-03T09:34:55.212" v="17"/>
        <pc:sldMkLst>
          <pc:docMk/>
          <pc:sldMk cId="709106598" sldId="2145708010"/>
        </pc:sldMkLst>
      </pc:sldChg>
      <pc:sldChg chg="modNotesTx">
        <pc:chgData name="Harry Albert" userId="fb9c3a89-4562-420d-91c7-c3ea5a43cc01" providerId="ADAL" clId="{BB53D7D7-4C36-43D2-9E0E-47924317E2F2}" dt="2022-08-03T09:35:03.374" v="18"/>
        <pc:sldMkLst>
          <pc:docMk/>
          <pc:sldMk cId="328257678" sldId="2145708012"/>
        </pc:sldMkLst>
      </pc:sldChg>
      <pc:sldChg chg="modNotesTx">
        <pc:chgData name="Harry Albert" userId="fb9c3a89-4562-420d-91c7-c3ea5a43cc01" providerId="ADAL" clId="{BB53D7D7-4C36-43D2-9E0E-47924317E2F2}" dt="2022-08-03T09:34:24.835" v="14"/>
        <pc:sldMkLst>
          <pc:docMk/>
          <pc:sldMk cId="1936788571" sldId="2145708013"/>
        </pc:sldMkLst>
      </pc:sldChg>
      <pc:sldChg chg="modNotesTx">
        <pc:chgData name="Harry Albert" userId="fb9c3a89-4562-420d-91c7-c3ea5a43cc01" providerId="ADAL" clId="{BB53D7D7-4C36-43D2-9E0E-47924317E2F2}" dt="2022-08-03T09:35:34.414" v="21"/>
        <pc:sldMkLst>
          <pc:docMk/>
          <pc:sldMk cId="692242581" sldId="2145708015"/>
        </pc:sldMkLst>
      </pc:sldChg>
      <pc:sldChg chg="modNotesTx">
        <pc:chgData name="Harry Albert" userId="fb9c3a89-4562-420d-91c7-c3ea5a43cc01" providerId="ADAL" clId="{BB53D7D7-4C36-43D2-9E0E-47924317E2F2}" dt="2022-08-03T09:35:46.316" v="22"/>
        <pc:sldMkLst>
          <pc:docMk/>
          <pc:sldMk cId="963790053" sldId="2145708016"/>
        </pc:sldMkLst>
      </pc:sldChg>
      <pc:sldChg chg="modNotesTx">
        <pc:chgData name="Harry Albert" userId="fb9c3a89-4562-420d-91c7-c3ea5a43cc01" providerId="ADAL" clId="{BB53D7D7-4C36-43D2-9E0E-47924317E2F2}" dt="2022-08-03T09:35:54.557" v="23"/>
        <pc:sldMkLst>
          <pc:docMk/>
          <pc:sldMk cId="974290977" sldId="21457080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3E4C8-5266-BD45-BEE3-8BE60A382ACD}" type="datetimeFigureOut">
              <a:rPr lang="en-US" smtClean="0"/>
              <a:t>8/3/2022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16D15-5FCE-7B4E-B07D-01BCA69A567B}" type="slidenum">
              <a:rPr lang="en-US" smtClean="0"/>
              <a:t>‹#›</a:t>
            </a:fld>
            <a:endParaRPr lang="en-US" dirty="0"/>
          </a:p>
        </p:txBody>
      </p:sp>
    </p:spTree>
    <p:extLst>
      <p:ext uri="{BB962C8B-B14F-4D97-AF65-F5344CB8AC3E}">
        <p14:creationId xmlns:p14="http://schemas.microsoft.com/office/powerpoint/2010/main" val="6171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42" rtl="0" eaLnBrk="1" fontAlgn="auto" latinLnBrk="0" hangingPunct="1">
              <a:lnSpc>
                <a:spcPct val="100000"/>
              </a:lnSpc>
              <a:spcBef>
                <a:spcPts val="0"/>
              </a:spcBef>
              <a:spcAft>
                <a:spcPts val="0"/>
              </a:spcAft>
              <a:buClrTx/>
              <a:buSzTx/>
              <a:buFontTx/>
              <a:buNone/>
              <a:tabLst/>
              <a:defRPr/>
            </a:pPr>
            <a:r>
              <a:rPr lang="en-GB" dirty="0">
                <a:ea typeface="+mn-lt"/>
              </a:rPr>
              <a:t>Half of men with FH will have a heart attack or stroke before age 50 and a third of women before age 60. Statins are highly effective at reducing this risk.</a:t>
            </a:r>
          </a:p>
          <a:p>
            <a:pPr marL="0" marR="0" indent="0" algn="l" defTabSz="914342" rtl="0" eaLnBrk="1" fontAlgn="auto" latinLnBrk="0" hangingPunct="1">
              <a:lnSpc>
                <a:spcPct val="100000"/>
              </a:lnSpc>
              <a:spcBef>
                <a:spcPts val="0"/>
              </a:spcBef>
              <a:spcAft>
                <a:spcPts val="0"/>
              </a:spcAft>
              <a:buClrTx/>
              <a:buSzTx/>
              <a:buFontTx/>
              <a:buNone/>
              <a:tabLst/>
              <a:defRPr/>
            </a:pPr>
            <a:endParaRPr lang="en-US" dirty="0"/>
          </a:p>
          <a:p>
            <a:pPr marL="0" marR="0" indent="0" algn="l" defTabSz="914342" rtl="0" eaLnBrk="1" fontAlgn="auto" latinLnBrk="0" hangingPunct="1">
              <a:lnSpc>
                <a:spcPct val="100000"/>
              </a:lnSpc>
              <a:spcBef>
                <a:spcPts val="0"/>
              </a:spcBef>
              <a:spcAft>
                <a:spcPts val="0"/>
              </a:spcAft>
              <a:buClrTx/>
              <a:buSzTx/>
              <a:buFontTx/>
              <a:buNone/>
              <a:tabLst/>
              <a:defRPr/>
            </a:pPr>
            <a:r>
              <a:rPr lang="en-GB" dirty="0"/>
              <a:t>The average age of diagnosis is 47 years old. Diagnosing at this age shows a missed opportunity of starting medication and positive lifestyle choices to reduce risks.</a:t>
            </a:r>
            <a:endParaRPr lang="en-US" dirty="0"/>
          </a:p>
          <a:p>
            <a:endParaRPr lang="en-US" dirty="0"/>
          </a:p>
          <a:p>
            <a:endParaRPr lang="en-US" dirty="0"/>
          </a:p>
          <a:p>
            <a:r>
              <a:rPr lang="en-US" dirty="0"/>
              <a:t>LDLR 90%</a:t>
            </a:r>
            <a:r>
              <a:rPr lang="en-US" baseline="0" dirty="0"/>
              <a:t> </a:t>
            </a:r>
            <a:r>
              <a:rPr lang="en-US" dirty="0"/>
              <a:t>More than</a:t>
            </a:r>
            <a:r>
              <a:rPr lang="en-US" baseline="0" dirty="0"/>
              <a:t> 2000 known LDLR mutations. 400 have been found in the UK. </a:t>
            </a:r>
          </a:p>
          <a:p>
            <a:r>
              <a:rPr lang="en-US" baseline="0" dirty="0"/>
              <a:t>APOB 5% – second most common. Single mutation affecting binding to LDLR</a:t>
            </a:r>
          </a:p>
          <a:p>
            <a:r>
              <a:rPr lang="en-US" baseline="0" dirty="0"/>
              <a:t>PCSK9 2% – gain of function. </a:t>
            </a:r>
          </a:p>
          <a:p>
            <a:r>
              <a:rPr lang="en-US" baseline="0" dirty="0"/>
              <a:t>APOE 2% – single deletion – </a:t>
            </a:r>
            <a:r>
              <a:rPr lang="en-US" baseline="0" dirty="0" err="1"/>
              <a:t>mimick</a:t>
            </a:r>
            <a:r>
              <a:rPr lang="en-US" baseline="0" dirty="0"/>
              <a:t> FH. </a:t>
            </a:r>
          </a:p>
          <a:p>
            <a:endParaRPr lang="en-US" baseline="0" dirty="0"/>
          </a:p>
          <a:p>
            <a:endParaRPr lang="en-US" baseline="0" dirty="0"/>
          </a:p>
          <a:p>
            <a:endParaRPr lang="en-US" dirty="0"/>
          </a:p>
          <a:p>
            <a:endParaRPr lang="en-GB" dirty="0"/>
          </a:p>
        </p:txBody>
      </p:sp>
      <p:sp>
        <p:nvSpPr>
          <p:cNvPr id="4" name="Slide Number Placeholder 3"/>
          <p:cNvSpPr>
            <a:spLocks noGrp="1"/>
          </p:cNvSpPr>
          <p:nvPr>
            <p:ph type="sldNum" sz="quarter" idx="5"/>
          </p:nvPr>
        </p:nvSpPr>
        <p:spPr/>
        <p:txBody>
          <a:bodyPr/>
          <a:lstStyle/>
          <a:p>
            <a:fld id="{F0016D15-5FCE-7B4E-B07D-01BCA69A567B}" type="slidenum">
              <a:rPr lang="en-US" smtClean="0"/>
              <a:t>3</a:t>
            </a:fld>
            <a:endParaRPr lang="en-US" dirty="0"/>
          </a:p>
        </p:txBody>
      </p:sp>
    </p:spTree>
    <p:extLst>
      <p:ext uri="{BB962C8B-B14F-4D97-AF65-F5344CB8AC3E}">
        <p14:creationId xmlns:p14="http://schemas.microsoft.com/office/powerpoint/2010/main" val="3955785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PCNs</a:t>
            </a:r>
            <a:r>
              <a:rPr lang="en-GB" baseline="0" dirty="0" smtClean="0"/>
              <a:t> I have been working with – pharmacists as work across sites – encouraged them to lead on the project – enthusiastic – develop their role and service. </a:t>
            </a:r>
            <a:endParaRPr lang="en-GB" dirty="0" smtClean="0"/>
          </a:p>
          <a:p>
            <a:r>
              <a:rPr lang="en-GB" dirty="0" smtClean="0"/>
              <a:t>Some </a:t>
            </a:r>
            <a:r>
              <a:rPr lang="en-GB" dirty="0"/>
              <a:t>practices</a:t>
            </a:r>
            <a:r>
              <a:rPr lang="en-GB" baseline="0" dirty="0"/>
              <a:t> may utilise care co </a:t>
            </a:r>
            <a:r>
              <a:rPr lang="en-GB" baseline="0" dirty="0" err="1"/>
              <a:t>ordinators</a:t>
            </a:r>
            <a:r>
              <a:rPr lang="en-GB" baseline="0" dirty="0"/>
              <a:t> – others HCAs </a:t>
            </a:r>
            <a:endParaRPr lang="en-GB" baseline="0" dirty="0" smtClean="0"/>
          </a:p>
          <a:p>
            <a:r>
              <a:rPr lang="en-GB" baseline="0" dirty="0" smtClean="0"/>
              <a:t>We are happy to provide </a:t>
            </a:r>
            <a:r>
              <a:rPr lang="en-GB" baseline="0" dirty="0"/>
              <a:t>resources to support role – script for telephoning patients – do not expect them to tell patients we think you may have FH – just – cholesterol previously high – want to check – known to cause heart disease – this can run in families – we would like to complete some monitoring bloods and family history questionnaire </a:t>
            </a:r>
            <a:endParaRPr lang="en-GB" dirty="0"/>
          </a:p>
          <a:p>
            <a:endParaRPr lang="en-GB" dirty="0"/>
          </a:p>
          <a:p>
            <a:r>
              <a:rPr lang="en-GB" dirty="0"/>
              <a:t>Track</a:t>
            </a:r>
            <a:r>
              <a:rPr lang="en-GB" baseline="0" dirty="0"/>
              <a:t> what bloods/questionnaires have been completed. Keep each other updated. </a:t>
            </a:r>
          </a:p>
          <a:p>
            <a:r>
              <a:rPr lang="en-GB" baseline="0" dirty="0"/>
              <a:t>Trying to avoid inappropriate referrals + excluding individuals unnecessarily </a:t>
            </a:r>
          </a:p>
          <a:p>
            <a:endParaRPr lang="en-GB" baseline="0" dirty="0"/>
          </a:p>
          <a:p>
            <a:r>
              <a:rPr lang="en-GB" baseline="0" dirty="0"/>
              <a:t>Example of checklist that could be used to aid screening – also use if discussing patients with a specialist – all relevant info in one place. </a:t>
            </a:r>
            <a:endParaRPr lang="en-GB" dirty="0"/>
          </a:p>
          <a:p>
            <a:endParaRPr lang="en-GB" dirty="0"/>
          </a:p>
        </p:txBody>
      </p:sp>
      <p:sp>
        <p:nvSpPr>
          <p:cNvPr id="4" name="Slide Number Placeholder 3"/>
          <p:cNvSpPr>
            <a:spLocks noGrp="1"/>
          </p:cNvSpPr>
          <p:nvPr>
            <p:ph type="sldNum" sz="quarter" idx="5"/>
          </p:nvPr>
        </p:nvSpPr>
        <p:spPr/>
        <p:txBody>
          <a:bodyPr/>
          <a:lstStyle/>
          <a:p>
            <a:fld id="{F0016D15-5FCE-7B4E-B07D-01BCA69A567B}" type="slidenum">
              <a:rPr lang="en-US" smtClean="0"/>
              <a:t>17</a:t>
            </a:fld>
            <a:endParaRPr lang="en-US" dirty="0"/>
          </a:p>
        </p:txBody>
      </p:sp>
    </p:spTree>
    <p:extLst>
      <p:ext uri="{BB962C8B-B14F-4D97-AF65-F5344CB8AC3E}">
        <p14:creationId xmlns:p14="http://schemas.microsoft.com/office/powerpoint/2010/main" val="2757802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Advise</a:t>
            </a:r>
            <a:r>
              <a:rPr lang="en-US" baseline="0" dirty="0"/>
              <a:t> to get patients to do this when they attend for bloods </a:t>
            </a:r>
          </a:p>
          <a:p>
            <a:r>
              <a:rPr lang="en-US" baseline="0" dirty="0"/>
              <a:t>Or over the phone when patients are asked to get bloods due to raised cholesterol. </a:t>
            </a:r>
            <a:endParaRPr lang="en-US" dirty="0"/>
          </a:p>
          <a:p>
            <a:endParaRPr lang="en-GB" dirty="0"/>
          </a:p>
        </p:txBody>
      </p:sp>
      <p:sp>
        <p:nvSpPr>
          <p:cNvPr id="4" name="Slide Number Placeholder 3"/>
          <p:cNvSpPr>
            <a:spLocks noGrp="1"/>
          </p:cNvSpPr>
          <p:nvPr>
            <p:ph type="sldNum" sz="quarter" idx="5"/>
          </p:nvPr>
        </p:nvSpPr>
        <p:spPr/>
        <p:txBody>
          <a:bodyPr/>
          <a:lstStyle/>
          <a:p>
            <a:fld id="{F0016D15-5FCE-7B4E-B07D-01BCA69A567B}" type="slidenum">
              <a:rPr lang="en-US" smtClean="0"/>
              <a:t>18</a:t>
            </a:fld>
            <a:endParaRPr lang="en-US" dirty="0"/>
          </a:p>
        </p:txBody>
      </p:sp>
    </p:spTree>
    <p:extLst>
      <p:ext uri="{BB962C8B-B14F-4D97-AF65-F5344CB8AC3E}">
        <p14:creationId xmlns:p14="http://schemas.microsoft.com/office/powerpoint/2010/main" val="38920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Double </a:t>
            </a:r>
            <a:r>
              <a:rPr lang="en-GB" dirty="0"/>
              <a:t>check</a:t>
            </a:r>
            <a:r>
              <a:rPr lang="en-GB" baseline="0" dirty="0"/>
              <a:t> bloods are fasted </a:t>
            </a:r>
            <a:endParaRPr lang="en-GB" dirty="0"/>
          </a:p>
          <a:p>
            <a:endParaRPr lang="en-GB" dirty="0"/>
          </a:p>
        </p:txBody>
      </p:sp>
      <p:sp>
        <p:nvSpPr>
          <p:cNvPr id="4" name="Slide Number Placeholder 3"/>
          <p:cNvSpPr>
            <a:spLocks noGrp="1"/>
          </p:cNvSpPr>
          <p:nvPr>
            <p:ph type="sldNum" sz="quarter" idx="5"/>
          </p:nvPr>
        </p:nvSpPr>
        <p:spPr/>
        <p:txBody>
          <a:bodyPr/>
          <a:lstStyle/>
          <a:p>
            <a:fld id="{F0016D15-5FCE-7B4E-B07D-01BCA69A567B}" type="slidenum">
              <a:rPr lang="en-US" smtClean="0"/>
              <a:t>19</a:t>
            </a:fld>
            <a:endParaRPr lang="en-US" dirty="0"/>
          </a:p>
        </p:txBody>
      </p:sp>
    </p:spTree>
    <p:extLst>
      <p:ext uri="{BB962C8B-B14F-4D97-AF65-F5344CB8AC3E}">
        <p14:creationId xmlns:p14="http://schemas.microsoft.com/office/powerpoint/2010/main" val="550082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Prevent inappropriate</a:t>
            </a:r>
            <a:r>
              <a:rPr lang="en-GB" baseline="0" dirty="0"/>
              <a:t> referrals </a:t>
            </a:r>
            <a:endParaRPr lang="en-GB" baseline="0" dirty="0" smtClean="0"/>
          </a:p>
          <a:p>
            <a:endParaRPr lang="en-GB" baseline="0" dirty="0"/>
          </a:p>
          <a:p>
            <a:r>
              <a:rPr lang="en-GB" dirty="0" err="1" smtClean="0"/>
              <a:t>e.G</a:t>
            </a:r>
            <a:r>
              <a:rPr lang="en-GB" dirty="0" smtClean="0"/>
              <a:t> patients may have a very</a:t>
            </a:r>
            <a:r>
              <a:rPr lang="en-GB" baseline="0" dirty="0" smtClean="0"/>
              <a:t> strong family history but because of LDL level not score highly </a:t>
            </a:r>
          </a:p>
          <a:p>
            <a:r>
              <a:rPr lang="en-GB" baseline="0" dirty="0" smtClean="0"/>
              <a:t>Pre treatment LDL may not be available</a:t>
            </a:r>
            <a:endParaRPr lang="en-GB" dirty="0" smtClean="0"/>
          </a:p>
          <a:p>
            <a:endParaRPr lang="en-GB" baseline="0" dirty="0"/>
          </a:p>
          <a:p>
            <a:r>
              <a:rPr lang="en-GB" baseline="0" dirty="0"/>
              <a:t>May need to take into account when bloods were taken – e.g. When Diabetes was undiagnosed/poorly controlled. </a:t>
            </a:r>
          </a:p>
          <a:p>
            <a:endParaRPr lang="en-GB" baseline="0" dirty="0"/>
          </a:p>
          <a:p>
            <a:r>
              <a:rPr lang="en-GB" baseline="0" dirty="0"/>
              <a:t>Although unlikely individuals know how high relatives cholesterol is – </a:t>
            </a:r>
          </a:p>
          <a:p>
            <a:endParaRPr lang="en-GB" dirty="0"/>
          </a:p>
          <a:p>
            <a:endParaRPr lang="en-GB" dirty="0"/>
          </a:p>
        </p:txBody>
      </p:sp>
      <p:sp>
        <p:nvSpPr>
          <p:cNvPr id="4" name="Slide Number Placeholder 3"/>
          <p:cNvSpPr>
            <a:spLocks noGrp="1"/>
          </p:cNvSpPr>
          <p:nvPr>
            <p:ph type="sldNum" sz="quarter" idx="5"/>
          </p:nvPr>
        </p:nvSpPr>
        <p:spPr/>
        <p:txBody>
          <a:bodyPr/>
          <a:lstStyle/>
          <a:p>
            <a:fld id="{F0016D15-5FCE-7B4E-B07D-01BCA69A567B}" type="slidenum">
              <a:rPr lang="en-US" smtClean="0"/>
              <a:t>20</a:t>
            </a:fld>
            <a:endParaRPr lang="en-US" dirty="0"/>
          </a:p>
        </p:txBody>
      </p:sp>
    </p:spTree>
    <p:extLst>
      <p:ext uri="{BB962C8B-B14F-4D97-AF65-F5344CB8AC3E}">
        <p14:creationId xmlns:p14="http://schemas.microsoft.com/office/powerpoint/2010/main" val="4003968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 links with lipid</a:t>
            </a:r>
            <a:r>
              <a:rPr lang="en-GB" baseline="0" dirty="0"/>
              <a:t> specialists – get advice if unsure on a case</a:t>
            </a:r>
          </a:p>
          <a:p>
            <a:r>
              <a:rPr lang="en-GB" baseline="0" dirty="0"/>
              <a:t>Develop links with lipid specialists – ensure appropriate referrals. </a:t>
            </a:r>
          </a:p>
          <a:p>
            <a:endParaRPr lang="en-GB" dirty="0"/>
          </a:p>
        </p:txBody>
      </p:sp>
      <p:sp>
        <p:nvSpPr>
          <p:cNvPr id="4" name="Slide Number Placeholder 3"/>
          <p:cNvSpPr>
            <a:spLocks noGrp="1"/>
          </p:cNvSpPr>
          <p:nvPr>
            <p:ph type="sldNum" sz="quarter" idx="5"/>
          </p:nvPr>
        </p:nvSpPr>
        <p:spPr/>
        <p:txBody>
          <a:bodyPr/>
          <a:lstStyle/>
          <a:p>
            <a:fld id="{F0016D15-5FCE-7B4E-B07D-01BCA69A567B}" type="slidenum">
              <a:rPr lang="en-US" smtClean="0"/>
              <a:t>21</a:t>
            </a:fld>
            <a:endParaRPr lang="en-US" dirty="0"/>
          </a:p>
        </p:txBody>
      </p:sp>
    </p:spTree>
    <p:extLst>
      <p:ext uri="{BB962C8B-B14F-4D97-AF65-F5344CB8AC3E}">
        <p14:creationId xmlns:p14="http://schemas.microsoft.com/office/powerpoint/2010/main" val="2351883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on stable treatment/cascaded – may discharge back to primary care. </a:t>
            </a:r>
          </a:p>
          <a:p>
            <a:endParaRPr lang="en-US" baseline="0" dirty="0"/>
          </a:p>
          <a:p>
            <a:r>
              <a:rPr lang="en-US" baseline="0" dirty="0"/>
              <a:t>If not FH – treat with primary or secondary prevention </a:t>
            </a:r>
          </a:p>
          <a:p>
            <a:r>
              <a:rPr lang="en-US" baseline="0" dirty="0"/>
              <a:t>If unable to manage lipids for any reason – i.e. statin </a:t>
            </a:r>
            <a:r>
              <a:rPr lang="en-US" baseline="0" dirty="0" err="1"/>
              <a:t>intolerace</a:t>
            </a:r>
            <a:r>
              <a:rPr lang="en-US" baseline="0" dirty="0"/>
              <a:t>, elevated LDL </a:t>
            </a:r>
            <a:r>
              <a:rPr lang="en-US" baseline="0" dirty="0" err="1"/>
              <a:t>dispite</a:t>
            </a:r>
            <a:r>
              <a:rPr lang="en-US" baseline="0" dirty="0"/>
              <a:t> treatment, or high risk – re refer to lipid specialist.  </a:t>
            </a:r>
            <a:endParaRPr lang="en-US" dirty="0"/>
          </a:p>
          <a:p>
            <a:endParaRPr lang="en-GB" dirty="0"/>
          </a:p>
        </p:txBody>
      </p:sp>
      <p:sp>
        <p:nvSpPr>
          <p:cNvPr id="4" name="Slide Number Placeholder 3"/>
          <p:cNvSpPr>
            <a:spLocks noGrp="1"/>
          </p:cNvSpPr>
          <p:nvPr>
            <p:ph type="sldNum" sz="quarter" idx="5"/>
          </p:nvPr>
        </p:nvSpPr>
        <p:spPr/>
        <p:txBody>
          <a:bodyPr/>
          <a:lstStyle/>
          <a:p>
            <a:fld id="{F0016D15-5FCE-7B4E-B07D-01BCA69A567B}" type="slidenum">
              <a:rPr lang="en-US" smtClean="0"/>
              <a:t>23</a:t>
            </a:fld>
            <a:endParaRPr lang="en-US" dirty="0"/>
          </a:p>
        </p:txBody>
      </p:sp>
    </p:spTree>
    <p:extLst>
      <p:ext uri="{BB962C8B-B14F-4D97-AF65-F5344CB8AC3E}">
        <p14:creationId xmlns:p14="http://schemas.microsoft.com/office/powerpoint/2010/main" val="3331902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Efficient and effective use of resources </a:t>
            </a:r>
          </a:p>
          <a:p>
            <a:endParaRPr lang="en-US" dirty="0"/>
          </a:p>
          <a:p>
            <a:r>
              <a:rPr lang="en-US" dirty="0"/>
              <a:t>For</a:t>
            </a:r>
            <a:r>
              <a:rPr lang="en-US" baseline="0" dirty="0"/>
              <a:t> pilot worked with pharmacists – work across PCNs </a:t>
            </a:r>
          </a:p>
          <a:p>
            <a:endParaRPr lang="en-US" baseline="0" dirty="0"/>
          </a:p>
          <a:p>
            <a:r>
              <a:rPr lang="en-US" baseline="0" dirty="0" err="1"/>
              <a:t>Utilise</a:t>
            </a:r>
            <a:r>
              <a:rPr lang="en-US" baseline="0" dirty="0"/>
              <a:t> HCAs or care co </a:t>
            </a:r>
            <a:r>
              <a:rPr lang="en-US" baseline="0" dirty="0" err="1"/>
              <a:t>ordinators</a:t>
            </a:r>
            <a:r>
              <a:rPr lang="en-US" baseline="0" dirty="0"/>
              <a:t> depending on practice. </a:t>
            </a:r>
          </a:p>
          <a:p>
            <a:endParaRPr lang="en-US" baseline="0" dirty="0"/>
          </a:p>
          <a:p>
            <a:r>
              <a:rPr lang="en-US" baseline="0" dirty="0"/>
              <a:t>Admin support – running searches etc. also invaluable. </a:t>
            </a:r>
          </a:p>
          <a:p>
            <a:endParaRPr lang="en-US" baseline="0" dirty="0"/>
          </a:p>
          <a:p>
            <a:endParaRPr lang="en-US" baseline="0" dirty="0"/>
          </a:p>
        </p:txBody>
      </p:sp>
      <p:sp>
        <p:nvSpPr>
          <p:cNvPr id="4" name="Slide Number Placeholder 3"/>
          <p:cNvSpPr>
            <a:spLocks noGrp="1"/>
          </p:cNvSpPr>
          <p:nvPr>
            <p:ph type="sldNum" sz="quarter" idx="5"/>
          </p:nvPr>
        </p:nvSpPr>
        <p:spPr/>
        <p:txBody>
          <a:bodyPr/>
          <a:lstStyle/>
          <a:p>
            <a:fld id="{CA0F023F-7A31-8A48-BC7C-289752467A90}"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787685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Follow the ?FH high</a:t>
            </a:r>
            <a:r>
              <a:rPr lang="en-GB" baseline="0" dirty="0"/>
              <a:t> risk pathway </a:t>
            </a:r>
            <a:endParaRPr lang="en-GB" dirty="0"/>
          </a:p>
          <a:p>
            <a:endParaRPr lang="en-GB" dirty="0"/>
          </a:p>
        </p:txBody>
      </p:sp>
      <p:sp>
        <p:nvSpPr>
          <p:cNvPr id="4" name="Slide Number Placeholder 3"/>
          <p:cNvSpPr>
            <a:spLocks noGrp="1"/>
          </p:cNvSpPr>
          <p:nvPr>
            <p:ph type="sldNum" sz="quarter" idx="5"/>
          </p:nvPr>
        </p:nvSpPr>
        <p:spPr/>
        <p:txBody>
          <a:bodyPr/>
          <a:lstStyle/>
          <a:p>
            <a:fld id="{F0016D15-5FCE-7B4E-B07D-01BCA69A567B}" type="slidenum">
              <a:rPr lang="en-US" smtClean="0"/>
              <a:t>26</a:t>
            </a:fld>
            <a:endParaRPr lang="en-US" dirty="0"/>
          </a:p>
        </p:txBody>
      </p:sp>
    </p:spTree>
    <p:extLst>
      <p:ext uri="{BB962C8B-B14F-4D97-AF65-F5344CB8AC3E}">
        <p14:creationId xmlns:p14="http://schemas.microsoft.com/office/powerpoint/2010/main" val="3859066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Screening SNOMED</a:t>
            </a:r>
            <a:r>
              <a:rPr lang="en-GB" baseline="0" dirty="0"/>
              <a:t> coded FH patients </a:t>
            </a:r>
            <a:endParaRPr lang="en-GB" dirty="0"/>
          </a:p>
          <a:p>
            <a:r>
              <a:rPr lang="en-GB" dirty="0"/>
              <a:t>Where to find relevant</a:t>
            </a:r>
            <a:r>
              <a:rPr lang="en-GB" baseline="0" dirty="0"/>
              <a:t> information for desktop review to fulfil Dutch lipid criteria. </a:t>
            </a:r>
            <a:endParaRPr lang="en-GB" dirty="0"/>
          </a:p>
          <a:p>
            <a:endParaRPr lang="en-GB" dirty="0"/>
          </a:p>
        </p:txBody>
      </p:sp>
      <p:sp>
        <p:nvSpPr>
          <p:cNvPr id="4" name="Slide Number Placeholder 3"/>
          <p:cNvSpPr>
            <a:spLocks noGrp="1"/>
          </p:cNvSpPr>
          <p:nvPr>
            <p:ph type="sldNum" sz="quarter" idx="5"/>
          </p:nvPr>
        </p:nvSpPr>
        <p:spPr/>
        <p:txBody>
          <a:bodyPr/>
          <a:lstStyle/>
          <a:p>
            <a:fld id="{F0016D15-5FCE-7B4E-B07D-01BCA69A567B}" type="slidenum">
              <a:rPr lang="en-US" smtClean="0"/>
              <a:t>27</a:t>
            </a:fld>
            <a:endParaRPr lang="en-US" dirty="0"/>
          </a:p>
        </p:txBody>
      </p:sp>
    </p:spTree>
    <p:extLst>
      <p:ext uri="{BB962C8B-B14F-4D97-AF65-F5344CB8AC3E}">
        <p14:creationId xmlns:p14="http://schemas.microsoft.com/office/powerpoint/2010/main" val="3703734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a:t>
            </a:r>
            <a:r>
              <a:rPr lang="en-GB" baseline="0" dirty="0"/>
              <a:t> FH coded patients may not be under a lipid </a:t>
            </a:r>
            <a:r>
              <a:rPr lang="en-GB" baseline="0" dirty="0" smtClean="0"/>
              <a:t>clinic or discharged back to primary care. </a:t>
            </a:r>
          </a:p>
          <a:p>
            <a:r>
              <a:rPr lang="en-GB" baseline="0" dirty="0" smtClean="0"/>
              <a:t>May have other </a:t>
            </a:r>
            <a:r>
              <a:rPr lang="en-GB" baseline="0" dirty="0"/>
              <a:t>problems? High risk of CVD? </a:t>
            </a:r>
          </a:p>
          <a:p>
            <a:r>
              <a:rPr lang="en-GB" baseline="0" dirty="0"/>
              <a:t>May have been coded FH inappropriately. </a:t>
            </a:r>
          </a:p>
          <a:p>
            <a:r>
              <a:rPr lang="en-GB" baseline="0" dirty="0"/>
              <a:t>May need to investigate further. </a:t>
            </a:r>
          </a:p>
          <a:p>
            <a:endParaRPr lang="en-GB" dirty="0"/>
          </a:p>
          <a:p>
            <a:r>
              <a:rPr lang="en-GB" dirty="0"/>
              <a:t>Problems</a:t>
            </a:r>
            <a:r>
              <a:rPr lang="en-GB" baseline="0" dirty="0"/>
              <a:t> – may have just been coded as FH </a:t>
            </a:r>
            <a:r>
              <a:rPr lang="en-GB" baseline="0" dirty="0" err="1"/>
              <a:t>beacase</a:t>
            </a:r>
            <a:r>
              <a:rPr lang="en-GB" baseline="0" dirty="0"/>
              <a:t> TC was &gt;9 – but actually had diabetes etc. </a:t>
            </a:r>
          </a:p>
          <a:p>
            <a:endParaRPr lang="en-GB" baseline="0" dirty="0"/>
          </a:p>
          <a:p>
            <a:r>
              <a:rPr lang="en-GB" baseline="0" dirty="0"/>
              <a:t>Correct clinic/treatment/test </a:t>
            </a:r>
            <a:endParaRPr lang="en-GB" dirty="0"/>
          </a:p>
          <a:p>
            <a:endParaRPr lang="en-GB" dirty="0"/>
          </a:p>
        </p:txBody>
      </p:sp>
      <p:sp>
        <p:nvSpPr>
          <p:cNvPr id="4" name="Slide Number Placeholder 3"/>
          <p:cNvSpPr>
            <a:spLocks noGrp="1"/>
          </p:cNvSpPr>
          <p:nvPr>
            <p:ph type="sldNum" sz="quarter" idx="5"/>
          </p:nvPr>
        </p:nvSpPr>
        <p:spPr/>
        <p:txBody>
          <a:bodyPr/>
          <a:lstStyle/>
          <a:p>
            <a:fld id="{F0016D15-5FCE-7B4E-B07D-01BCA69A567B}" type="slidenum">
              <a:rPr lang="en-US" smtClean="0"/>
              <a:t>28</a:t>
            </a:fld>
            <a:endParaRPr lang="en-US" dirty="0"/>
          </a:p>
        </p:txBody>
      </p:sp>
    </p:spTree>
    <p:extLst>
      <p:ext uri="{BB962C8B-B14F-4D97-AF65-F5344CB8AC3E}">
        <p14:creationId xmlns:p14="http://schemas.microsoft.com/office/powerpoint/2010/main" val="211513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016D15-5FCE-7B4E-B07D-01BCA69A567B}" type="slidenum">
              <a:rPr lang="en-US" smtClean="0"/>
              <a:t>5</a:t>
            </a:fld>
            <a:endParaRPr lang="en-US"/>
          </a:p>
        </p:txBody>
      </p:sp>
    </p:spTree>
    <p:extLst>
      <p:ext uri="{BB962C8B-B14F-4D97-AF65-F5344CB8AC3E}">
        <p14:creationId xmlns:p14="http://schemas.microsoft.com/office/powerpoint/2010/main" val="3600804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smtClean="0"/>
              <a:t>Highligh</a:t>
            </a:r>
            <a:r>
              <a:rPr lang="en-GB" baseline="0" dirty="0" smtClean="0"/>
              <a:t>t – opportunity to review treatment – escalate and refer as needed.  </a:t>
            </a:r>
            <a:endParaRPr lang="en-GB" dirty="0"/>
          </a:p>
        </p:txBody>
      </p:sp>
      <p:sp>
        <p:nvSpPr>
          <p:cNvPr id="4" name="Slide Number Placeholder 3"/>
          <p:cNvSpPr>
            <a:spLocks noGrp="1"/>
          </p:cNvSpPr>
          <p:nvPr>
            <p:ph type="sldNum" sz="quarter" idx="10"/>
          </p:nvPr>
        </p:nvSpPr>
        <p:spPr/>
        <p:txBody>
          <a:bodyPr/>
          <a:lstStyle/>
          <a:p>
            <a:fld id="{F0016D15-5FCE-7B4E-B07D-01BCA69A567B}" type="slidenum">
              <a:rPr lang="en-US" smtClean="0"/>
              <a:t>31</a:t>
            </a:fld>
            <a:endParaRPr lang="en-US" dirty="0"/>
          </a:p>
        </p:txBody>
      </p:sp>
    </p:spTree>
    <p:extLst>
      <p:ext uri="{BB962C8B-B14F-4D97-AF65-F5344CB8AC3E}">
        <p14:creationId xmlns:p14="http://schemas.microsoft.com/office/powerpoint/2010/main" val="548147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Hopefully not overwhelming numbers</a:t>
            </a:r>
            <a:r>
              <a:rPr lang="en-GB" baseline="0" dirty="0" smtClean="0"/>
              <a:t> of patients to review – review effectively and refer appropriate patients. </a:t>
            </a:r>
          </a:p>
        </p:txBody>
      </p:sp>
      <p:sp>
        <p:nvSpPr>
          <p:cNvPr id="4" name="Slide Number Placeholder 3"/>
          <p:cNvSpPr>
            <a:spLocks noGrp="1"/>
          </p:cNvSpPr>
          <p:nvPr>
            <p:ph type="sldNum" sz="quarter" idx="10"/>
          </p:nvPr>
        </p:nvSpPr>
        <p:spPr/>
        <p:txBody>
          <a:bodyPr/>
          <a:lstStyle/>
          <a:p>
            <a:fld id="{F0016D15-5FCE-7B4E-B07D-01BCA69A567B}" type="slidenum">
              <a:rPr lang="en-US" smtClean="0"/>
              <a:t>32</a:t>
            </a:fld>
            <a:endParaRPr lang="en-US" dirty="0"/>
          </a:p>
        </p:txBody>
      </p:sp>
    </p:spTree>
    <p:extLst>
      <p:ext uri="{BB962C8B-B14F-4D97-AF65-F5344CB8AC3E}">
        <p14:creationId xmlns:p14="http://schemas.microsoft.com/office/powerpoint/2010/main" val="3213014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Monoclonal antibodies – Evolocumab</a:t>
            </a:r>
            <a:r>
              <a:rPr lang="en-US" baseline="0" dirty="0"/>
              <a:t> and alirocumab </a:t>
            </a:r>
          </a:p>
          <a:p>
            <a:r>
              <a:rPr lang="en-US" baseline="0" dirty="0"/>
              <a:t>siRNA – </a:t>
            </a:r>
            <a:r>
              <a:rPr lang="en-US" baseline="0" dirty="0" err="1"/>
              <a:t>Inclisiran</a:t>
            </a:r>
            <a:r>
              <a:rPr lang="en-US" baseline="0" dirty="0"/>
              <a:t> – blocks production. </a:t>
            </a:r>
          </a:p>
          <a:p>
            <a:endParaRPr lang="en-US" baseline="0" dirty="0"/>
          </a:p>
          <a:p>
            <a:r>
              <a:rPr lang="en-US" baseline="0" dirty="0"/>
              <a:t>Statin intolerance pathways </a:t>
            </a:r>
            <a:endParaRPr lang="en-US" dirty="0"/>
          </a:p>
          <a:p>
            <a:endParaRPr lang="en-GB" dirty="0"/>
          </a:p>
        </p:txBody>
      </p:sp>
      <p:sp>
        <p:nvSpPr>
          <p:cNvPr id="4" name="Slide Number Placeholder 3"/>
          <p:cNvSpPr>
            <a:spLocks noGrp="1"/>
          </p:cNvSpPr>
          <p:nvPr>
            <p:ph type="sldNum" sz="quarter" idx="5"/>
          </p:nvPr>
        </p:nvSpPr>
        <p:spPr/>
        <p:txBody>
          <a:bodyPr/>
          <a:lstStyle/>
          <a:p>
            <a:fld id="{F0016D15-5FCE-7B4E-B07D-01BCA69A567B}" type="slidenum">
              <a:rPr lang="en-US" smtClean="0"/>
              <a:t>6</a:t>
            </a:fld>
            <a:endParaRPr lang="en-US" dirty="0"/>
          </a:p>
        </p:txBody>
      </p:sp>
    </p:spTree>
    <p:extLst>
      <p:ext uri="{BB962C8B-B14F-4D97-AF65-F5344CB8AC3E}">
        <p14:creationId xmlns:p14="http://schemas.microsoft.com/office/powerpoint/2010/main" val="1528581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a:t>
            </a:r>
            <a:r>
              <a:rPr lang="en-GB" baseline="0" dirty="0"/>
              <a:t> have been lost to follow up during the pandemic. </a:t>
            </a:r>
          </a:p>
          <a:p>
            <a:r>
              <a:rPr lang="en-GB" baseline="0" dirty="0"/>
              <a:t>Opportunity to request monitoring bloods for FH patients who need them. </a:t>
            </a:r>
          </a:p>
          <a:p>
            <a:r>
              <a:rPr lang="en-GB" baseline="0" dirty="0"/>
              <a:t>Escalate therapy accordingly or refer/re refer to a lipid clinic.  </a:t>
            </a:r>
          </a:p>
          <a:p>
            <a:endParaRPr lang="en-GB" dirty="0"/>
          </a:p>
          <a:p>
            <a:endParaRPr lang="en-GB" dirty="0"/>
          </a:p>
        </p:txBody>
      </p:sp>
      <p:sp>
        <p:nvSpPr>
          <p:cNvPr id="4" name="Slide Number Placeholder 3"/>
          <p:cNvSpPr>
            <a:spLocks noGrp="1"/>
          </p:cNvSpPr>
          <p:nvPr>
            <p:ph type="sldNum" sz="quarter" idx="5"/>
          </p:nvPr>
        </p:nvSpPr>
        <p:spPr/>
        <p:txBody>
          <a:bodyPr/>
          <a:lstStyle/>
          <a:p>
            <a:fld id="{F0016D15-5FCE-7B4E-B07D-01BCA69A567B}" type="slidenum">
              <a:rPr lang="en-US" smtClean="0"/>
              <a:t>11</a:t>
            </a:fld>
            <a:endParaRPr lang="en-US" dirty="0"/>
          </a:p>
        </p:txBody>
      </p:sp>
    </p:spTree>
    <p:extLst>
      <p:ext uri="{BB962C8B-B14F-4D97-AF65-F5344CB8AC3E}">
        <p14:creationId xmlns:p14="http://schemas.microsoft.com/office/powerpoint/2010/main" val="3145032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Systematic way of identifying patients using the Simon Broome criteria</a:t>
            </a:r>
            <a:r>
              <a:rPr lang="en-US" baseline="0" dirty="0" smtClean="0"/>
              <a:t> - </a:t>
            </a:r>
            <a:r>
              <a:rPr lang="en-US" dirty="0" smtClean="0"/>
              <a:t>Efficient </a:t>
            </a:r>
            <a:r>
              <a:rPr lang="en-US" dirty="0"/>
              <a:t>and effective use of resources </a:t>
            </a:r>
          </a:p>
          <a:p>
            <a:endParaRPr lang="en-US" dirty="0"/>
          </a:p>
          <a:p>
            <a:r>
              <a:rPr lang="en-US" dirty="0"/>
              <a:t>For</a:t>
            </a:r>
            <a:r>
              <a:rPr lang="en-US" baseline="0" dirty="0"/>
              <a:t> pilot worked with pharmacists – work across PCNs </a:t>
            </a:r>
          </a:p>
          <a:p>
            <a:endParaRPr lang="en-US" baseline="0" dirty="0"/>
          </a:p>
          <a:p>
            <a:r>
              <a:rPr lang="en-US" baseline="0" dirty="0" err="1"/>
              <a:t>Utilise</a:t>
            </a:r>
            <a:r>
              <a:rPr lang="en-US" baseline="0" dirty="0"/>
              <a:t> HCAs or care co </a:t>
            </a:r>
            <a:r>
              <a:rPr lang="en-US" baseline="0" dirty="0" smtClean="0"/>
              <a:t>coordinators </a:t>
            </a:r>
            <a:r>
              <a:rPr lang="en-US" baseline="0" dirty="0"/>
              <a:t>depending on practice. </a:t>
            </a:r>
          </a:p>
          <a:p>
            <a:endParaRPr lang="en-US" baseline="0" dirty="0"/>
          </a:p>
          <a:p>
            <a:r>
              <a:rPr lang="en-US" baseline="0" dirty="0"/>
              <a:t>Admin support – running searches etc. also invaluable. </a:t>
            </a:r>
            <a:endParaRPr lang="en-US" baseline="0" dirty="0" smtClean="0"/>
          </a:p>
          <a:p>
            <a:endParaRPr lang="en-US" baseline="0" dirty="0" smtClean="0"/>
          </a:p>
          <a:p>
            <a:r>
              <a:rPr lang="en-US" baseline="0" dirty="0" smtClean="0"/>
              <a:t>Along the way I will try give some practical advice for putting this pathway into practice from my experience on the pilot. </a:t>
            </a:r>
            <a:endParaRPr lang="en-US" baseline="0" dirty="0"/>
          </a:p>
          <a:p>
            <a:endParaRPr lang="en-US" baseline="0" dirty="0"/>
          </a:p>
          <a:p>
            <a:endParaRPr lang="en-US" baseline="0" dirty="0"/>
          </a:p>
        </p:txBody>
      </p:sp>
      <p:sp>
        <p:nvSpPr>
          <p:cNvPr id="4" name="Slide Number Placeholder 3"/>
          <p:cNvSpPr>
            <a:spLocks noGrp="1"/>
          </p:cNvSpPr>
          <p:nvPr>
            <p:ph type="sldNum" sz="quarter" idx="5"/>
          </p:nvPr>
        </p:nvSpPr>
        <p:spPr/>
        <p:txBody>
          <a:bodyPr/>
          <a:lstStyle/>
          <a:p>
            <a:fld id="{CA0F023F-7A31-8A48-BC7C-289752467A90}"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784171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Genetic test has not always been available. </a:t>
            </a:r>
          </a:p>
          <a:p>
            <a:r>
              <a:rPr lang="en-GB" dirty="0"/>
              <a:t>Negative</a:t>
            </a:r>
            <a:r>
              <a:rPr lang="en-GB" baseline="0" dirty="0"/>
              <a:t> genetic test – may be other variants we do not know about – council still important to treat/healthy lifestyle and diet if still SB/DLC scoring for FH. </a:t>
            </a:r>
          </a:p>
          <a:p>
            <a:endParaRPr lang="en-GB" baseline="0" dirty="0"/>
          </a:p>
          <a:p>
            <a:r>
              <a:rPr lang="en-GB" baseline="0" dirty="0"/>
              <a:t>Use pre treatment cholesterol/LDL levels/the highest available. </a:t>
            </a:r>
          </a:p>
          <a:p>
            <a:endParaRPr lang="en-GB" baseline="0" dirty="0"/>
          </a:p>
          <a:p>
            <a:r>
              <a:rPr lang="en-GB" baseline="0" dirty="0"/>
              <a:t>Simon </a:t>
            </a:r>
            <a:r>
              <a:rPr lang="en-GB" baseline="0" dirty="0" err="1"/>
              <a:t>broome</a:t>
            </a:r>
            <a:r>
              <a:rPr lang="en-GB" baseline="0" dirty="0"/>
              <a:t> – possible or definite scores for FH </a:t>
            </a:r>
          </a:p>
          <a:p>
            <a:r>
              <a:rPr lang="en-GB" baseline="0" dirty="0"/>
              <a:t>Dutch Lipid – score above 5 makes eligible for genetic testing </a:t>
            </a:r>
          </a:p>
          <a:p>
            <a:endParaRPr lang="en-GB" baseline="0" dirty="0"/>
          </a:p>
          <a:p>
            <a:endParaRPr lang="en-GB" dirty="0"/>
          </a:p>
          <a:p>
            <a:endParaRPr lang="en-GB" dirty="0"/>
          </a:p>
        </p:txBody>
      </p:sp>
      <p:sp>
        <p:nvSpPr>
          <p:cNvPr id="4" name="Slide Number Placeholder 3"/>
          <p:cNvSpPr>
            <a:spLocks noGrp="1"/>
          </p:cNvSpPr>
          <p:nvPr>
            <p:ph type="sldNum" sz="quarter" idx="5"/>
          </p:nvPr>
        </p:nvSpPr>
        <p:spPr/>
        <p:txBody>
          <a:bodyPr/>
          <a:lstStyle/>
          <a:p>
            <a:fld id="{F0016D15-5FCE-7B4E-B07D-01BCA69A567B}" type="slidenum">
              <a:rPr lang="en-US" smtClean="0"/>
              <a:t>13</a:t>
            </a:fld>
            <a:endParaRPr lang="en-US" dirty="0"/>
          </a:p>
        </p:txBody>
      </p:sp>
    </p:spTree>
    <p:extLst>
      <p:ext uri="{BB962C8B-B14F-4D97-AF65-F5344CB8AC3E}">
        <p14:creationId xmlns:p14="http://schemas.microsoft.com/office/powerpoint/2010/main" val="2135746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Should</a:t>
            </a:r>
            <a:r>
              <a:rPr lang="en-GB" baseline="0" dirty="0"/>
              <a:t> use pre treatment LDL/Total cholesterol levels where possible. </a:t>
            </a:r>
          </a:p>
          <a:p>
            <a:r>
              <a:rPr lang="en-GB" baseline="0" dirty="0"/>
              <a:t>Or highest recorded. </a:t>
            </a:r>
          </a:p>
          <a:p>
            <a:endParaRPr lang="en-GB" baseline="0" dirty="0"/>
          </a:p>
          <a:p>
            <a:r>
              <a:rPr lang="en-GB" baseline="0" dirty="0"/>
              <a:t>Use slightly different criteria to calculate likelihood of FH </a:t>
            </a:r>
          </a:p>
          <a:p>
            <a:r>
              <a:rPr lang="en-GB" baseline="0" dirty="0"/>
              <a:t>Simon Broome does not take into account personal history of premature CVD </a:t>
            </a:r>
          </a:p>
          <a:p>
            <a:endParaRPr lang="en-GB" baseline="0" dirty="0"/>
          </a:p>
          <a:p>
            <a:r>
              <a:rPr lang="en-GB" baseline="0" dirty="0"/>
              <a:t>Possible, probable, definite FH </a:t>
            </a:r>
          </a:p>
          <a:p>
            <a:endParaRPr lang="en-GB" dirty="0"/>
          </a:p>
          <a:p>
            <a:r>
              <a:rPr lang="en-GB" dirty="0"/>
              <a:t>Should</a:t>
            </a:r>
            <a:r>
              <a:rPr lang="en-GB" baseline="0" dirty="0"/>
              <a:t> try to calculate both scores to assess FH and need to refer for testing. </a:t>
            </a:r>
          </a:p>
          <a:p>
            <a:endParaRPr lang="en-GB" baseline="0" dirty="0"/>
          </a:p>
          <a:p>
            <a:r>
              <a:rPr lang="en-GB" baseline="0" dirty="0"/>
              <a:t>DLC of 5 or more required for testing. </a:t>
            </a:r>
          </a:p>
          <a:p>
            <a:endParaRPr lang="en-GB" dirty="0"/>
          </a:p>
          <a:p>
            <a:endParaRPr lang="en-GB" dirty="0"/>
          </a:p>
        </p:txBody>
      </p:sp>
      <p:sp>
        <p:nvSpPr>
          <p:cNvPr id="4" name="Slide Number Placeholder 3"/>
          <p:cNvSpPr>
            <a:spLocks noGrp="1"/>
          </p:cNvSpPr>
          <p:nvPr>
            <p:ph type="sldNum" sz="quarter" idx="5"/>
          </p:nvPr>
        </p:nvSpPr>
        <p:spPr/>
        <p:txBody>
          <a:bodyPr/>
          <a:lstStyle/>
          <a:p>
            <a:fld id="{F0016D15-5FCE-7B4E-B07D-01BCA69A567B}" type="slidenum">
              <a:rPr lang="en-US" smtClean="0"/>
              <a:t>14</a:t>
            </a:fld>
            <a:endParaRPr lang="en-US" dirty="0"/>
          </a:p>
        </p:txBody>
      </p:sp>
    </p:spTree>
    <p:extLst>
      <p:ext uri="{BB962C8B-B14F-4D97-AF65-F5344CB8AC3E}">
        <p14:creationId xmlns:p14="http://schemas.microsoft.com/office/powerpoint/2010/main" val="2268768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fasting full lipid profile including LDL – assess impact of diet on lipids/TG</a:t>
            </a:r>
            <a:r>
              <a:rPr lang="en-US" baseline="0" dirty="0"/>
              <a:t> </a:t>
            </a:r>
          </a:p>
          <a:p>
            <a:r>
              <a:rPr lang="en-US" baseline="0" dirty="0"/>
              <a:t>Also need LDL to calculate FH diagnosis criteria. </a:t>
            </a:r>
            <a:endParaRPr lang="en-US" dirty="0"/>
          </a:p>
          <a:p>
            <a:endParaRPr lang="en-GB" dirty="0"/>
          </a:p>
        </p:txBody>
      </p:sp>
      <p:sp>
        <p:nvSpPr>
          <p:cNvPr id="4" name="Slide Number Placeholder 3"/>
          <p:cNvSpPr>
            <a:spLocks noGrp="1"/>
          </p:cNvSpPr>
          <p:nvPr>
            <p:ph type="sldNum" sz="quarter" idx="5"/>
          </p:nvPr>
        </p:nvSpPr>
        <p:spPr/>
        <p:txBody>
          <a:bodyPr/>
          <a:lstStyle/>
          <a:p>
            <a:fld id="{F0016D15-5FCE-7B4E-B07D-01BCA69A567B}" type="slidenum">
              <a:rPr lang="en-US" smtClean="0"/>
              <a:t>15</a:t>
            </a:fld>
            <a:endParaRPr lang="en-US" dirty="0"/>
          </a:p>
        </p:txBody>
      </p:sp>
    </p:spTree>
    <p:extLst>
      <p:ext uri="{BB962C8B-B14F-4D97-AF65-F5344CB8AC3E}">
        <p14:creationId xmlns:p14="http://schemas.microsoft.com/office/powerpoint/2010/main" val="867300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May</a:t>
            </a:r>
            <a:r>
              <a:rPr lang="en-GB" sz="1200" b="0" i="0" u="none" strike="noStrike" kern="1200" baseline="0" dirty="0">
                <a:solidFill>
                  <a:schemeClr val="tx1"/>
                </a:solidFill>
                <a:effectLst/>
                <a:latin typeface="+mn-lt"/>
                <a:ea typeface="+mn-ea"/>
                <a:cs typeface="+mn-cs"/>
              </a:rPr>
              <a:t> not be a straightforward quick process – may need to review secondary causes and then reassess. </a:t>
            </a:r>
            <a:endParaRPr lang="en-GB" sz="1200" b="0" i="0" u="none" strike="noStrike" kern="1200" dirty="0">
              <a:solidFill>
                <a:schemeClr val="tx1"/>
              </a:solidFill>
              <a:effectLst/>
              <a:latin typeface="+mn-lt"/>
              <a:ea typeface="+mn-ea"/>
              <a:cs typeface="+mn-cs"/>
            </a:endParaRPr>
          </a:p>
          <a:p>
            <a:endParaRPr lang="en-GB" sz="1200" b="0" i="0" u="none" strike="noStrike" kern="1200" baseline="0" dirty="0">
              <a:solidFill>
                <a:schemeClr val="tx1"/>
              </a:solidFill>
              <a:effectLst/>
              <a:latin typeface="+mn-lt"/>
              <a:ea typeface="+mn-ea"/>
              <a:cs typeface="+mn-cs"/>
            </a:endParaRPr>
          </a:p>
          <a:p>
            <a:r>
              <a:rPr lang="en-GB" sz="1200" b="0" i="0" u="none" strike="noStrike" kern="1200" baseline="0" dirty="0">
                <a:solidFill>
                  <a:schemeClr val="tx1"/>
                </a:solidFill>
                <a:effectLst/>
                <a:latin typeface="+mn-lt"/>
                <a:ea typeface="+mn-ea"/>
                <a:cs typeface="+mn-cs"/>
              </a:rPr>
              <a:t>May be complex patient – better for pharmacist/nurse to call. </a:t>
            </a:r>
          </a:p>
          <a:p>
            <a:r>
              <a:rPr lang="en-GB" sz="1200" b="0" i="0" u="none" strike="noStrike" kern="1200" baseline="0" dirty="0">
                <a:solidFill>
                  <a:schemeClr val="tx1"/>
                </a:solidFill>
                <a:effectLst/>
                <a:latin typeface="+mn-lt"/>
                <a:ea typeface="+mn-ea"/>
                <a:cs typeface="+mn-cs"/>
              </a:rPr>
              <a:t>May already have had recent bloods etc. </a:t>
            </a:r>
          </a:p>
          <a:p>
            <a:endParaRPr lang="en-GB" sz="1200" b="0" i="0" u="none" strike="noStrike" kern="1200" baseline="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diuretics</a:t>
            </a:r>
          </a:p>
          <a:p>
            <a:r>
              <a:rPr lang="en-GB" sz="1200" b="0" i="0" u="none" strike="noStrike" kern="1200" dirty="0">
                <a:solidFill>
                  <a:schemeClr val="tx1"/>
                </a:solidFill>
                <a:effectLst/>
                <a:latin typeface="+mn-lt"/>
                <a:ea typeface="+mn-ea"/>
                <a:cs typeface="+mn-cs"/>
              </a:rPr>
              <a:t>corticosteroids</a:t>
            </a:r>
          </a:p>
          <a:p>
            <a:r>
              <a:rPr lang="en-GB" sz="1200" b="0" i="0" u="none" strike="noStrike" kern="1200" dirty="0">
                <a:solidFill>
                  <a:schemeClr val="tx1"/>
                </a:solidFill>
                <a:effectLst/>
                <a:latin typeface="+mn-lt"/>
                <a:ea typeface="+mn-ea"/>
                <a:cs typeface="+mn-cs"/>
              </a:rPr>
              <a:t>immuno-suppressants</a:t>
            </a:r>
          </a:p>
          <a:p>
            <a:r>
              <a:rPr lang="en-GB" sz="1200" b="0" i="0" u="none" strike="noStrike" kern="1200" dirty="0">
                <a:solidFill>
                  <a:schemeClr val="tx1"/>
                </a:solidFill>
                <a:effectLst/>
                <a:latin typeface="+mn-lt"/>
                <a:ea typeface="+mn-ea"/>
                <a:cs typeface="+mn-cs"/>
              </a:rPr>
              <a:t>anti-retroviral drugs</a:t>
            </a:r>
          </a:p>
          <a:p>
            <a:r>
              <a:rPr lang="en-GB" sz="1200" b="0" i="0" u="none" strike="noStrike" kern="1200" dirty="0">
                <a:solidFill>
                  <a:schemeClr val="tx1"/>
                </a:solidFill>
                <a:effectLst/>
                <a:latin typeface="+mn-lt"/>
                <a:ea typeface="+mn-ea"/>
                <a:cs typeface="+mn-cs"/>
              </a:rPr>
              <a:t>retinoids</a:t>
            </a:r>
          </a:p>
          <a:p>
            <a:r>
              <a:rPr lang="en-GB" sz="1200" b="0" i="0" u="none" strike="noStrike" kern="1200" dirty="0">
                <a:solidFill>
                  <a:schemeClr val="tx1"/>
                </a:solidFill>
                <a:effectLst/>
                <a:latin typeface="+mn-lt"/>
                <a:ea typeface="+mn-ea"/>
                <a:cs typeface="+mn-cs"/>
              </a:rPr>
              <a:t>oral oestrogen</a:t>
            </a:r>
          </a:p>
          <a:p>
            <a:r>
              <a:rPr lang="en-GB" sz="1200" b="0" i="0" u="none" strike="noStrike" kern="1200" dirty="0">
                <a:solidFill>
                  <a:schemeClr val="tx1"/>
                </a:solidFill>
                <a:effectLst/>
                <a:latin typeface="+mn-lt"/>
                <a:ea typeface="+mn-ea"/>
                <a:cs typeface="+mn-cs"/>
              </a:rPr>
              <a:t>beta-blockers</a:t>
            </a:r>
          </a:p>
          <a:p>
            <a:r>
              <a:rPr lang="en-GB" sz="1200" b="0" i="0" u="none" strike="noStrike" kern="1200" dirty="0">
                <a:solidFill>
                  <a:schemeClr val="tx1"/>
                </a:solidFill>
                <a:effectLst/>
                <a:latin typeface="+mn-lt"/>
                <a:ea typeface="+mn-ea"/>
                <a:cs typeface="+mn-cs"/>
              </a:rPr>
              <a:t>antidepressants</a:t>
            </a:r>
          </a:p>
          <a:p>
            <a:r>
              <a:rPr lang="en-GB" sz="1200" b="0" i="0" u="none" strike="noStrike" kern="1200" dirty="0">
                <a:solidFill>
                  <a:schemeClr val="tx1"/>
                </a:solidFill>
                <a:effectLst/>
                <a:latin typeface="+mn-lt"/>
                <a:ea typeface="+mn-ea"/>
                <a:cs typeface="+mn-cs"/>
              </a:rPr>
              <a:t>anticonvulsants.</a:t>
            </a:r>
          </a:p>
          <a:p>
            <a:endParaRPr lang="en-US" dirty="0"/>
          </a:p>
          <a:p>
            <a:endParaRPr lang="en-GB" dirty="0"/>
          </a:p>
        </p:txBody>
      </p:sp>
      <p:sp>
        <p:nvSpPr>
          <p:cNvPr id="4" name="Slide Number Placeholder 3"/>
          <p:cNvSpPr>
            <a:spLocks noGrp="1"/>
          </p:cNvSpPr>
          <p:nvPr>
            <p:ph type="sldNum" sz="quarter" idx="5"/>
          </p:nvPr>
        </p:nvSpPr>
        <p:spPr/>
        <p:txBody>
          <a:bodyPr/>
          <a:lstStyle/>
          <a:p>
            <a:fld id="{F0016D15-5FCE-7B4E-B07D-01BCA69A567B}" type="slidenum">
              <a:rPr lang="en-US" smtClean="0"/>
              <a:t>16</a:t>
            </a:fld>
            <a:endParaRPr lang="en-US" dirty="0"/>
          </a:p>
        </p:txBody>
      </p:sp>
    </p:spTree>
    <p:extLst>
      <p:ext uri="{BB962C8B-B14F-4D97-AF65-F5344CB8AC3E}">
        <p14:creationId xmlns:p14="http://schemas.microsoft.com/office/powerpoint/2010/main" val="3148989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Cover 1">
    <p:bg>
      <p:bgRef idx="1001">
        <a:schemeClr val="bg1"/>
      </p:bgRef>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xmlns="" id="{2C26964D-EBAA-C944-9B61-F177462EA5EA}"/>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xmlns=""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xmlns=""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xmlns="" id="{93D9460B-BD75-684C-B9CE-E5D292A4F42F}"/>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a:fillRect/>
          </a:stretch>
        </p:blipFill>
        <p:spPr>
          <a:xfrm>
            <a:off x="-1718772" y="-1440000"/>
            <a:ext cx="6840000" cy="6840000"/>
          </a:xfrm>
          <a:prstGeom prst="ellipse">
            <a:avLst/>
          </a:prstGeom>
        </p:spPr>
      </p:pic>
      <p:sp>
        <p:nvSpPr>
          <p:cNvPr id="9" name="TextBox 11">
            <a:extLst>
              <a:ext uri="{FF2B5EF4-FFF2-40B4-BE49-F238E27FC236}">
                <a16:creationId xmlns:a16="http://schemas.microsoft.com/office/drawing/2014/main" xmlns="" id="{5CE7208A-CB2C-46AB-9FEB-6DDBFD361814}"/>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bg1"/>
                </a:solidFill>
              </a:rPr>
              <a:t>Copyright © UCLPartners 2021</a:t>
            </a:r>
          </a:p>
        </p:txBody>
      </p:sp>
    </p:spTree>
    <p:extLst>
      <p:ext uri="{BB962C8B-B14F-4D97-AF65-F5344CB8AC3E}">
        <p14:creationId xmlns:p14="http://schemas.microsoft.com/office/powerpoint/2010/main" val="261887159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 Image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FD564C-6FC6-814E-A967-BA0B23EB7BCA}"/>
              </a:ext>
            </a:extLst>
          </p:cNvPr>
          <p:cNvSpPr>
            <a:spLocks noGrp="1"/>
          </p:cNvSpPr>
          <p:nvPr>
            <p:ph type="title"/>
          </p:nvPr>
        </p:nvSpPr>
        <p:spPr>
          <a:xfrm>
            <a:off x="489857" y="511629"/>
            <a:ext cx="7503260" cy="610589"/>
          </a:xfrm>
        </p:spPr>
        <p:txBody>
          <a:bodyPr anchor="t">
            <a:normAutofit/>
          </a:bodyPr>
          <a:lstStyle>
            <a:lvl1pPr>
              <a:defRPr sz="2800" b="0" i="0">
                <a:solidFill>
                  <a:srgbClr val="42B6E6"/>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xmlns="" id="{BDC64E37-4A0F-ED47-8FD6-0780DA5C74D4}"/>
              </a:ext>
            </a:extLst>
          </p:cNvPr>
          <p:cNvSpPr>
            <a:spLocks noGrp="1"/>
          </p:cNvSpPr>
          <p:nvPr>
            <p:ph type="sldNum" sz="quarter" idx="12"/>
          </p:nvPr>
        </p:nvSpPr>
        <p:spPr/>
        <p:txBody>
          <a:bodyPr/>
          <a:lstStyle/>
          <a:p>
            <a:fld id="{79B1A236-F7F7-FA48-A909-8CCE9CB60875}" type="slidenum">
              <a:rPr lang="en-US" smtClean="0"/>
              <a:t>‹#›</a:t>
            </a:fld>
            <a:endParaRPr lang="en-US" dirty="0"/>
          </a:p>
        </p:txBody>
      </p:sp>
      <p:pic>
        <p:nvPicPr>
          <p:cNvPr id="25" name="Picture 24">
            <a:extLst>
              <a:ext uri="{FF2B5EF4-FFF2-40B4-BE49-F238E27FC236}">
                <a16:creationId xmlns:a16="http://schemas.microsoft.com/office/drawing/2014/main" xmlns="" id="{CEAE4CAC-95CF-1444-A75C-DF0F8C56E1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9857" y="6102069"/>
            <a:ext cx="1555532" cy="387913"/>
          </a:xfrm>
          <a:prstGeom prst="rect">
            <a:avLst/>
          </a:prstGeom>
        </p:spPr>
      </p:pic>
      <p:sp>
        <p:nvSpPr>
          <p:cNvPr id="23" name="Picture Placeholder 22">
            <a:extLst>
              <a:ext uri="{FF2B5EF4-FFF2-40B4-BE49-F238E27FC236}">
                <a16:creationId xmlns:a16="http://schemas.microsoft.com/office/drawing/2014/main" xmlns="" id="{605F4236-AE2F-C54C-B530-C94C8DCB4418}"/>
              </a:ext>
            </a:extLst>
          </p:cNvPr>
          <p:cNvSpPr>
            <a:spLocks noGrp="1"/>
          </p:cNvSpPr>
          <p:nvPr>
            <p:ph type="pic" sz="quarter" idx="14" hasCustomPrompt="1"/>
          </p:nvPr>
        </p:nvSpPr>
        <p:spPr>
          <a:xfrm>
            <a:off x="7057984" y="1021057"/>
            <a:ext cx="6840000" cy="684000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dirty="0"/>
              <a:t>Click on icon to place image</a:t>
            </a:r>
          </a:p>
        </p:txBody>
      </p:sp>
      <p:sp>
        <p:nvSpPr>
          <p:cNvPr id="7" name="Content Placeholder 2">
            <a:extLst>
              <a:ext uri="{FF2B5EF4-FFF2-40B4-BE49-F238E27FC236}">
                <a16:creationId xmlns:a16="http://schemas.microsoft.com/office/drawing/2014/main" xmlns="" id="{EF5710EB-9C53-4C12-B518-A2A445E863CD}"/>
              </a:ext>
            </a:extLst>
          </p:cNvPr>
          <p:cNvSpPr>
            <a:spLocks noGrp="1"/>
          </p:cNvSpPr>
          <p:nvPr>
            <p:ph idx="1"/>
          </p:nvPr>
        </p:nvSpPr>
        <p:spPr>
          <a:xfrm>
            <a:off x="489857" y="1246909"/>
            <a:ext cx="6312726" cy="4308764"/>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40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 + Ic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35079850-B273-C742-8B6F-2593772FE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xmlns="" id="{EFA1F841-A484-484F-9A9A-2192F3DF9018}"/>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xmlns="" id="{9B499EFC-D5E2-4CD5-B83C-1ABFFE500BCD}"/>
              </a:ext>
            </a:extLst>
          </p:cNvPr>
          <p:cNvSpPr>
            <a:spLocks noGrp="1"/>
          </p:cNvSpPr>
          <p:nvPr>
            <p:ph idx="1"/>
          </p:nvPr>
        </p:nvSpPr>
        <p:spPr>
          <a:xfrm>
            <a:off x="489856" y="1136073"/>
            <a:ext cx="11147961" cy="5296618"/>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xmlns="" id="{53B586EA-20BD-4248-B45F-730DCAC5F0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14771" y="329315"/>
            <a:ext cx="1581372" cy="392400"/>
          </a:xfrm>
          <a:prstGeom prst="rect">
            <a:avLst/>
          </a:prstGeom>
        </p:spPr>
      </p:pic>
      <p:sp>
        <p:nvSpPr>
          <p:cNvPr id="8" name="TextBox 11">
            <a:extLst>
              <a:ext uri="{FF2B5EF4-FFF2-40B4-BE49-F238E27FC236}">
                <a16:creationId xmlns:a16="http://schemas.microsoft.com/office/drawing/2014/main" xmlns="" id="{BABD4F54-2FD3-4A8B-ADF5-3BBB3EC10E57}"/>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bg1"/>
                </a:solidFill>
              </a:rPr>
              <a:t>Copyright © UCLPartners 2022</a:t>
            </a:r>
          </a:p>
        </p:txBody>
      </p:sp>
    </p:spTree>
    <p:extLst>
      <p:ext uri="{BB962C8B-B14F-4D97-AF65-F5344CB8AC3E}">
        <p14:creationId xmlns:p14="http://schemas.microsoft.com/office/powerpoint/2010/main" val="3073073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4A7AF5B-7520-5E4E-AEF8-AF1F4DE952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xmlns="" id="{35079850-B273-C742-8B6F-2593772FE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11" name="Picture Placeholder 10">
            <a:extLst>
              <a:ext uri="{FF2B5EF4-FFF2-40B4-BE49-F238E27FC236}">
                <a16:creationId xmlns:a16="http://schemas.microsoft.com/office/drawing/2014/main" xmlns="" id="{B9E0B650-E0D5-804F-8AC1-ADA94E09EDA8}"/>
              </a:ext>
            </a:extLst>
          </p:cNvPr>
          <p:cNvSpPr>
            <a:spLocks noGrp="1"/>
          </p:cNvSpPr>
          <p:nvPr>
            <p:ph type="pic" sz="quarter" idx="13" hasCustomPrompt="1"/>
          </p:nvPr>
        </p:nvSpPr>
        <p:spPr>
          <a:xfrm>
            <a:off x="-392083" y="-207394"/>
            <a:ext cx="13006499" cy="6856311"/>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6499" h="6856311">
                <a:moveTo>
                  <a:pt x="1524861" y="4576"/>
                </a:moveTo>
                <a:lnTo>
                  <a:pt x="12553741" y="74915"/>
                </a:lnTo>
                <a:lnTo>
                  <a:pt x="13006499" y="81322"/>
                </a:lnTo>
                <a:lnTo>
                  <a:pt x="12976166" y="4990358"/>
                </a:lnTo>
                <a:cubicBezTo>
                  <a:pt x="12832730" y="5370620"/>
                  <a:pt x="9120702" y="6219885"/>
                  <a:pt x="7395850" y="6485916"/>
                </a:cubicBezTo>
                <a:cubicBezTo>
                  <a:pt x="5068964" y="6760836"/>
                  <a:pt x="3552758" y="6970088"/>
                  <a:pt x="371789" y="6787805"/>
                </a:cubicBezTo>
                <a:cubicBezTo>
                  <a:pt x="113255" y="6752197"/>
                  <a:pt x="22615" y="6778318"/>
                  <a:pt x="24473" y="6676098"/>
                </a:cubicBezTo>
                <a:cubicBezTo>
                  <a:pt x="24473" y="4771106"/>
                  <a:pt x="0" y="2449691"/>
                  <a:pt x="0" y="544699"/>
                </a:cubicBezTo>
                <a:cubicBezTo>
                  <a:pt x="0" y="-86575"/>
                  <a:pt x="893587" y="4576"/>
                  <a:pt x="1524861" y="4576"/>
                </a:cubicBezTo>
                <a:close/>
              </a:path>
            </a:pathLst>
          </a:custGeom>
        </p:spPr>
        <p:txBody>
          <a:bodyPr anchor="ctr">
            <a:normAutofit/>
          </a:bodyPr>
          <a:lstStyle>
            <a:lvl1pPr marL="0" indent="0" algn="ctr">
              <a:buNone/>
              <a:defRPr sz="1800">
                <a:solidFill>
                  <a:schemeClr val="tx1">
                    <a:lumMod val="65000"/>
                    <a:lumOff val="35000"/>
                  </a:schemeClr>
                </a:solidFill>
              </a:defRPr>
            </a:lvl1pPr>
          </a:lstStyle>
          <a:p>
            <a:r>
              <a:rPr lang="en-US" dirty="0"/>
              <a:t>Click on icon to place image</a:t>
            </a:r>
          </a:p>
        </p:txBody>
      </p:sp>
    </p:spTree>
    <p:extLst>
      <p:ext uri="{BB962C8B-B14F-4D97-AF65-F5344CB8AC3E}">
        <p14:creationId xmlns:p14="http://schemas.microsoft.com/office/powerpoint/2010/main" val="301979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xmlns="" id="{090FA25C-BFB1-134A-BE14-052409730F42}"/>
              </a:ext>
            </a:extLst>
          </p:cNvPr>
          <p:cNvSpPr>
            <a:spLocks noChangeAspect="1"/>
          </p:cNvSpPr>
          <p:nvPr userDrawn="1"/>
        </p:nvSpPr>
        <p:spPr>
          <a:xfrm>
            <a:off x="0" y="908170"/>
            <a:ext cx="12192000" cy="5949830"/>
          </a:xfrm>
          <a:custGeom>
            <a:avLst/>
            <a:gdLst>
              <a:gd name="connsiteX0" fmla="*/ 7881720 w 12192000"/>
              <a:gd name="connsiteY0" fmla="*/ 0 h 5949830"/>
              <a:gd name="connsiteX1" fmla="*/ 12010662 w 12192000"/>
              <a:gd name="connsiteY1" fmla="*/ 899481 h 5949830"/>
              <a:gd name="connsiteX2" fmla="*/ 12192000 w 12192000"/>
              <a:gd name="connsiteY2" fmla="*/ 986685 h 5949830"/>
              <a:gd name="connsiteX3" fmla="*/ 12192000 w 12192000"/>
              <a:gd name="connsiteY3" fmla="*/ 5949830 h 5949830"/>
              <a:gd name="connsiteX4" fmla="*/ 0 w 12192000"/>
              <a:gd name="connsiteY4" fmla="*/ 5949830 h 5949830"/>
              <a:gd name="connsiteX5" fmla="*/ 0 w 12192000"/>
              <a:gd name="connsiteY5" fmla="*/ 3911812 h 5949830"/>
              <a:gd name="connsiteX6" fmla="*/ 38451 w 12192000"/>
              <a:gd name="connsiteY6" fmla="*/ 3858251 h 5949830"/>
              <a:gd name="connsiteX7" fmla="*/ 7881720 w 12192000"/>
              <a:gd name="connsiteY7" fmla="*/ 0 h 59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9830">
                <a:moveTo>
                  <a:pt x="7881720" y="0"/>
                </a:moveTo>
                <a:cubicBezTo>
                  <a:pt x="9355414" y="0"/>
                  <a:pt x="10753901" y="322000"/>
                  <a:pt x="12010662" y="899481"/>
                </a:cubicBezTo>
                <a:lnTo>
                  <a:pt x="12192000" y="986685"/>
                </a:lnTo>
                <a:lnTo>
                  <a:pt x="12192000" y="5949830"/>
                </a:lnTo>
                <a:lnTo>
                  <a:pt x="0" y="5949830"/>
                </a:lnTo>
                <a:lnTo>
                  <a:pt x="0" y="3911812"/>
                </a:lnTo>
                <a:lnTo>
                  <a:pt x="38451" y="3858251"/>
                </a:lnTo>
                <a:cubicBezTo>
                  <a:pt x="1848767" y="1511610"/>
                  <a:pt x="4688716" y="0"/>
                  <a:pt x="7881720" y="0"/>
                </a:cubicBezTo>
                <a:close/>
              </a:path>
            </a:pathLst>
          </a:cu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a:t>
            </a:r>
          </a:p>
        </p:txBody>
      </p:sp>
      <p:sp>
        <p:nvSpPr>
          <p:cNvPr id="26" name="Freeform 25">
            <a:extLst>
              <a:ext uri="{FF2B5EF4-FFF2-40B4-BE49-F238E27FC236}">
                <a16:creationId xmlns:a16="http://schemas.microsoft.com/office/drawing/2014/main" xmlns="" id="{769FEBDB-E9D1-A145-91D7-7DAC3E7BB752}"/>
              </a:ext>
            </a:extLst>
          </p:cNvPr>
          <p:cNvSpPr>
            <a:spLocks noChangeAspect="1"/>
          </p:cNvSpPr>
          <p:nvPr userDrawn="1"/>
        </p:nvSpPr>
        <p:spPr>
          <a:xfrm>
            <a:off x="0" y="1137302"/>
            <a:ext cx="12192000" cy="5720698"/>
          </a:xfrm>
          <a:custGeom>
            <a:avLst/>
            <a:gdLst>
              <a:gd name="connsiteX0" fmla="*/ 7467090 w 12192000"/>
              <a:gd name="connsiteY0" fmla="*/ 0 h 5720698"/>
              <a:gd name="connsiteX1" fmla="*/ 11907231 w 12192000"/>
              <a:gd name="connsiteY1" fmla="*/ 1049135 h 5720698"/>
              <a:gd name="connsiteX2" fmla="*/ 12192000 w 12192000"/>
              <a:gd name="connsiteY2" fmla="*/ 1198555 h 5720698"/>
              <a:gd name="connsiteX3" fmla="*/ 12192000 w 12192000"/>
              <a:gd name="connsiteY3" fmla="*/ 5720698 h 5720698"/>
              <a:gd name="connsiteX4" fmla="*/ 0 w 12192000"/>
              <a:gd name="connsiteY4" fmla="*/ 5720698 h 5720698"/>
              <a:gd name="connsiteX5" fmla="*/ 0 w 12192000"/>
              <a:gd name="connsiteY5" fmla="*/ 3401332 h 5720698"/>
              <a:gd name="connsiteX6" fmla="*/ 59556 w 12192000"/>
              <a:gd name="connsiteY6" fmla="*/ 3331849 h 5720698"/>
              <a:gd name="connsiteX7" fmla="*/ 7467090 w 12192000"/>
              <a:gd name="connsiteY7" fmla="*/ 0 h 572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0698">
                <a:moveTo>
                  <a:pt x="7467090" y="0"/>
                </a:moveTo>
                <a:cubicBezTo>
                  <a:pt x="9063591" y="0"/>
                  <a:pt x="10571829" y="377902"/>
                  <a:pt x="11907231" y="1049135"/>
                </a:cubicBezTo>
                <a:lnTo>
                  <a:pt x="12192000" y="1198555"/>
                </a:lnTo>
                <a:lnTo>
                  <a:pt x="12192000" y="5720698"/>
                </a:lnTo>
                <a:lnTo>
                  <a:pt x="0" y="5720698"/>
                </a:lnTo>
                <a:lnTo>
                  <a:pt x="0" y="3401332"/>
                </a:lnTo>
                <a:lnTo>
                  <a:pt x="59556" y="3331849"/>
                </a:lnTo>
                <a:cubicBezTo>
                  <a:pt x="1873142" y="1287999"/>
                  <a:pt x="4519702" y="0"/>
                  <a:pt x="7467090" y="0"/>
                </a:cubicBezTo>
                <a:close/>
              </a:path>
            </a:pathLst>
          </a:cu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xmlns="" id="{A8327DDD-4D36-DC48-92FB-4706921A3A01}"/>
              </a:ext>
            </a:extLst>
          </p:cNvPr>
          <p:cNvSpPr>
            <a:spLocks noGrp="1"/>
          </p:cNvSpPr>
          <p:nvPr userDrawn="1">
            <p:ph type="subTitle" idx="1" hasCustomPrompt="1"/>
          </p:nvPr>
        </p:nvSpPr>
        <p:spPr>
          <a:xfrm>
            <a:off x="5289331" y="3714140"/>
            <a:ext cx="5917324" cy="1691860"/>
          </a:xfrm>
        </p:spPr>
        <p:txBody>
          <a:bodyPr>
            <a:noAutofit/>
          </a:bodyPr>
          <a:lstStyle>
            <a:lvl1pPr marL="0" indent="0" algn="r">
              <a:lnSpc>
                <a:spcPts val="1560"/>
              </a:lnSpc>
              <a:spcAft>
                <a:spcPts val="0"/>
              </a:spcAft>
              <a:buNone/>
              <a:defRPr sz="18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your information</a:t>
            </a:r>
          </a:p>
        </p:txBody>
      </p:sp>
      <p:pic>
        <p:nvPicPr>
          <p:cNvPr id="8" name="Picture 7">
            <a:extLst>
              <a:ext uri="{FF2B5EF4-FFF2-40B4-BE49-F238E27FC236}">
                <a16:creationId xmlns:a16="http://schemas.microsoft.com/office/drawing/2014/main" xmlns=""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088" y="477157"/>
            <a:ext cx="2304392" cy="571809"/>
          </a:xfrm>
          <a:prstGeom prst="rect">
            <a:avLst/>
          </a:prstGeom>
        </p:spPr>
      </p:pic>
      <p:sp>
        <p:nvSpPr>
          <p:cNvPr id="10" name="TextBox 9">
            <a:extLst>
              <a:ext uri="{FF2B5EF4-FFF2-40B4-BE49-F238E27FC236}">
                <a16:creationId xmlns:a16="http://schemas.microsoft.com/office/drawing/2014/main" xmlns="" id="{69B541BD-FAC5-BE48-9F62-129FB661C962}"/>
              </a:ext>
            </a:extLst>
          </p:cNvPr>
          <p:cNvSpPr txBox="1"/>
          <p:nvPr userDrawn="1"/>
        </p:nvSpPr>
        <p:spPr>
          <a:xfrm>
            <a:off x="7091855" y="3208283"/>
            <a:ext cx="4114800" cy="369332"/>
          </a:xfrm>
          <a:prstGeom prst="rect">
            <a:avLst/>
          </a:prstGeom>
          <a:noFill/>
        </p:spPr>
        <p:txBody>
          <a:bodyPr wrap="square" rtlCol="0">
            <a:spAutoFit/>
          </a:bodyPr>
          <a:lstStyle/>
          <a:p>
            <a:pPr algn="r"/>
            <a:r>
              <a:rPr lang="en-US" dirty="0">
                <a:solidFill>
                  <a:schemeClr val="bg1"/>
                </a:solidFill>
              </a:rPr>
              <a:t>For more information please contact:</a:t>
            </a:r>
          </a:p>
        </p:txBody>
      </p:sp>
      <p:sp>
        <p:nvSpPr>
          <p:cNvPr id="16" name="TextBox 15">
            <a:extLst>
              <a:ext uri="{FF2B5EF4-FFF2-40B4-BE49-F238E27FC236}">
                <a16:creationId xmlns:a16="http://schemas.microsoft.com/office/drawing/2014/main" xmlns="" id="{7BFA9D68-F375-9C44-A330-493987CA859B}"/>
              </a:ext>
            </a:extLst>
          </p:cNvPr>
          <p:cNvSpPr txBox="1"/>
          <p:nvPr userDrawn="1"/>
        </p:nvSpPr>
        <p:spPr>
          <a:xfrm>
            <a:off x="7091855" y="5452535"/>
            <a:ext cx="4114800" cy="646331"/>
          </a:xfrm>
          <a:prstGeom prst="rect">
            <a:avLst/>
          </a:prstGeom>
          <a:noFill/>
        </p:spPr>
        <p:txBody>
          <a:bodyPr wrap="square" rtlCol="0">
            <a:spAutoFit/>
          </a:bodyPr>
          <a:lstStyle/>
          <a:p>
            <a:pPr algn="r"/>
            <a:r>
              <a:rPr lang="en-US" dirty="0">
                <a:solidFill>
                  <a:srgbClr val="A4CD39"/>
                </a:solidFill>
              </a:rPr>
              <a:t>www.uclpartners.com</a:t>
            </a:r>
          </a:p>
          <a:p>
            <a:pPr algn="r"/>
            <a:r>
              <a:rPr lang="en-US" dirty="0">
                <a:solidFill>
                  <a:srgbClr val="A4CD39"/>
                </a:solidFill>
              </a:rPr>
              <a:t>@uclpartners</a:t>
            </a:r>
          </a:p>
        </p:txBody>
      </p:sp>
      <p:sp>
        <p:nvSpPr>
          <p:cNvPr id="17" name="TextBox 16">
            <a:extLst>
              <a:ext uri="{FF2B5EF4-FFF2-40B4-BE49-F238E27FC236}">
                <a16:creationId xmlns:a16="http://schemas.microsoft.com/office/drawing/2014/main" xmlns="" id="{FD800737-51FC-734E-A1FF-64AABB2E4BE6}"/>
              </a:ext>
            </a:extLst>
          </p:cNvPr>
          <p:cNvSpPr txBox="1"/>
          <p:nvPr userDrawn="1"/>
        </p:nvSpPr>
        <p:spPr>
          <a:xfrm>
            <a:off x="7091855" y="2281228"/>
            <a:ext cx="4114800" cy="707886"/>
          </a:xfrm>
          <a:prstGeom prst="rect">
            <a:avLst/>
          </a:prstGeom>
          <a:noFill/>
        </p:spPr>
        <p:txBody>
          <a:bodyPr wrap="square" rtlCol="0">
            <a:spAutoFit/>
          </a:bodyPr>
          <a:lstStyle/>
          <a:p>
            <a:pPr algn="r"/>
            <a:r>
              <a:rPr lang="en-US" sz="4000" b="0" i="0" dirty="0">
                <a:solidFill>
                  <a:srgbClr val="A4CD39"/>
                </a:solidFill>
                <a:latin typeface="Calibri Light" panose="020F0302020204030204" pitchFamily="34" charset="0"/>
                <a:cs typeface="Calibri Light" panose="020F0302020204030204" pitchFamily="34" charset="0"/>
              </a:rPr>
              <a:t>Thank you</a:t>
            </a:r>
          </a:p>
        </p:txBody>
      </p:sp>
      <p:sp>
        <p:nvSpPr>
          <p:cNvPr id="9" name="TextBox 11">
            <a:extLst>
              <a:ext uri="{FF2B5EF4-FFF2-40B4-BE49-F238E27FC236}">
                <a16:creationId xmlns:a16="http://schemas.microsoft.com/office/drawing/2014/main" xmlns="" id="{B9D83E16-814E-46E0-AE73-649E52704FD9}"/>
              </a:ext>
            </a:extLst>
          </p:cNvPr>
          <p:cNvSpPr txBox="1"/>
          <p:nvPr userDrawn="1"/>
        </p:nvSpPr>
        <p:spPr>
          <a:xfrm>
            <a:off x="266740" y="654446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bg1"/>
                </a:solidFill>
              </a:rPr>
              <a:t>Copyright © UCLPartners 2022</a:t>
            </a:r>
          </a:p>
        </p:txBody>
      </p:sp>
    </p:spTree>
    <p:extLst>
      <p:ext uri="{BB962C8B-B14F-4D97-AF65-F5344CB8AC3E}">
        <p14:creationId xmlns:p14="http://schemas.microsoft.com/office/powerpoint/2010/main" val="1291200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xmlns="" id="{7405C1D8-0F25-4641-8EBB-9CD72E701DEB}"/>
              </a:ext>
            </a:extLst>
          </p:cNvPr>
          <p:cNvSpPr txBox="1"/>
          <p:nvPr userDrawn="1"/>
        </p:nvSpPr>
        <p:spPr>
          <a:xfrm>
            <a:off x="363722" y="659463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tx1"/>
                </a:solidFill>
              </a:rPr>
              <a:t>Copyright © UCLPartners 2022</a:t>
            </a:r>
          </a:p>
        </p:txBody>
      </p:sp>
    </p:spTree>
    <p:extLst>
      <p:ext uri="{BB962C8B-B14F-4D97-AF65-F5344CB8AC3E}">
        <p14:creationId xmlns:p14="http://schemas.microsoft.com/office/powerpoint/2010/main" val="338242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py + logo top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FD564C-6FC6-814E-A967-BA0B23EB7BCA}"/>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dirty="0"/>
              <a:t>Click to edit Master title style</a:t>
            </a:r>
          </a:p>
        </p:txBody>
      </p:sp>
      <p:sp>
        <p:nvSpPr>
          <p:cNvPr id="25" name="Content Placeholder 2">
            <a:extLst>
              <a:ext uri="{FF2B5EF4-FFF2-40B4-BE49-F238E27FC236}">
                <a16:creationId xmlns:a16="http://schemas.microsoft.com/office/drawing/2014/main" xmlns="" id="{FDA39F5A-3987-6046-B56E-77AC176D98C5}"/>
              </a:ext>
            </a:extLst>
          </p:cNvPr>
          <p:cNvSpPr>
            <a:spLocks noGrp="1"/>
          </p:cNvSpPr>
          <p:nvPr>
            <p:ph idx="1"/>
          </p:nvPr>
        </p:nvSpPr>
        <p:spPr>
          <a:xfrm>
            <a:off x="489856" y="1122218"/>
            <a:ext cx="11147961" cy="5310473"/>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xmlns="" id="{7515620D-212A-4194-9D29-EBCB27A2F2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14771" y="329315"/>
            <a:ext cx="1581372" cy="392400"/>
          </a:xfrm>
          <a:prstGeom prst="rect">
            <a:avLst/>
          </a:prstGeom>
        </p:spPr>
      </p:pic>
      <p:sp>
        <p:nvSpPr>
          <p:cNvPr id="5" name="TextBox 11">
            <a:extLst>
              <a:ext uri="{FF2B5EF4-FFF2-40B4-BE49-F238E27FC236}">
                <a16:creationId xmlns:a16="http://schemas.microsoft.com/office/drawing/2014/main" xmlns="" id="{6ECAF191-2745-4220-A00C-70E4B0D65CDF}"/>
              </a:ext>
            </a:extLst>
          </p:cNvPr>
          <p:cNvSpPr txBox="1"/>
          <p:nvPr userDrawn="1"/>
        </p:nvSpPr>
        <p:spPr>
          <a:xfrm>
            <a:off x="363722" y="658509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tx1"/>
                </a:solidFill>
              </a:rPr>
              <a:t>Copyright © UCLPartners 2022</a:t>
            </a:r>
          </a:p>
        </p:txBody>
      </p:sp>
    </p:spTree>
    <p:extLst>
      <p:ext uri="{BB962C8B-B14F-4D97-AF65-F5344CB8AC3E}">
        <p14:creationId xmlns:p14="http://schemas.microsoft.com/office/powerpoint/2010/main" val="2049135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1A17623-0BCE-4B31-BF14-C96505CB5101}"/>
              </a:ext>
            </a:extLst>
          </p:cNvPr>
          <p:cNvPicPr>
            <a:picLocks noChangeAspect="1"/>
          </p:cNvPicPr>
          <p:nvPr userDrawn="1"/>
        </p:nvPicPr>
        <p:blipFill>
          <a:blip r:embed="rId2"/>
          <a:stretch>
            <a:fillRect/>
          </a:stretch>
        </p:blipFill>
        <p:spPr>
          <a:xfrm>
            <a:off x="10738057" y="6594115"/>
            <a:ext cx="615743" cy="251023"/>
          </a:xfrm>
          <a:prstGeom prst="rect">
            <a:avLst/>
          </a:prstGeom>
        </p:spPr>
      </p:pic>
      <p:sp>
        <p:nvSpPr>
          <p:cNvPr id="2" name="Title 1">
            <a:extLst>
              <a:ext uri="{FF2B5EF4-FFF2-40B4-BE49-F238E27FC236}">
                <a16:creationId xmlns:a16="http://schemas.microsoft.com/office/drawing/2014/main" xmlns="" id="{B3A59291-B9DC-42F3-90E0-2AE1F493FE59}"/>
              </a:ext>
            </a:extLst>
          </p:cNvPr>
          <p:cNvSpPr>
            <a:spLocks noGrp="1"/>
          </p:cNvSpPr>
          <p:nvPr>
            <p:ph type="title"/>
          </p:nvPr>
        </p:nvSpPr>
        <p:spPr/>
        <p:txBody>
          <a:bodyPr/>
          <a:lstStyle/>
          <a:p>
            <a:r>
              <a:rPr lang="en-US" dirty="0"/>
              <a:t>Click to edit Master title style</a:t>
            </a:r>
            <a:endParaRPr lang="en-GB" dirty="0"/>
          </a:p>
        </p:txBody>
      </p:sp>
      <p:sp>
        <p:nvSpPr>
          <p:cNvPr id="6" name="Text Placeholder 5">
            <a:extLst>
              <a:ext uri="{FF2B5EF4-FFF2-40B4-BE49-F238E27FC236}">
                <a16:creationId xmlns:a16="http://schemas.microsoft.com/office/drawing/2014/main" xmlns="" id="{BB11039A-CBE3-44C9-8052-90613E4D53C6}"/>
              </a:ext>
            </a:extLst>
          </p:cNvPr>
          <p:cNvSpPr>
            <a:spLocks noGrp="1"/>
          </p:cNvSpPr>
          <p:nvPr>
            <p:ph type="body" sz="quarter" idx="12"/>
          </p:nvPr>
        </p:nvSpPr>
        <p:spPr>
          <a:xfrm>
            <a:off x="838202" y="1828802"/>
            <a:ext cx="10515600" cy="43752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xmlns="" id="{87B68D37-0A94-4161-9D4F-901D65EC9255}"/>
              </a:ext>
            </a:extLst>
          </p:cNvPr>
          <p:cNvPicPr>
            <a:picLocks noChangeAspect="1"/>
          </p:cNvPicPr>
          <p:nvPr userDrawn="1"/>
        </p:nvPicPr>
        <p:blipFill>
          <a:blip r:embed="rId3"/>
          <a:stretch>
            <a:fillRect/>
          </a:stretch>
        </p:blipFill>
        <p:spPr>
          <a:xfrm>
            <a:off x="223763" y="6204031"/>
            <a:ext cx="1885168" cy="599883"/>
          </a:xfrm>
          <a:prstGeom prst="rect">
            <a:avLst/>
          </a:prstGeom>
        </p:spPr>
      </p:pic>
      <p:sp>
        <p:nvSpPr>
          <p:cNvPr id="14" name="Rectangle 11">
            <a:extLst>
              <a:ext uri="{FF2B5EF4-FFF2-40B4-BE49-F238E27FC236}">
                <a16:creationId xmlns:a16="http://schemas.microsoft.com/office/drawing/2014/main" xmlns="" id="{01485271-D369-4C49-8EFD-B227BDA495BA}"/>
              </a:ext>
            </a:extLst>
          </p:cNvPr>
          <p:cNvSpPr/>
          <p:nvPr userDrawn="1"/>
        </p:nvSpPr>
        <p:spPr>
          <a:xfrm rot="5400000">
            <a:off x="-1644575" y="1644572"/>
            <a:ext cx="3474001" cy="184855"/>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7 w 12192000"/>
              <a:gd name="connsiteY2" fmla="*/ 39608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35" y="370007"/>
                  <a:pt x="11582847" y="396088"/>
                </a:cubicBezTo>
                <a:lnTo>
                  <a:pt x="0" y="39706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86"/>
            <a:endParaRPr lang="en-GB" sz="1798">
              <a:solidFill>
                <a:srgbClr val="FFFFFF"/>
              </a:solidFill>
            </a:endParaRPr>
          </a:p>
        </p:txBody>
      </p:sp>
      <p:sp>
        <p:nvSpPr>
          <p:cNvPr id="15" name="Rectangle 11">
            <a:extLst>
              <a:ext uri="{FF2B5EF4-FFF2-40B4-BE49-F238E27FC236}">
                <a16:creationId xmlns:a16="http://schemas.microsoft.com/office/drawing/2014/main" xmlns="" id="{0FDD5213-3153-4D87-8DE2-83477EE1C9F3}"/>
              </a:ext>
            </a:extLst>
          </p:cNvPr>
          <p:cNvSpPr/>
          <p:nvPr userDrawn="1"/>
        </p:nvSpPr>
        <p:spPr>
          <a:xfrm rot="5400000" flipH="1" flipV="1">
            <a:off x="-1644572" y="5041420"/>
            <a:ext cx="3474000" cy="184857"/>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39 w 12192000"/>
              <a:gd name="connsiteY2" fmla="*/ 39613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7" y="370057"/>
                  <a:pt x="11582839" y="396138"/>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86"/>
            <a:endParaRPr lang="en-GB" sz="1798">
              <a:solidFill>
                <a:srgbClr val="FFFFFF"/>
              </a:solidFill>
            </a:endParaRPr>
          </a:p>
        </p:txBody>
      </p:sp>
      <p:pic>
        <p:nvPicPr>
          <p:cNvPr id="16" name="Picture 15">
            <a:extLst>
              <a:ext uri="{FF2B5EF4-FFF2-40B4-BE49-F238E27FC236}">
                <a16:creationId xmlns:a16="http://schemas.microsoft.com/office/drawing/2014/main" xmlns="" id="{17043EAD-120C-484C-BABF-90A47DBF8A0B}"/>
              </a:ext>
            </a:extLst>
          </p:cNvPr>
          <p:cNvPicPr>
            <a:picLocks noChangeAspect="1"/>
          </p:cNvPicPr>
          <p:nvPr userDrawn="1"/>
        </p:nvPicPr>
        <p:blipFill>
          <a:blip r:embed="rId4" cstate="screen">
            <a:alphaModFix amt="50000"/>
            <a:extLst>
              <a:ext uri="{28A0092B-C50C-407E-A947-70E740481C1C}">
                <a14:useLocalDpi xmlns:a14="http://schemas.microsoft.com/office/drawing/2010/main"/>
              </a:ext>
            </a:extLst>
          </a:blip>
          <a:stretch>
            <a:fillRect/>
          </a:stretch>
        </p:blipFill>
        <p:spPr>
          <a:xfrm>
            <a:off x="11353803" y="6579040"/>
            <a:ext cx="677501" cy="168114"/>
          </a:xfrm>
          <a:prstGeom prst="rect">
            <a:avLst/>
          </a:prstGeom>
        </p:spPr>
      </p:pic>
    </p:spTree>
    <p:extLst>
      <p:ext uri="{BB962C8B-B14F-4D97-AF65-F5344CB8AC3E}">
        <p14:creationId xmlns:p14="http://schemas.microsoft.com/office/powerpoint/2010/main" val="143126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Cover 2">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xmlns="" id="{B8997FC1-335B-7E47-93F2-8BE1DA9533DE}"/>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494377"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xmlns=""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1712396" y="-1440000"/>
            <a:ext cx="6840000" cy="6840000"/>
          </a:xfrm>
          <a:prstGeom prst="ellipse">
            <a:avLst/>
          </a:prstGeom>
        </p:spPr>
      </p:pic>
      <p:sp>
        <p:nvSpPr>
          <p:cNvPr id="13" name="Title 1">
            <a:extLst>
              <a:ext uri="{FF2B5EF4-FFF2-40B4-BE49-F238E27FC236}">
                <a16:creationId xmlns:a16="http://schemas.microsoft.com/office/drawing/2014/main" xmlns="" id="{5278DFA7-B064-964A-9BA7-34F617DC5669}"/>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xmlns="" id="{2831A73A-E50C-0E43-978C-E70673578DF7}"/>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a:extLst>
              <a:ext uri="{FF2B5EF4-FFF2-40B4-BE49-F238E27FC236}">
                <a16:creationId xmlns:a16="http://schemas.microsoft.com/office/drawing/2014/main" xmlns="" id="{FEF7F4CE-2390-48CE-9E5F-A09680CBF4AA}"/>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bg1"/>
                </a:solidFill>
              </a:rPr>
              <a:t>Copyright © UCLPartners 2022</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Cover 3">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xmlns="" id="{FFA17957-4107-1A4D-9046-EE90765D470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xmlns=""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1718772" y="-1455161"/>
            <a:ext cx="6840000" cy="6855161"/>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7" name="Title 1">
            <a:extLst>
              <a:ext uri="{FF2B5EF4-FFF2-40B4-BE49-F238E27FC236}">
                <a16:creationId xmlns:a16="http://schemas.microsoft.com/office/drawing/2014/main" xmlns="" id="{B9308773-D7B5-9247-B462-66CEDF8BF591}"/>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18" name="Subtitle 2">
            <a:extLst>
              <a:ext uri="{FF2B5EF4-FFF2-40B4-BE49-F238E27FC236}">
                <a16:creationId xmlns:a16="http://schemas.microsoft.com/office/drawing/2014/main" xmlns="" id="{5D4D3394-1503-AD40-9790-1140C06728DA}"/>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Box 11">
            <a:extLst>
              <a:ext uri="{FF2B5EF4-FFF2-40B4-BE49-F238E27FC236}">
                <a16:creationId xmlns:a16="http://schemas.microsoft.com/office/drawing/2014/main" xmlns="" id="{FC73D274-4632-4C4C-A047-0461F976815E}"/>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bg1"/>
                </a:solidFill>
              </a:rPr>
              <a:t>Copyright © UCLPartners 2022</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Cover 4">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B8133941-9DD0-CE42-989C-05400A2E768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xmlns=""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8" name="Picture 7">
            <a:extLst>
              <a:ext uri="{FF2B5EF4-FFF2-40B4-BE49-F238E27FC236}">
                <a16:creationId xmlns:a16="http://schemas.microsoft.com/office/drawing/2014/main" xmlns="" id="{4176E853-D7AC-EB46-B637-70986B2F7CFD}"/>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4" name="Title 1">
            <a:extLst>
              <a:ext uri="{FF2B5EF4-FFF2-40B4-BE49-F238E27FC236}">
                <a16:creationId xmlns:a16="http://schemas.microsoft.com/office/drawing/2014/main" xmlns="" id="{12FA1405-F8F5-B642-A12A-8AB05BC2360B}"/>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17" name="Subtitle 2">
            <a:extLst>
              <a:ext uri="{FF2B5EF4-FFF2-40B4-BE49-F238E27FC236}">
                <a16:creationId xmlns:a16="http://schemas.microsoft.com/office/drawing/2014/main" xmlns="" id="{82CB3B28-6DDC-D54C-BCBD-347681DFE020}"/>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a:extLst>
              <a:ext uri="{FF2B5EF4-FFF2-40B4-BE49-F238E27FC236}">
                <a16:creationId xmlns:a16="http://schemas.microsoft.com/office/drawing/2014/main" xmlns="" id="{FB7CFB87-AA93-45DD-B639-13DFA758B11B}"/>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bg1"/>
                </a:solidFill>
              </a:rPr>
              <a:t>Copyright © UCLPartners 2022</a:t>
            </a:r>
          </a:p>
        </p:txBody>
      </p:sp>
    </p:spTree>
    <p:extLst>
      <p:ext uri="{BB962C8B-B14F-4D97-AF65-F5344CB8AC3E}">
        <p14:creationId xmlns:p14="http://schemas.microsoft.com/office/powerpoint/2010/main" val="207523947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Cover 5">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46F756ED-6315-A84B-AB39-7402095B1CB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xmlns=""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9" name="Picture 8">
            <a:extLst>
              <a:ext uri="{FF2B5EF4-FFF2-40B4-BE49-F238E27FC236}">
                <a16:creationId xmlns:a16="http://schemas.microsoft.com/office/drawing/2014/main" xmlns="" id="{81FE30FA-9516-4C47-8956-87BEBFC9FB1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6" name="Title 1">
            <a:extLst>
              <a:ext uri="{FF2B5EF4-FFF2-40B4-BE49-F238E27FC236}">
                <a16:creationId xmlns:a16="http://schemas.microsoft.com/office/drawing/2014/main" xmlns="" id="{9654734B-14A1-E94F-B08A-31A8C175EBFA}"/>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17" name="Subtitle 2">
            <a:extLst>
              <a:ext uri="{FF2B5EF4-FFF2-40B4-BE49-F238E27FC236}">
                <a16:creationId xmlns:a16="http://schemas.microsoft.com/office/drawing/2014/main" xmlns="" id="{4362945B-8B18-A947-BD4C-1786DB670129}"/>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a:extLst>
              <a:ext uri="{FF2B5EF4-FFF2-40B4-BE49-F238E27FC236}">
                <a16:creationId xmlns:a16="http://schemas.microsoft.com/office/drawing/2014/main" xmlns="" id="{477B3CA4-78AA-4001-8AE6-8997B0F3E89E}"/>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bg1"/>
                </a:solidFill>
              </a:rPr>
              <a:t>Copyright © UCLPartners 2022</a:t>
            </a:r>
          </a:p>
        </p:txBody>
      </p:sp>
    </p:spTree>
    <p:extLst>
      <p:ext uri="{BB962C8B-B14F-4D97-AF65-F5344CB8AC3E}">
        <p14:creationId xmlns:p14="http://schemas.microsoft.com/office/powerpoint/2010/main" val="263600862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Cover_change image">
    <p:bg>
      <p:bgRef idx="1001">
        <a:schemeClr val="bg1"/>
      </p:bgRef>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xmlns="" id="{1A8BC93D-D133-2047-A9D8-86862D7A103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xmlns=""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xmlns=""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a:extLst>
              <a:ext uri="{FF2B5EF4-FFF2-40B4-BE49-F238E27FC236}">
                <a16:creationId xmlns:a16="http://schemas.microsoft.com/office/drawing/2014/main" xmlns="" id="{4A2D5411-BAC7-4DCC-9083-6139D45AD12A}"/>
              </a:ext>
            </a:extLst>
          </p:cNvPr>
          <p:cNvSpPr>
            <a:spLocks noGrp="1"/>
          </p:cNvSpPr>
          <p:nvPr>
            <p:ph type="pic" sz="quarter" idx="10"/>
          </p:nvPr>
        </p:nvSpPr>
        <p:spPr>
          <a:xfrm>
            <a:off x="-1788648" y="-1423608"/>
            <a:ext cx="6839999" cy="6840000"/>
          </a:xfrm>
          <a:prstGeom prst="flowChartConnector">
            <a:avLst/>
          </a:prstGeom>
        </p:spPr>
        <p:txBody>
          <a:bodyPr/>
          <a:lstStyle>
            <a:lvl1pPr>
              <a:defRPr/>
            </a:lvl1pPr>
          </a:lstStyle>
          <a:p>
            <a:r>
              <a:rPr lang="en-US" dirty="0"/>
              <a:t>Click icon to add picture</a:t>
            </a:r>
            <a:endParaRPr lang="en-GB" dirty="0"/>
          </a:p>
        </p:txBody>
      </p:sp>
      <p:sp>
        <p:nvSpPr>
          <p:cNvPr id="9" name="TextBox 11">
            <a:extLst>
              <a:ext uri="{FF2B5EF4-FFF2-40B4-BE49-F238E27FC236}">
                <a16:creationId xmlns:a16="http://schemas.microsoft.com/office/drawing/2014/main" xmlns="" id="{A6B9208D-A8E9-44FE-A5BC-C7F65C4B8975}"/>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bg1"/>
                </a:solidFill>
              </a:rPr>
              <a:t>Copyright © UCLPartners 2022</a:t>
            </a:r>
          </a:p>
        </p:txBody>
      </p:sp>
    </p:spTree>
    <p:extLst>
      <p:ext uri="{BB962C8B-B14F-4D97-AF65-F5344CB8AC3E}">
        <p14:creationId xmlns:p14="http://schemas.microsoft.com/office/powerpoint/2010/main" val="101537692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15375E"/>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560D1A9-6C06-944D-896B-AACF426C5E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958935"/>
            <a:ext cx="12192000" cy="1899065"/>
          </a:xfrm>
          <a:prstGeom prst="rect">
            <a:avLst/>
          </a:prstGeom>
        </p:spPr>
      </p:pic>
      <p:sp>
        <p:nvSpPr>
          <p:cNvPr id="3" name="Content Placeholder 2">
            <a:extLst>
              <a:ext uri="{FF2B5EF4-FFF2-40B4-BE49-F238E27FC236}">
                <a16:creationId xmlns:a16="http://schemas.microsoft.com/office/drawing/2014/main" xmlns="" id="{FFB7749F-B9E4-0141-9EF6-461DA480E51F}"/>
              </a:ext>
            </a:extLst>
          </p:cNvPr>
          <p:cNvSpPr>
            <a:spLocks noGrp="1"/>
          </p:cNvSpPr>
          <p:nvPr>
            <p:ph idx="1"/>
          </p:nvPr>
        </p:nvSpPr>
        <p:spPr>
          <a:xfrm>
            <a:off x="883403" y="1166058"/>
            <a:ext cx="10470396" cy="4351338"/>
          </a:xfrm>
        </p:spPr>
        <p:txBody>
          <a:bodyPr anchor="ctr">
            <a:normAutofit/>
          </a:bodyPr>
          <a:lstStyle>
            <a:lvl1pPr marL="0" indent="0">
              <a:buNone/>
              <a:defRPr sz="3800" b="0" i="0">
                <a:solidFill>
                  <a:schemeClr val="accent2"/>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5" name="Picture 4">
            <a:extLst>
              <a:ext uri="{FF2B5EF4-FFF2-40B4-BE49-F238E27FC236}">
                <a16:creationId xmlns:a16="http://schemas.microsoft.com/office/drawing/2014/main" xmlns="" id="{92A4317D-5B1E-8C4B-A51E-18C32DEFD1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3143" y="6104077"/>
            <a:ext cx="1555200" cy="38590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llout Quote/Statement ">
    <p:bg>
      <p:bgPr>
        <a:solidFill>
          <a:srgbClr val="15375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FB7749F-B9E4-0141-9EF6-461DA480E51F}"/>
              </a:ext>
            </a:extLst>
          </p:cNvPr>
          <p:cNvSpPr>
            <a:spLocks noGrp="1"/>
          </p:cNvSpPr>
          <p:nvPr>
            <p:ph idx="1"/>
          </p:nvPr>
        </p:nvSpPr>
        <p:spPr>
          <a:xfrm>
            <a:off x="6063626" y="1166058"/>
            <a:ext cx="5290174" cy="4351338"/>
          </a:xfrm>
        </p:spPr>
        <p:txBody>
          <a:bodyPr anchor="ctr">
            <a:normAutofit/>
          </a:bodyPr>
          <a:lstStyle>
            <a:lvl1pPr marL="0" indent="0">
              <a:buNone/>
              <a:defRPr sz="3500" b="0" i="0">
                <a:solidFill>
                  <a:srgbClr val="42B6E6"/>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12" name="Picture 11">
            <a:extLst>
              <a:ext uri="{FF2B5EF4-FFF2-40B4-BE49-F238E27FC236}">
                <a16:creationId xmlns:a16="http://schemas.microsoft.com/office/drawing/2014/main" xmlns="" id="{35079850-B273-C742-8B6F-2593772FE2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9" name="Picture Placeholder 22">
            <a:extLst>
              <a:ext uri="{FF2B5EF4-FFF2-40B4-BE49-F238E27FC236}">
                <a16:creationId xmlns:a16="http://schemas.microsoft.com/office/drawing/2014/main" xmlns="" id="{D724F147-C3E5-314F-9DE7-805AA56358F8}"/>
              </a:ext>
            </a:extLst>
          </p:cNvPr>
          <p:cNvSpPr>
            <a:spLocks noGrp="1"/>
          </p:cNvSpPr>
          <p:nvPr>
            <p:ph type="pic" sz="quarter" idx="14" hasCustomPrompt="1"/>
          </p:nvPr>
        </p:nvSpPr>
        <p:spPr>
          <a:xfrm>
            <a:off x="-1276717" y="1042077"/>
            <a:ext cx="6840000" cy="6840000"/>
          </a:xfrm>
          <a:prstGeom prst="ellipse">
            <a:avLst/>
          </a:prstGeom>
        </p:spPr>
        <p:txBody>
          <a:bodyPr anchor="ctr">
            <a:normAutofit/>
          </a:bodyPr>
          <a:lstStyle>
            <a:lvl1pPr marL="0" indent="0" algn="ctr">
              <a:buNone/>
              <a:defRPr sz="1400">
                <a:solidFill>
                  <a:schemeClr val="bg1"/>
                </a:solidFill>
              </a:defRPr>
            </a:lvl1pPr>
          </a:lstStyle>
          <a:p>
            <a:r>
              <a:rPr lang="en-US" dirty="0"/>
              <a:t>Click on icon to place image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35079850-B273-C742-8B6F-2593772FE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xmlns="" id="{832D41F6-6A32-4324-8326-0EA8307BF3B1}"/>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xmlns="" id="{D1CD71C6-1CD6-4EDF-83A4-BA7E1B69A336}"/>
              </a:ext>
            </a:extLst>
          </p:cNvPr>
          <p:cNvSpPr>
            <a:spLocks noGrp="1"/>
          </p:cNvSpPr>
          <p:nvPr>
            <p:ph idx="1"/>
          </p:nvPr>
        </p:nvSpPr>
        <p:spPr>
          <a:xfrm>
            <a:off x="489856" y="1191491"/>
            <a:ext cx="11147961" cy="5241200"/>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11">
            <a:extLst>
              <a:ext uri="{FF2B5EF4-FFF2-40B4-BE49-F238E27FC236}">
                <a16:creationId xmlns:a16="http://schemas.microsoft.com/office/drawing/2014/main" xmlns="" id="{A1B5ED76-7869-4528-AD1C-1E2B5B3951EE}"/>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bg1"/>
                </a:solidFill>
              </a:rPr>
              <a:t>Copyright © UCLPartners 2021</a:t>
            </a:r>
          </a:p>
        </p:txBody>
      </p:sp>
    </p:spTree>
    <p:extLst>
      <p:ext uri="{BB962C8B-B14F-4D97-AF65-F5344CB8AC3E}">
        <p14:creationId xmlns:p14="http://schemas.microsoft.com/office/powerpoint/2010/main" val="65667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3863460-232B-E045-BE18-986E6505F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BB8AC77-2337-5E42-95FB-11AB1577A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C84598-5150-B647-BD62-6B51D47AA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4FAFD-9171-FC45-A543-B15FA433F5A9}" type="datetimeFigureOut">
              <a:rPr lang="en-US" smtClean="0"/>
              <a:t>8/3/2022</a:t>
            </a:fld>
            <a:endParaRPr lang="en-US" dirty="0"/>
          </a:p>
        </p:txBody>
      </p:sp>
      <p:sp>
        <p:nvSpPr>
          <p:cNvPr id="5" name="Footer Placeholder 4">
            <a:extLst>
              <a:ext uri="{FF2B5EF4-FFF2-40B4-BE49-F238E27FC236}">
                <a16:creationId xmlns:a16="http://schemas.microsoft.com/office/drawing/2014/main" xmlns="" id="{FEC2ADDB-35A0-984E-81B5-330F54857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CEAEBC7A-8742-184E-922A-0E35220F4A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1A236-F7F7-FA48-A909-8CCE9CB60875}" type="slidenum">
              <a:rPr lang="en-US" smtClean="0"/>
              <a:t>‹#›</a:t>
            </a:fld>
            <a:endParaRPr lang="en-US" dirty="0"/>
          </a:p>
        </p:txBody>
      </p:sp>
    </p:spTree>
    <p:extLst>
      <p:ext uri="{BB962C8B-B14F-4D97-AF65-F5344CB8AC3E}">
        <p14:creationId xmlns:p14="http://schemas.microsoft.com/office/powerpoint/2010/main" val="54409616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81" r:id="rId4"/>
    <p:sldLayoutId id="2147483682" r:id="rId5"/>
    <p:sldLayoutId id="2147483688" r:id="rId6"/>
    <p:sldLayoutId id="2147483684" r:id="rId7"/>
    <p:sldLayoutId id="2147483670" r:id="rId8"/>
    <p:sldLayoutId id="2147483650" r:id="rId9"/>
    <p:sldLayoutId id="2147483660" r:id="rId10"/>
    <p:sldLayoutId id="2147483677" r:id="rId11"/>
    <p:sldLayoutId id="2147483662" r:id="rId12"/>
    <p:sldLayoutId id="2147483663" r:id="rId13"/>
    <p:sldLayoutId id="2147483655" r:id="rId14"/>
    <p:sldLayoutId id="2147483687" r:id="rId15"/>
    <p:sldLayoutId id="214748368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uclpartners.com/proactive-care/search-and-risk-stratification-tools/supporting-resources/" TargetMode="Externa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www.mdcalc.com/simon-broome-diagnostic-criteria-familial-hypercholesterolemia-fh"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www.mdcalc.com/dutch-criteria-familial-hypercholesterolemia-f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fhwalescriteria.co.uk/"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www.mdcalc.com/dutch-criteria-familial-hypercholesterolemia-fh"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hyperlink" Target="http://www.mdcalc.com/simon-broome-diagnostic-criteria-familial-hypercholesterolemia-fh"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www.mdcalc.com/simon-broome-diagnostic-criteria-familial-hypercholesterolemia-fh" TargetMode="External"/><Relationship Id="rId2" Type="http://schemas.openxmlformats.org/officeDocument/2006/relationships/hyperlink" Target="https://www.mdcalc.com/dutch-criteria-familial-hypercholesterolemia-fh" TargetMode="Externa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8" Type="http://schemas.openxmlformats.org/officeDocument/2006/relationships/hyperlink" Target="https://www.nhs.uk/conditions/high-cholesterol/how-to-lower-your-cholesterol/" TargetMode="External"/><Relationship Id="rId13" Type="http://schemas.openxmlformats.org/officeDocument/2006/relationships/hyperlink" Target="http://www.dancetohealth.org/Online_Session/Online_Sessions" TargetMode="External"/><Relationship Id="rId18" Type="http://schemas.openxmlformats.org/officeDocument/2006/relationships/image" Target="../media/image28.png"/><Relationship Id="rId3" Type="http://schemas.openxmlformats.org/officeDocument/2006/relationships/hyperlink" Target="https://www.heartuk.org.uk/downloads/health-professionals/publications/blood-fats-explained.pdf" TargetMode="External"/><Relationship Id="rId7" Type="http://schemas.openxmlformats.org/officeDocument/2006/relationships/hyperlink" Target="http://www.nhs.uk/oneyou/for-your-body/eat-better/" TargetMode="External"/><Relationship Id="rId12" Type="http://schemas.openxmlformats.org/officeDocument/2006/relationships/hyperlink" Target="https://weareundefeatable.co.uk/" TargetMode="External"/><Relationship Id="rId17" Type="http://schemas.openxmlformats.org/officeDocument/2006/relationships/hyperlink" Target="http://www.healthunlocked.com/cholesterol-support" TargetMode="External"/><Relationship Id="rId2" Type="http://schemas.openxmlformats.org/officeDocument/2006/relationships/hyperlink" Target="https://www.heartuk.org.uk/downloads/health-professionals/publications/healthy-eating-guide.pdf" TargetMode="External"/><Relationship Id="rId16" Type="http://schemas.openxmlformats.org/officeDocument/2006/relationships/hyperlink" Target="http://www.nhs.uk/oneyou/every-mind-matters" TargetMode="External"/><Relationship Id="rId1" Type="http://schemas.openxmlformats.org/officeDocument/2006/relationships/slideLayout" Target="../slideLayouts/slideLayout15.xml"/><Relationship Id="rId6" Type="http://schemas.openxmlformats.org/officeDocument/2006/relationships/hyperlink" Target="https://www.bhf.org.uk/informationsupport/publications/heart-conditions/understanding-cholesterol" TargetMode="External"/><Relationship Id="rId11" Type="http://schemas.openxmlformats.org/officeDocument/2006/relationships/hyperlink" Target="http://www.nhs.uk/apps-library/iprescribe-exercise/" TargetMode="External"/><Relationship Id="rId5" Type="http://schemas.openxmlformats.org/officeDocument/2006/relationships/hyperlink" Target="https://www.heartuk.org.uk/downloads/health-professionals/publications/familial-hypercholesterolaemia.pdf" TargetMode="External"/><Relationship Id="rId15" Type="http://schemas.openxmlformats.org/officeDocument/2006/relationships/hyperlink" Target="https://www.nhs.uk/oneyou/for-your-body/drink-less/" TargetMode="External"/><Relationship Id="rId10" Type="http://schemas.openxmlformats.org/officeDocument/2006/relationships/hyperlink" Target="http://www.nhs.uk/oneyou/for-your-body/move-more/" TargetMode="External"/><Relationship Id="rId19" Type="http://schemas.openxmlformats.org/officeDocument/2006/relationships/image" Target="../media/image29.svg"/><Relationship Id="rId4" Type="http://schemas.openxmlformats.org/officeDocument/2006/relationships/hyperlink" Target="https://www.heartuk.org.uk/downloads/health-professionals/publications/understanding-cholesterol.pdf" TargetMode="External"/><Relationship Id="rId9" Type="http://schemas.openxmlformats.org/officeDocument/2006/relationships/hyperlink" Target="http://www.nhs.uk/oneyou/for-your-body/quit-smoking/" TargetMode="External"/><Relationship Id="rId14" Type="http://schemas.openxmlformats.org/officeDocument/2006/relationships/hyperlink" Target="https://www.heartuk.org.uk/low-cholesterol-foods/alcoho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england.nhs.uk/aac/wp-content/uploads/sites/50/2020/09/statin-intolerance-pathway-03092020.pdf" TargetMode="External"/><Relationship Id="rId7" Type="http://schemas.openxmlformats.org/officeDocument/2006/relationships/hyperlink" Target="https://academic.oup.com/eurheartj/article/37/29/2315/1748952" TargetMode="External"/><Relationship Id="rId2" Type="http://schemas.openxmlformats.org/officeDocument/2006/relationships/hyperlink" Target="https://www.thelancet.com/journals/lancet/article/PIIS0140-6736(16)31357-5/fulltext" TargetMode="External"/><Relationship Id="rId1" Type="http://schemas.openxmlformats.org/officeDocument/2006/relationships/slideLayout" Target="../slideLayouts/slideLayout15.xml"/><Relationship Id="rId6" Type="http://schemas.openxmlformats.org/officeDocument/2006/relationships/hyperlink" Target="https://www.nice.org.uk/guidance/cg48" TargetMode="External"/><Relationship Id="rId5" Type="http://schemas.openxmlformats.org/officeDocument/2006/relationships/hyperlink" Target="https://www.nice.org.uk/guidance/cg181" TargetMode="External"/><Relationship Id="rId4" Type="http://schemas.openxmlformats.org/officeDocument/2006/relationships/hyperlink" Target="https://www.england.nhs.uk/aac/wp-content/uploads/sites/50/2020/09/lipid-management-pathway-03092020.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elearning.rcgp.org.uk/course/info.php?id=487" TargetMode="Externa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nice.org.uk/guidance/ta694" TargetMode="External"/><Relationship Id="rId2" Type="http://schemas.openxmlformats.org/officeDocument/2006/relationships/hyperlink" Target="https://www.nice.org.uk/guidance/ta385"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hyperlink" Target="https://www.nice.org.uk/guidance/ta393" TargetMode="External"/><Relationship Id="rId3" Type="http://schemas.openxmlformats.org/officeDocument/2006/relationships/hyperlink" Target="https://www.nice.org.uk/guidance/ta385" TargetMode="External"/><Relationship Id="rId7" Type="http://schemas.openxmlformats.org/officeDocument/2006/relationships/hyperlink" Target="https://www.nice.org.uk/guidance/ta394"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hyperlink" Target="https://www.nice.org.uk/guidance/ta694" TargetMode="External"/><Relationship Id="rId5" Type="http://schemas.openxmlformats.org/officeDocument/2006/relationships/slide" Target="slide16.xml"/><Relationship Id="rId4" Type="http://schemas.openxmlformats.org/officeDocument/2006/relationships/hyperlink" Target="https://www.nice.org.uk/guidance/ta73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nice.org.uk/guidance/ta694" TargetMode="External"/><Relationship Id="rId2" Type="http://schemas.openxmlformats.org/officeDocument/2006/relationships/hyperlink" Target="https://www.nice.org.uk/guidance/ta385" TargetMode="External"/><Relationship Id="rId1" Type="http://schemas.openxmlformats.org/officeDocument/2006/relationships/slideLayout" Target="../slideLayouts/slideLayout15.xml"/><Relationship Id="rId5" Type="http://schemas.openxmlformats.org/officeDocument/2006/relationships/hyperlink" Target="https://www.nice.org.uk/guidance/ta394" TargetMode="External"/><Relationship Id="rId4" Type="http://schemas.openxmlformats.org/officeDocument/2006/relationships/hyperlink" Target="https://www.nice.org.uk/guidance/ta393"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hyperlink" Target="https://uclpartners.com/proactive-care/search-and-risk-stratification-tools/"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61745D-0767-43EC-A94B-EBF1FA9D7DBA}"/>
              </a:ext>
            </a:extLst>
          </p:cNvPr>
          <p:cNvSpPr>
            <a:spLocks noGrp="1"/>
          </p:cNvSpPr>
          <p:nvPr>
            <p:ph type="ctrTitle"/>
          </p:nvPr>
        </p:nvSpPr>
        <p:spPr/>
        <p:txBody>
          <a:bodyPr>
            <a:normAutofit/>
          </a:bodyPr>
          <a:lstStyle/>
          <a:p>
            <a:r>
              <a:rPr lang="en-US" dirty="0">
                <a:latin typeface="Calibri Light"/>
                <a:cs typeface="Calibri Light"/>
              </a:rPr>
              <a:t>Implementing UCLPartners Familial Hypercholesterolemia Searches and Screening</a:t>
            </a:r>
            <a:endParaRPr lang="en-GB" dirty="0"/>
          </a:p>
        </p:txBody>
      </p:sp>
      <p:sp>
        <p:nvSpPr>
          <p:cNvPr id="3" name="Subtitle 2">
            <a:extLst>
              <a:ext uri="{FF2B5EF4-FFF2-40B4-BE49-F238E27FC236}">
                <a16:creationId xmlns:a16="http://schemas.microsoft.com/office/drawing/2014/main" xmlns="" id="{E3E6A39B-33C1-4E66-9F60-010DFF30F480}"/>
              </a:ext>
            </a:extLst>
          </p:cNvPr>
          <p:cNvSpPr>
            <a:spLocks noGrp="1"/>
          </p:cNvSpPr>
          <p:nvPr>
            <p:ph type="subTitle" idx="1"/>
          </p:nvPr>
        </p:nvSpPr>
        <p:spPr/>
        <p:txBody>
          <a:bodyPr/>
          <a:lstStyle/>
          <a:p>
            <a:r>
              <a:rPr lang="en-GB" dirty="0"/>
              <a:t>Dr Deep Shah, </a:t>
            </a:r>
            <a:r>
              <a:rPr lang="en-GB" dirty="0" smtClean="0"/>
              <a:t>Clinical</a:t>
            </a:r>
            <a:r>
              <a:rPr lang="en-GB" dirty="0" smtClean="0"/>
              <a:t> </a:t>
            </a:r>
            <a:r>
              <a:rPr lang="en-GB" dirty="0"/>
              <a:t>Lead UCL Partners</a:t>
            </a:r>
          </a:p>
          <a:p>
            <a:r>
              <a:rPr lang="en-GB" dirty="0"/>
              <a:t>Dominic </a:t>
            </a:r>
            <a:r>
              <a:rPr lang="en-GB" dirty="0" err="1"/>
              <a:t>Studart</a:t>
            </a:r>
            <a:r>
              <a:rPr lang="en-GB" dirty="0" smtClean="0"/>
              <a:t>, North Thames GMSA Familial </a:t>
            </a:r>
            <a:r>
              <a:rPr lang="en-GB" dirty="0" err="1" smtClean="0"/>
              <a:t>Hypercholesterolaemia</a:t>
            </a:r>
            <a:r>
              <a:rPr lang="en-GB" dirty="0" smtClean="0"/>
              <a:t> Project Nurse </a:t>
            </a:r>
            <a:endParaRPr lang="en-GB" dirty="0"/>
          </a:p>
        </p:txBody>
      </p:sp>
    </p:spTree>
    <p:extLst>
      <p:ext uri="{BB962C8B-B14F-4D97-AF65-F5344CB8AC3E}">
        <p14:creationId xmlns:p14="http://schemas.microsoft.com/office/powerpoint/2010/main" val="3477410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lstStyle/>
          <a:p>
            <a:r>
              <a:rPr lang="en-GB" dirty="0"/>
              <a:t>Implementing the UCLPartners Searches </a:t>
            </a:r>
          </a:p>
        </p:txBody>
      </p:sp>
      <p:sp>
        <p:nvSpPr>
          <p:cNvPr id="7" name="Content Placeholder 2">
            <a:extLst>
              <a:ext uri="{FF2B5EF4-FFF2-40B4-BE49-F238E27FC236}">
                <a16:creationId xmlns:a16="http://schemas.microsoft.com/office/drawing/2014/main" xmlns="" id="{23321393-BFE4-2C0F-855A-E8600E64CDA7}"/>
              </a:ext>
            </a:extLst>
          </p:cNvPr>
          <p:cNvSpPr>
            <a:spLocks noGrp="1"/>
          </p:cNvSpPr>
          <p:nvPr>
            <p:ph idx="1"/>
          </p:nvPr>
        </p:nvSpPr>
        <p:spPr>
          <a:xfrm>
            <a:off x="389918" y="1654977"/>
            <a:ext cx="11412164" cy="5328558"/>
          </a:xfrm>
        </p:spPr>
        <p:txBody>
          <a:bodyPr>
            <a:normAutofit/>
          </a:bodyPr>
          <a:lstStyle/>
          <a:p>
            <a:pPr marL="0" indent="0">
              <a:buNone/>
            </a:pPr>
            <a:r>
              <a:rPr lang="en-GB" sz="2000" dirty="0">
                <a:latin typeface="+mn-lt"/>
              </a:rPr>
              <a:t>Follow the video instructions for running the searches on </a:t>
            </a:r>
            <a:r>
              <a:rPr lang="en-GB" sz="2000" dirty="0" err="1">
                <a:latin typeface="+mn-lt"/>
              </a:rPr>
              <a:t>SystmOne</a:t>
            </a:r>
            <a:r>
              <a:rPr lang="en-GB" sz="2000" dirty="0">
                <a:latin typeface="+mn-lt"/>
              </a:rPr>
              <a:t> or EMIS:</a:t>
            </a:r>
          </a:p>
          <a:p>
            <a:pPr lvl="1"/>
            <a:r>
              <a:rPr lang="en-GB" dirty="0">
                <a:latin typeface="+mn-lt"/>
                <a:hlinkClick r:id="rId2"/>
              </a:rPr>
              <a:t>https://uclpartners.com/proactive-care/search-and-risk-stratification-tools/supporting-resources/</a:t>
            </a:r>
            <a:r>
              <a:rPr lang="en-GB" dirty="0">
                <a:latin typeface="+mn-lt"/>
              </a:rPr>
              <a:t> </a:t>
            </a:r>
          </a:p>
        </p:txBody>
      </p:sp>
      <p:pic>
        <p:nvPicPr>
          <p:cNvPr id="8" name="Picture 2" descr="C:\Users\ClinicalUser\Pictures\Capture 8.PNG">
            <a:extLst>
              <a:ext uri="{FF2B5EF4-FFF2-40B4-BE49-F238E27FC236}">
                <a16:creationId xmlns:a16="http://schemas.microsoft.com/office/drawing/2014/main" xmlns="" id="{27DD9D39-016F-2AB9-DF9E-2CF5B648F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529" y="2989103"/>
            <a:ext cx="4384437" cy="26603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ClinicalUser\Pictures\Capture 9.PNG">
            <a:extLst>
              <a:ext uri="{FF2B5EF4-FFF2-40B4-BE49-F238E27FC236}">
                <a16:creationId xmlns:a16="http://schemas.microsoft.com/office/drawing/2014/main" xmlns="" id="{EDAFE31C-C61F-B9CC-76F2-36ADF3E50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565" y="2998021"/>
            <a:ext cx="4512284" cy="269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356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noAutofit/>
          </a:bodyPr>
          <a:lstStyle/>
          <a:p>
            <a:r>
              <a:rPr lang="en-US" sz="4000" dirty="0"/>
              <a:t>Aim of the UCLPartners FH searches </a:t>
            </a:r>
            <a:endParaRPr lang="en-GB" sz="4000" dirty="0"/>
          </a:p>
        </p:txBody>
      </p:sp>
      <p:sp>
        <p:nvSpPr>
          <p:cNvPr id="5" name="Text Placeholder 2">
            <a:extLst>
              <a:ext uri="{FF2B5EF4-FFF2-40B4-BE49-F238E27FC236}">
                <a16:creationId xmlns:a16="http://schemas.microsoft.com/office/drawing/2014/main" xmlns="" id="{9D81CBF9-251C-A462-E70B-58B8146876C3}"/>
              </a:ext>
            </a:extLst>
          </p:cNvPr>
          <p:cNvSpPr txBox="1">
            <a:spLocks/>
          </p:cNvSpPr>
          <p:nvPr/>
        </p:nvSpPr>
        <p:spPr>
          <a:xfrm>
            <a:off x="303426" y="1543225"/>
            <a:ext cx="10526554" cy="4375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Identify patients who may have undiagnosed Familial </a:t>
            </a:r>
            <a:r>
              <a:rPr lang="en-US" sz="2400" dirty="0" err="1"/>
              <a:t>Hypercholesterolaemia</a:t>
            </a:r>
            <a:r>
              <a:rPr lang="en-US" sz="2400" dirty="0"/>
              <a:t> </a:t>
            </a:r>
          </a:p>
          <a:p>
            <a:pPr lvl="1"/>
            <a:r>
              <a:rPr lang="en-US" dirty="0"/>
              <a:t>Review treatment management </a:t>
            </a:r>
          </a:p>
          <a:p>
            <a:pPr lvl="1"/>
            <a:r>
              <a:rPr lang="en-US" dirty="0"/>
              <a:t>Refer for genetic test to confirm diagnosis </a:t>
            </a:r>
          </a:p>
          <a:p>
            <a:pPr lvl="1"/>
            <a:r>
              <a:rPr lang="en-US" dirty="0"/>
              <a:t>Cascade test first degree relatives </a:t>
            </a:r>
          </a:p>
          <a:p>
            <a:pPr lvl="1"/>
            <a:endParaRPr lang="en-US" dirty="0"/>
          </a:p>
          <a:p>
            <a:r>
              <a:rPr lang="en-US" sz="2400" dirty="0"/>
              <a:t>Identify patients who have Familial </a:t>
            </a:r>
            <a:r>
              <a:rPr lang="en-US" sz="2400" dirty="0" err="1"/>
              <a:t>Hypercholesterolaemia</a:t>
            </a:r>
            <a:r>
              <a:rPr lang="en-US" sz="2400" dirty="0"/>
              <a:t> </a:t>
            </a:r>
          </a:p>
          <a:p>
            <a:pPr lvl="1"/>
            <a:r>
              <a:rPr lang="en-US" dirty="0"/>
              <a:t>Review treatment management </a:t>
            </a:r>
          </a:p>
          <a:p>
            <a:pPr lvl="1"/>
            <a:r>
              <a:rPr lang="en-US" dirty="0"/>
              <a:t>Refer for genetic test to confirm diagnosis </a:t>
            </a:r>
          </a:p>
          <a:p>
            <a:pPr lvl="1"/>
            <a:r>
              <a:rPr lang="en-US" dirty="0"/>
              <a:t>Cascade test first degree relatives </a:t>
            </a:r>
          </a:p>
        </p:txBody>
      </p:sp>
    </p:spTree>
    <p:extLst>
      <p:ext uri="{BB962C8B-B14F-4D97-AF65-F5344CB8AC3E}">
        <p14:creationId xmlns:p14="http://schemas.microsoft.com/office/powerpoint/2010/main" val="665881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125"/>
          <p:cNvGrpSpPr/>
          <p:nvPr/>
        </p:nvGrpSpPr>
        <p:grpSpPr>
          <a:xfrm>
            <a:off x="199157" y="661794"/>
            <a:ext cx="11619557" cy="6159713"/>
            <a:chOff x="522513" y="545933"/>
            <a:chExt cx="11631661" cy="6166129"/>
          </a:xfrm>
        </p:grpSpPr>
        <p:sp>
          <p:nvSpPr>
            <p:cNvPr id="127" name="Rounded Rectangle 126"/>
            <p:cNvSpPr/>
            <p:nvPr/>
          </p:nvSpPr>
          <p:spPr>
            <a:xfrm>
              <a:off x="1217775" y="545933"/>
              <a:ext cx="10936399" cy="5464643"/>
            </a:xfrm>
            <a:prstGeom prst="roundRect">
              <a:avLst/>
            </a:prstGeom>
            <a:solidFill>
              <a:srgbClr val="4472C4">
                <a:lumMod val="20000"/>
                <a:lumOff val="80000"/>
              </a:srgbClr>
            </a:solidFill>
            <a:ln w="12700" cap="flat" cmpd="sng" algn="ctr">
              <a:solidFill>
                <a:srgbClr val="44546A"/>
              </a:solidFill>
              <a:prstDash val="solid"/>
              <a:miter lim="800000"/>
            </a:ln>
            <a:effectLst/>
          </p:spPr>
          <p:txBody>
            <a:bodyPr rtlCol="0" anchor="ctr"/>
            <a:lstStyle/>
            <a:p>
              <a:pPr algn="ctr" defTabSz="913486">
                <a:defRPr/>
              </a:pPr>
              <a:endParaRPr lang="en-GB" sz="1049" kern="0" dirty="0">
                <a:solidFill>
                  <a:srgbClr val="FFFFFF"/>
                </a:solidFill>
                <a:latin typeface="Calibri" panose="020F0502020204030204"/>
              </a:endParaRPr>
            </a:p>
          </p:txBody>
        </p:sp>
        <p:sp>
          <p:nvSpPr>
            <p:cNvPr id="128" name="Rounded Rectangle 127"/>
            <p:cNvSpPr/>
            <p:nvPr/>
          </p:nvSpPr>
          <p:spPr>
            <a:xfrm>
              <a:off x="522513" y="4875611"/>
              <a:ext cx="5440943" cy="1836451"/>
            </a:xfrm>
            <a:prstGeom prst="roundRect">
              <a:avLst/>
            </a:prstGeom>
            <a:solidFill>
              <a:srgbClr val="E7E6E6">
                <a:lumMod val="90000"/>
              </a:srgbClr>
            </a:solidFill>
            <a:ln w="12700" cap="flat" cmpd="sng" algn="ctr">
              <a:solidFill>
                <a:srgbClr val="4472C4">
                  <a:shade val="50000"/>
                </a:srgbClr>
              </a:solidFill>
              <a:prstDash val="solid"/>
              <a:miter lim="800000"/>
            </a:ln>
            <a:effectLst/>
          </p:spPr>
          <p:txBody>
            <a:bodyPr rtlCol="0" anchor="ctr"/>
            <a:lstStyle/>
            <a:p>
              <a:pPr algn="ctr" defTabSz="913486">
                <a:defRPr/>
              </a:pPr>
              <a:endParaRPr lang="en-GB" sz="1049" kern="0">
                <a:solidFill>
                  <a:srgbClr val="FFFFFF"/>
                </a:solidFill>
                <a:latin typeface="Calibri" panose="020F0502020204030204"/>
              </a:endParaRPr>
            </a:p>
          </p:txBody>
        </p:sp>
        <p:sp>
          <p:nvSpPr>
            <p:cNvPr id="129" name="Rectangle 128">
              <a:extLst>
                <a:ext uri="{FF2B5EF4-FFF2-40B4-BE49-F238E27FC236}">
                  <a16:creationId xmlns:a16="http://schemas.microsoft.com/office/drawing/2014/main" xmlns="" id="{F4D598F5-A049-4A54-B196-ED6415448A33}"/>
                </a:ext>
              </a:extLst>
            </p:cNvPr>
            <p:cNvSpPr/>
            <p:nvPr/>
          </p:nvSpPr>
          <p:spPr>
            <a:xfrm>
              <a:off x="541226" y="919849"/>
              <a:ext cx="1781834" cy="491893"/>
            </a:xfrm>
            <a:prstGeom prst="rect">
              <a:avLst/>
            </a:prstGeom>
            <a:solidFill>
              <a:srgbClr val="FFFF00"/>
            </a:solidFill>
            <a:ln w="12700">
              <a:solidFill>
                <a:sysClr val="windowText" lastClr="000000"/>
              </a:solidFill>
            </a:ln>
          </p:spPr>
          <p:txBody>
            <a:bodyPr wrap="square" lIns="35963" tIns="35963" rIns="35963" bIns="35963" rtlCol="0" anchor="ctr">
              <a:spAutoFit/>
            </a:bodyPr>
            <a:lstStyle/>
            <a:p>
              <a:pPr algn="ctr" defTabSz="913486">
                <a:defRPr/>
              </a:pPr>
              <a:r>
                <a:rPr lang="en-GB" sz="899" b="1" kern="0" dirty="0">
                  <a:solidFill>
                    <a:srgbClr val="16385E"/>
                  </a:solidFill>
                </a:rPr>
                <a:t>*Simon Broome Positive Criteria</a:t>
              </a:r>
            </a:p>
            <a:p>
              <a:pPr algn="ctr" defTabSz="913486">
                <a:defRPr/>
              </a:pPr>
              <a:r>
                <a:rPr lang="en-GB" sz="899" b="1" kern="0" dirty="0">
                  <a:solidFill>
                    <a:srgbClr val="16385E"/>
                  </a:solidFill>
                </a:rPr>
                <a:t>SB 1+2 = Possible FH</a:t>
              </a:r>
            </a:p>
            <a:p>
              <a:pPr algn="ctr" defTabSz="913486">
                <a:defRPr/>
              </a:pPr>
              <a:r>
                <a:rPr lang="en-GB" sz="899" b="1" kern="0" dirty="0">
                  <a:solidFill>
                    <a:srgbClr val="16385E"/>
                  </a:solidFill>
                </a:rPr>
                <a:t>SB 1+3 = Definite FH</a:t>
              </a:r>
            </a:p>
          </p:txBody>
        </p:sp>
        <p:sp>
          <p:nvSpPr>
            <p:cNvPr id="130" name="TextBox 129">
              <a:extLst>
                <a:ext uri="{FF2B5EF4-FFF2-40B4-BE49-F238E27FC236}">
                  <a16:creationId xmlns:a16="http://schemas.microsoft.com/office/drawing/2014/main" xmlns="" id="{0E7DA6EE-3D52-41DD-A83C-D3C7C56DCC2E}"/>
                </a:ext>
              </a:extLst>
            </p:cNvPr>
            <p:cNvSpPr txBox="1"/>
            <p:nvPr/>
          </p:nvSpPr>
          <p:spPr>
            <a:xfrm>
              <a:off x="3716537" y="709188"/>
              <a:ext cx="2743142" cy="415498"/>
            </a:xfrm>
            <a:prstGeom prst="rect">
              <a:avLst/>
            </a:prstGeom>
            <a:solidFill>
              <a:sysClr val="window" lastClr="FFFFFF"/>
            </a:solidFill>
            <a:ln>
              <a:solidFill>
                <a:srgbClr val="15375D"/>
              </a:solidFill>
            </a:ln>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prstClr val="white"/>
                  </a:solidFill>
                  <a:effectLst/>
                  <a:uLnTx/>
                  <a:uFillTx/>
                  <a:latin typeface="Calibri" panose="020F0502020204030204"/>
                </a:defRPr>
              </a:lvl1pPr>
            </a:lstStyle>
            <a:p>
              <a:pPr defTabSz="913486">
                <a:defRPr/>
              </a:pPr>
              <a:r>
                <a:rPr lang="en-GB" sz="1049" kern="0" dirty="0">
                  <a:solidFill>
                    <a:srgbClr val="000000"/>
                  </a:solidFill>
                </a:rPr>
                <a:t>Case find u</a:t>
              </a:r>
              <a:r>
                <a:rPr lang="en-GB" sz="1049" kern="0" dirty="0" err="1">
                  <a:solidFill>
                    <a:srgbClr val="000000"/>
                  </a:solidFill>
                </a:rPr>
                <a:t>nder</a:t>
              </a:r>
              <a:r>
                <a:rPr lang="en-GB" sz="1049" kern="0" dirty="0">
                  <a:solidFill>
                    <a:srgbClr val="000000"/>
                  </a:solidFill>
                </a:rPr>
                <a:t> 30 years:</a:t>
              </a:r>
            </a:p>
            <a:p>
              <a:pPr defTabSz="913486">
                <a:defRPr/>
              </a:pPr>
              <a:r>
                <a:rPr lang="en-GB" sz="1049" kern="0" dirty="0">
                  <a:solidFill>
                    <a:srgbClr val="000000"/>
                  </a:solidFill>
                </a:rPr>
                <a:t>TC &gt;7.5 or LDL-C &gt;4.9 or non-HDL-C &gt;6.0</a:t>
              </a:r>
            </a:p>
          </p:txBody>
        </p:sp>
        <p:sp>
          <p:nvSpPr>
            <p:cNvPr id="131" name="TextBox 130">
              <a:extLst>
                <a:ext uri="{FF2B5EF4-FFF2-40B4-BE49-F238E27FC236}">
                  <a16:creationId xmlns:a16="http://schemas.microsoft.com/office/drawing/2014/main" xmlns="" id="{31F4782C-C132-4D96-9E46-F0EFA4588148}"/>
                </a:ext>
              </a:extLst>
            </p:cNvPr>
            <p:cNvSpPr txBox="1"/>
            <p:nvPr/>
          </p:nvSpPr>
          <p:spPr>
            <a:xfrm>
              <a:off x="7092800" y="709188"/>
              <a:ext cx="2826465" cy="415498"/>
            </a:xfrm>
            <a:prstGeom prst="rect">
              <a:avLst/>
            </a:prstGeom>
            <a:solidFill>
              <a:sysClr val="window" lastClr="FFFFFF"/>
            </a:solidFill>
            <a:ln>
              <a:solidFill>
                <a:srgbClr val="15375D"/>
              </a:solidFill>
            </a:ln>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prstClr val="white"/>
                  </a:solidFill>
                  <a:effectLst/>
                  <a:uLnTx/>
                  <a:uFillTx/>
                  <a:latin typeface="Calibri" panose="020F0502020204030204"/>
                </a:defRPr>
              </a:lvl1pPr>
            </a:lstStyle>
            <a:p>
              <a:pPr defTabSz="913486">
                <a:defRPr/>
              </a:pPr>
              <a:r>
                <a:rPr lang="en-GB" sz="1049" kern="0" dirty="0">
                  <a:solidFill>
                    <a:srgbClr val="000000"/>
                  </a:solidFill>
                </a:rPr>
                <a:t>Case find 30 years or over:</a:t>
              </a:r>
            </a:p>
            <a:p>
              <a:pPr defTabSz="913486">
                <a:defRPr/>
              </a:pPr>
              <a:r>
                <a:rPr lang="en-GB" sz="1049" kern="0" dirty="0">
                  <a:solidFill>
                    <a:srgbClr val="000000"/>
                  </a:solidFill>
                </a:rPr>
                <a:t>TC &gt;9.0 or LDL-C &gt;6.4 or non-HDL-C &gt;7.5</a:t>
              </a:r>
            </a:p>
          </p:txBody>
        </p:sp>
        <p:sp>
          <p:nvSpPr>
            <p:cNvPr id="132" name="TextBox 131">
              <a:extLst>
                <a:ext uri="{FF2B5EF4-FFF2-40B4-BE49-F238E27FC236}">
                  <a16:creationId xmlns:a16="http://schemas.microsoft.com/office/drawing/2014/main" xmlns="" id="{B9E6FD3D-8EB3-490A-B26C-4FF28571266F}"/>
                </a:ext>
              </a:extLst>
            </p:cNvPr>
            <p:cNvSpPr txBox="1"/>
            <p:nvPr/>
          </p:nvSpPr>
          <p:spPr>
            <a:xfrm>
              <a:off x="4764600" y="1586096"/>
              <a:ext cx="3882262" cy="415498"/>
            </a:xfrm>
            <a:prstGeom prst="rect">
              <a:avLst/>
            </a:prstGeom>
            <a:solidFill>
              <a:sysClr val="window" lastClr="FFFFFF"/>
            </a:solidFill>
            <a:ln>
              <a:solidFill>
                <a:srgbClr val="15375D"/>
              </a:solidFill>
            </a:ln>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prstClr val="black"/>
                  </a:solidFill>
                  <a:effectLst/>
                  <a:uLnTx/>
                  <a:uFillTx/>
                  <a:latin typeface="Calibri" panose="020F0502020204030204"/>
                </a:defRPr>
              </a:lvl1pPr>
            </a:lstStyle>
            <a:p>
              <a:pPr defTabSz="913486">
                <a:defRPr/>
              </a:pPr>
              <a:r>
                <a:rPr lang="en-GB" sz="1049" kern="0" dirty="0">
                  <a:solidFill>
                    <a:srgbClr val="000000"/>
                  </a:solidFill>
                </a:rPr>
                <a:t>                   1. F</a:t>
              </a:r>
              <a:r>
                <a:rPr lang="en-GB" sz="1049" kern="0" dirty="0" err="1">
                  <a:solidFill>
                    <a:srgbClr val="000000"/>
                  </a:solidFill>
                </a:rPr>
                <a:t>amily</a:t>
              </a:r>
              <a:r>
                <a:rPr lang="en-GB" sz="1049" kern="0" dirty="0">
                  <a:solidFill>
                    <a:srgbClr val="000000"/>
                  </a:solidFill>
                </a:rPr>
                <a:t> history questionnaire (text or in person)</a:t>
              </a:r>
            </a:p>
            <a:p>
              <a:pPr defTabSz="913486">
                <a:defRPr/>
              </a:pPr>
              <a:r>
                <a:rPr lang="en-GB" sz="1049" kern="0" dirty="0"/>
                <a:t>                   2. Fasting lipids, LFTs, TFTs, Renal, HbA1c</a:t>
              </a:r>
            </a:p>
          </p:txBody>
        </p:sp>
        <p:sp>
          <p:nvSpPr>
            <p:cNvPr id="133" name="TextBox 132">
              <a:extLst>
                <a:ext uri="{FF2B5EF4-FFF2-40B4-BE49-F238E27FC236}">
                  <a16:creationId xmlns:a16="http://schemas.microsoft.com/office/drawing/2014/main" xmlns="" id="{E8312FDF-322B-494A-8F17-5B3F93CE3A9F}"/>
                </a:ext>
              </a:extLst>
            </p:cNvPr>
            <p:cNvSpPr txBox="1"/>
            <p:nvPr/>
          </p:nvSpPr>
          <p:spPr>
            <a:xfrm>
              <a:off x="2554118" y="4991968"/>
              <a:ext cx="1391436" cy="415498"/>
            </a:xfrm>
            <a:prstGeom prst="rect">
              <a:avLst/>
            </a:prstGeom>
            <a:solidFill>
              <a:sysClr val="window" lastClr="FFFFFF"/>
            </a:solidFill>
            <a:ln>
              <a:solidFill>
                <a:srgbClr val="15375D"/>
              </a:solidFill>
            </a:ln>
          </p:spPr>
          <p:txBody>
            <a:bodyPr wrap="square" lIns="91345" tIns="45672" rIns="91345" bIns="45672"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prstClr val="white"/>
                  </a:solidFill>
                  <a:effectLst/>
                  <a:uLnTx/>
                  <a:uFillTx/>
                  <a:latin typeface="Calibri" panose="020F0502020204030204"/>
                </a:defRPr>
              </a:lvl1pPr>
            </a:lstStyle>
            <a:p>
              <a:pPr defTabSz="913486">
                <a:defRPr/>
              </a:pPr>
              <a:r>
                <a:rPr lang="en-GB" sz="1049" kern="0" dirty="0">
                  <a:solidFill>
                    <a:srgbClr val="000000"/>
                  </a:solidFill>
                </a:rPr>
                <a:t>Genetic counselling and DNA test</a:t>
              </a:r>
            </a:p>
          </p:txBody>
        </p:sp>
        <p:sp>
          <p:nvSpPr>
            <p:cNvPr id="134" name="TextBox 133">
              <a:extLst>
                <a:ext uri="{FF2B5EF4-FFF2-40B4-BE49-F238E27FC236}">
                  <a16:creationId xmlns:a16="http://schemas.microsoft.com/office/drawing/2014/main" xmlns="" id="{DD4497FA-82ED-4641-87B2-6F6A22ABC3E5}"/>
                </a:ext>
              </a:extLst>
            </p:cNvPr>
            <p:cNvSpPr txBox="1"/>
            <p:nvPr/>
          </p:nvSpPr>
          <p:spPr>
            <a:xfrm>
              <a:off x="2694705" y="5768239"/>
              <a:ext cx="1110259" cy="253916"/>
            </a:xfrm>
            <a:prstGeom prst="rect">
              <a:avLst/>
            </a:prstGeom>
            <a:solidFill>
              <a:sysClr val="window" lastClr="FFFFFF"/>
            </a:solidFill>
            <a:ln>
              <a:solidFill>
                <a:srgbClr val="15375D"/>
              </a:solidFill>
            </a:ln>
          </p:spPr>
          <p:txBody>
            <a:bodyPr wrap="square" rtlCol="0" anchor="ctr">
              <a:spAutoFit/>
            </a:bodyPr>
            <a:lstStyle/>
            <a:p>
              <a:pPr algn="ctr" defTabSz="913486">
                <a:defRPr/>
              </a:pPr>
              <a:r>
                <a:rPr lang="en-GB" sz="1049" b="1" kern="0" dirty="0">
                  <a:solidFill>
                    <a:prstClr val="black"/>
                  </a:solidFill>
                </a:rPr>
                <a:t>FH mutation</a:t>
              </a:r>
              <a:endParaRPr lang="en-GB" sz="1049" kern="0" dirty="0">
                <a:solidFill>
                  <a:prstClr val="black"/>
                </a:solidFill>
              </a:endParaRPr>
            </a:p>
          </p:txBody>
        </p:sp>
        <p:sp>
          <p:nvSpPr>
            <p:cNvPr id="135" name="TextBox 134">
              <a:extLst>
                <a:ext uri="{FF2B5EF4-FFF2-40B4-BE49-F238E27FC236}">
                  <a16:creationId xmlns:a16="http://schemas.microsoft.com/office/drawing/2014/main" xmlns="" id="{53D856A7-A49A-4FFD-81AD-D1DF37351988}"/>
                </a:ext>
              </a:extLst>
            </p:cNvPr>
            <p:cNvSpPr txBox="1"/>
            <p:nvPr/>
          </p:nvSpPr>
          <p:spPr>
            <a:xfrm>
              <a:off x="4413894" y="5071549"/>
              <a:ext cx="1256438" cy="253916"/>
            </a:xfrm>
            <a:prstGeom prst="rect">
              <a:avLst/>
            </a:prstGeom>
            <a:solidFill>
              <a:sysClr val="window" lastClr="FFFFFF"/>
            </a:solidFill>
            <a:ln>
              <a:solidFill>
                <a:srgbClr val="15375D"/>
              </a:solidFill>
            </a:ln>
          </p:spPr>
          <p:txBody>
            <a:bodyPr wrap="square" rtlCol="0" anchor="ctr">
              <a:spAutoFit/>
            </a:bodyPr>
            <a:lstStyle/>
            <a:p>
              <a:pPr algn="ctr" defTabSz="913486">
                <a:defRPr/>
              </a:pPr>
              <a:r>
                <a:rPr lang="en-GB" sz="1049" b="1" kern="0" dirty="0">
                  <a:solidFill>
                    <a:prstClr val="black"/>
                  </a:solidFill>
                </a:rPr>
                <a:t>No FH mutation</a:t>
              </a:r>
              <a:endParaRPr lang="en-GB" sz="1049" kern="0" dirty="0">
                <a:solidFill>
                  <a:prstClr val="black"/>
                </a:solidFill>
              </a:endParaRPr>
            </a:p>
          </p:txBody>
        </p:sp>
        <p:sp>
          <p:nvSpPr>
            <p:cNvPr id="136" name="TextBox 135">
              <a:extLst>
                <a:ext uri="{FF2B5EF4-FFF2-40B4-BE49-F238E27FC236}">
                  <a16:creationId xmlns:a16="http://schemas.microsoft.com/office/drawing/2014/main" xmlns="" id="{451D0050-0C23-4209-9370-BD4FFE1F0D79}"/>
                </a:ext>
              </a:extLst>
            </p:cNvPr>
            <p:cNvSpPr txBox="1"/>
            <p:nvPr/>
          </p:nvSpPr>
          <p:spPr>
            <a:xfrm>
              <a:off x="9898905" y="2305622"/>
              <a:ext cx="1553223" cy="415498"/>
            </a:xfrm>
            <a:prstGeom prst="rect">
              <a:avLst/>
            </a:prstGeom>
            <a:solidFill>
              <a:sysClr val="window" lastClr="FFFFFF"/>
            </a:solidFill>
            <a:ln>
              <a:solidFill>
                <a:srgbClr val="15375D"/>
              </a:solidFill>
            </a:ln>
          </p:spPr>
          <p:txBody>
            <a:bodyPr wrap="square" rtlCol="0" anchor="ctr">
              <a:spAutoFit/>
            </a:bodyPr>
            <a:lstStyle/>
            <a:p>
              <a:pPr algn="ctr" defTabSz="913486">
                <a:defRPr/>
              </a:pPr>
              <a:r>
                <a:rPr lang="en-GB" sz="1049" b="1" kern="0" dirty="0">
                  <a:solidFill>
                    <a:prstClr val="black"/>
                  </a:solidFill>
                </a:rPr>
                <a:t>Investigate raised TG</a:t>
              </a:r>
            </a:p>
            <a:p>
              <a:pPr algn="ctr" defTabSz="913486">
                <a:defRPr/>
              </a:pPr>
              <a:r>
                <a:rPr lang="en-GB" sz="1049" b="1" kern="0" dirty="0">
                  <a:solidFill>
                    <a:prstClr val="black"/>
                  </a:solidFill>
                </a:rPr>
                <a:t>Refer if indicated</a:t>
              </a:r>
            </a:p>
          </p:txBody>
        </p:sp>
        <p:cxnSp>
          <p:nvCxnSpPr>
            <p:cNvPr id="137" name="Straight Arrow Connector 136">
              <a:extLst>
                <a:ext uri="{FF2B5EF4-FFF2-40B4-BE49-F238E27FC236}">
                  <a16:creationId xmlns:a16="http://schemas.microsoft.com/office/drawing/2014/main" xmlns="" id="{A5A383F1-11B8-41E6-A26A-97CFB2EC59E7}"/>
                </a:ext>
              </a:extLst>
            </p:cNvPr>
            <p:cNvCxnSpPr>
              <a:cxnSpLocks/>
            </p:cNvCxnSpPr>
            <p:nvPr/>
          </p:nvCxnSpPr>
          <p:spPr>
            <a:xfrm>
              <a:off x="10724221" y="2760978"/>
              <a:ext cx="0" cy="1465745"/>
            </a:xfrm>
            <a:prstGeom prst="straightConnector1">
              <a:avLst/>
            </a:prstGeom>
            <a:noFill/>
            <a:ln w="28575" cap="flat" cmpd="sng" algn="ctr">
              <a:solidFill>
                <a:srgbClr val="15375D"/>
              </a:solidFill>
              <a:prstDash val="solid"/>
              <a:miter lim="800000"/>
              <a:tailEnd type="triangle"/>
            </a:ln>
            <a:effectLst/>
          </p:spPr>
        </p:cxnSp>
        <p:sp>
          <p:nvSpPr>
            <p:cNvPr id="138" name="TextBox 137">
              <a:extLst>
                <a:ext uri="{FF2B5EF4-FFF2-40B4-BE49-F238E27FC236}">
                  <a16:creationId xmlns:a16="http://schemas.microsoft.com/office/drawing/2014/main" xmlns="" id="{0ACF9558-ED27-408C-83EB-C9FFC7FD24E7}"/>
                </a:ext>
              </a:extLst>
            </p:cNvPr>
            <p:cNvSpPr txBox="1"/>
            <p:nvPr/>
          </p:nvSpPr>
          <p:spPr>
            <a:xfrm>
              <a:off x="694338" y="5012895"/>
              <a:ext cx="1391440" cy="415498"/>
            </a:xfrm>
            <a:prstGeom prst="rect">
              <a:avLst/>
            </a:prstGeom>
            <a:solidFill>
              <a:srgbClr val="ACD73C"/>
            </a:solidFill>
            <a:ln w="12700">
              <a:solidFill>
                <a:sysClr val="windowText" lastClr="000000"/>
              </a:solidFill>
            </a:ln>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002060"/>
                  </a:solidFill>
                  <a:effectLst/>
                  <a:uLnTx/>
                  <a:uFillTx/>
                  <a:latin typeface="Calibri" panose="020F0502020204030204"/>
                </a:defRPr>
              </a:lvl1pPr>
            </a:lstStyle>
            <a:p>
              <a:pPr defTabSz="913486">
                <a:defRPr/>
              </a:pPr>
              <a:r>
                <a:rPr lang="en-GB" sz="1049" kern="0" dirty="0">
                  <a:solidFill>
                    <a:srgbClr val="000000"/>
                  </a:solidFill>
                </a:rPr>
                <a:t>Specialist service</a:t>
              </a:r>
            </a:p>
            <a:p>
              <a:pPr defTabSz="913486">
                <a:defRPr/>
              </a:pPr>
              <a:r>
                <a:rPr lang="en-GB" sz="1049" kern="0" dirty="0">
                  <a:solidFill>
                    <a:srgbClr val="000000"/>
                  </a:solidFill>
                </a:rPr>
                <a:t>and FH Nurse</a:t>
              </a:r>
            </a:p>
          </p:txBody>
        </p:sp>
        <p:cxnSp>
          <p:nvCxnSpPr>
            <p:cNvPr id="139" name="Straight Connector 138">
              <a:extLst>
                <a:ext uri="{FF2B5EF4-FFF2-40B4-BE49-F238E27FC236}">
                  <a16:creationId xmlns:a16="http://schemas.microsoft.com/office/drawing/2014/main" xmlns="" id="{8EAA3738-5876-4161-BDC2-BCA5CB490B30}"/>
                </a:ext>
              </a:extLst>
            </p:cNvPr>
            <p:cNvCxnSpPr>
              <a:cxnSpLocks/>
            </p:cNvCxnSpPr>
            <p:nvPr/>
          </p:nvCxnSpPr>
          <p:spPr>
            <a:xfrm>
              <a:off x="4321663" y="2513371"/>
              <a:ext cx="2418618" cy="2123"/>
            </a:xfrm>
            <a:prstGeom prst="line">
              <a:avLst/>
            </a:prstGeom>
            <a:noFill/>
            <a:ln w="28575" cap="flat" cmpd="sng" algn="ctr">
              <a:solidFill>
                <a:srgbClr val="15375D"/>
              </a:solidFill>
              <a:prstDash val="solid"/>
              <a:miter lim="800000"/>
            </a:ln>
            <a:effectLst/>
          </p:spPr>
        </p:cxnSp>
        <p:cxnSp>
          <p:nvCxnSpPr>
            <p:cNvPr id="140" name="Straight Arrow Connector 139">
              <a:extLst>
                <a:ext uri="{FF2B5EF4-FFF2-40B4-BE49-F238E27FC236}">
                  <a16:creationId xmlns:a16="http://schemas.microsoft.com/office/drawing/2014/main" xmlns="" id="{69E16156-B036-4DD7-B301-B088989A870D}"/>
                </a:ext>
              </a:extLst>
            </p:cNvPr>
            <p:cNvCxnSpPr>
              <a:cxnSpLocks/>
            </p:cNvCxnSpPr>
            <p:nvPr/>
          </p:nvCxnSpPr>
          <p:spPr>
            <a:xfrm>
              <a:off x="4331823" y="2503211"/>
              <a:ext cx="0" cy="257767"/>
            </a:xfrm>
            <a:prstGeom prst="straightConnector1">
              <a:avLst/>
            </a:prstGeom>
            <a:noFill/>
            <a:ln w="28575" cap="flat" cmpd="sng" algn="ctr">
              <a:solidFill>
                <a:srgbClr val="15375D"/>
              </a:solidFill>
              <a:prstDash val="solid"/>
              <a:miter lim="800000"/>
              <a:tailEnd type="triangle"/>
            </a:ln>
            <a:effectLst/>
          </p:spPr>
        </p:cxnSp>
        <p:cxnSp>
          <p:nvCxnSpPr>
            <p:cNvPr id="141" name="Straight Connector 140">
              <a:extLst>
                <a:ext uri="{FF2B5EF4-FFF2-40B4-BE49-F238E27FC236}">
                  <a16:creationId xmlns:a16="http://schemas.microsoft.com/office/drawing/2014/main" xmlns="" id="{EBA607BE-E8DF-4C73-A207-96F4B8B5A038}"/>
                </a:ext>
              </a:extLst>
            </p:cNvPr>
            <p:cNvCxnSpPr>
              <a:cxnSpLocks/>
            </p:cNvCxnSpPr>
            <p:nvPr/>
          </p:nvCxnSpPr>
          <p:spPr>
            <a:xfrm>
              <a:off x="5024545" y="1323742"/>
              <a:ext cx="3545366" cy="0"/>
            </a:xfrm>
            <a:prstGeom prst="line">
              <a:avLst/>
            </a:prstGeom>
            <a:noFill/>
            <a:ln w="28575" cap="flat" cmpd="sng" algn="ctr">
              <a:solidFill>
                <a:srgbClr val="15375D"/>
              </a:solidFill>
              <a:prstDash val="solid"/>
              <a:miter lim="800000"/>
            </a:ln>
            <a:effectLst/>
          </p:spPr>
        </p:cxnSp>
        <p:cxnSp>
          <p:nvCxnSpPr>
            <p:cNvPr id="142" name="Straight Arrow Connector 141">
              <a:extLst>
                <a:ext uri="{FF2B5EF4-FFF2-40B4-BE49-F238E27FC236}">
                  <a16:creationId xmlns:a16="http://schemas.microsoft.com/office/drawing/2014/main" xmlns="" id="{3EE86B94-B6EB-40DA-B78B-D4883D384033}"/>
                </a:ext>
              </a:extLst>
            </p:cNvPr>
            <p:cNvCxnSpPr>
              <a:cxnSpLocks/>
            </p:cNvCxnSpPr>
            <p:nvPr/>
          </p:nvCxnSpPr>
          <p:spPr>
            <a:xfrm>
              <a:off x="6703798" y="1323742"/>
              <a:ext cx="0" cy="224499"/>
            </a:xfrm>
            <a:prstGeom prst="straightConnector1">
              <a:avLst/>
            </a:prstGeom>
            <a:noFill/>
            <a:ln w="28575" cap="flat" cmpd="sng" algn="ctr">
              <a:solidFill>
                <a:srgbClr val="15375D"/>
              </a:solidFill>
              <a:prstDash val="solid"/>
              <a:miter lim="800000"/>
              <a:tailEnd type="triangle"/>
            </a:ln>
            <a:effectLst/>
          </p:spPr>
        </p:cxnSp>
        <p:cxnSp>
          <p:nvCxnSpPr>
            <p:cNvPr id="143" name="Straight Connector 142">
              <a:extLst>
                <a:ext uri="{FF2B5EF4-FFF2-40B4-BE49-F238E27FC236}">
                  <a16:creationId xmlns:a16="http://schemas.microsoft.com/office/drawing/2014/main" xmlns="" id="{196BB9D5-0F19-4C9D-916C-89DB403F9884}"/>
                </a:ext>
              </a:extLst>
            </p:cNvPr>
            <p:cNvCxnSpPr>
              <a:cxnSpLocks/>
            </p:cNvCxnSpPr>
            <p:nvPr/>
          </p:nvCxnSpPr>
          <p:spPr>
            <a:xfrm>
              <a:off x="5032927" y="1138788"/>
              <a:ext cx="0" cy="197615"/>
            </a:xfrm>
            <a:prstGeom prst="line">
              <a:avLst/>
            </a:prstGeom>
            <a:noFill/>
            <a:ln w="28575" cap="flat" cmpd="sng" algn="ctr">
              <a:solidFill>
                <a:srgbClr val="15375D"/>
              </a:solidFill>
              <a:prstDash val="solid"/>
              <a:miter lim="800000"/>
            </a:ln>
            <a:effectLst/>
          </p:spPr>
        </p:cxnSp>
        <p:cxnSp>
          <p:nvCxnSpPr>
            <p:cNvPr id="144" name="Straight Connector 143">
              <a:extLst>
                <a:ext uri="{FF2B5EF4-FFF2-40B4-BE49-F238E27FC236}">
                  <a16:creationId xmlns:a16="http://schemas.microsoft.com/office/drawing/2014/main" xmlns="" id="{30E7A2D4-4992-4249-A817-66F3181E33AF}"/>
                </a:ext>
              </a:extLst>
            </p:cNvPr>
            <p:cNvCxnSpPr>
              <a:cxnSpLocks/>
            </p:cNvCxnSpPr>
            <p:nvPr/>
          </p:nvCxnSpPr>
          <p:spPr>
            <a:xfrm>
              <a:off x="8569911" y="1124686"/>
              <a:ext cx="0" cy="202734"/>
            </a:xfrm>
            <a:prstGeom prst="line">
              <a:avLst/>
            </a:prstGeom>
            <a:noFill/>
            <a:ln w="28575" cap="flat" cmpd="sng" algn="ctr">
              <a:solidFill>
                <a:srgbClr val="15375D"/>
              </a:solidFill>
              <a:prstDash val="solid"/>
              <a:miter lim="800000"/>
            </a:ln>
            <a:effectLst/>
          </p:spPr>
        </p:cxnSp>
        <p:cxnSp>
          <p:nvCxnSpPr>
            <p:cNvPr id="145" name="Straight Connector 144">
              <a:extLst>
                <a:ext uri="{FF2B5EF4-FFF2-40B4-BE49-F238E27FC236}">
                  <a16:creationId xmlns:a16="http://schemas.microsoft.com/office/drawing/2014/main" xmlns="" id="{8386CE17-3BF3-4D38-B7E1-DBE2BF9FC50B}"/>
                </a:ext>
              </a:extLst>
            </p:cNvPr>
            <p:cNvCxnSpPr>
              <a:cxnSpLocks/>
            </p:cNvCxnSpPr>
            <p:nvPr/>
          </p:nvCxnSpPr>
          <p:spPr>
            <a:xfrm flipH="1">
              <a:off x="6705929" y="2001559"/>
              <a:ext cx="1932" cy="348681"/>
            </a:xfrm>
            <a:prstGeom prst="line">
              <a:avLst/>
            </a:prstGeom>
            <a:noFill/>
            <a:ln w="28575" cap="flat" cmpd="sng" algn="ctr">
              <a:solidFill>
                <a:srgbClr val="15375D"/>
              </a:solidFill>
              <a:prstDash val="solid"/>
              <a:miter lim="800000"/>
            </a:ln>
            <a:effectLst/>
          </p:spPr>
        </p:cxnSp>
        <p:cxnSp>
          <p:nvCxnSpPr>
            <p:cNvPr id="146" name="Straight Arrow Connector 145">
              <a:extLst>
                <a:ext uri="{FF2B5EF4-FFF2-40B4-BE49-F238E27FC236}">
                  <a16:creationId xmlns:a16="http://schemas.microsoft.com/office/drawing/2014/main" xmlns="" id="{4184FAC6-9C34-43EE-86A4-C1BE90154B46}"/>
                </a:ext>
              </a:extLst>
            </p:cNvPr>
            <p:cNvCxnSpPr>
              <a:cxnSpLocks/>
              <a:endCxn id="151" idx="0"/>
            </p:cNvCxnSpPr>
            <p:nvPr/>
          </p:nvCxnSpPr>
          <p:spPr>
            <a:xfrm>
              <a:off x="5042111" y="5325465"/>
              <a:ext cx="0" cy="441442"/>
            </a:xfrm>
            <a:prstGeom prst="straightConnector1">
              <a:avLst/>
            </a:prstGeom>
            <a:noFill/>
            <a:ln w="28575" cap="flat" cmpd="sng" algn="ctr">
              <a:solidFill>
                <a:srgbClr val="15375D"/>
              </a:solidFill>
              <a:prstDash val="solid"/>
              <a:miter lim="800000"/>
              <a:tailEnd type="triangle"/>
            </a:ln>
            <a:effectLst/>
          </p:spPr>
        </p:cxnSp>
        <p:cxnSp>
          <p:nvCxnSpPr>
            <p:cNvPr id="147" name="Straight Arrow Connector 146">
              <a:extLst>
                <a:ext uri="{FF2B5EF4-FFF2-40B4-BE49-F238E27FC236}">
                  <a16:creationId xmlns:a16="http://schemas.microsoft.com/office/drawing/2014/main" xmlns="" id="{942A5373-E7DA-41C7-AFE7-0BA85A9D5B3B}"/>
                </a:ext>
              </a:extLst>
            </p:cNvPr>
            <p:cNvCxnSpPr>
              <a:cxnSpLocks/>
              <a:endCxn id="134" idx="0"/>
            </p:cNvCxnSpPr>
            <p:nvPr/>
          </p:nvCxnSpPr>
          <p:spPr>
            <a:xfrm>
              <a:off x="3249833" y="5434338"/>
              <a:ext cx="2" cy="333901"/>
            </a:xfrm>
            <a:prstGeom prst="straightConnector1">
              <a:avLst/>
            </a:prstGeom>
            <a:noFill/>
            <a:ln w="28575" cap="flat" cmpd="sng" algn="ctr">
              <a:solidFill>
                <a:srgbClr val="15375D"/>
              </a:solidFill>
              <a:prstDash val="solid"/>
              <a:miter lim="800000"/>
              <a:tailEnd type="triangle"/>
            </a:ln>
            <a:effectLst/>
          </p:spPr>
        </p:cxnSp>
        <p:sp>
          <p:nvSpPr>
            <p:cNvPr id="148" name="TextBox 147">
              <a:extLst>
                <a:ext uri="{FF2B5EF4-FFF2-40B4-BE49-F238E27FC236}">
                  <a16:creationId xmlns:a16="http://schemas.microsoft.com/office/drawing/2014/main" xmlns="" id="{FD4DDF7E-1436-4B7B-82FA-E539FBF7624A}"/>
                </a:ext>
              </a:extLst>
            </p:cNvPr>
            <p:cNvSpPr txBox="1"/>
            <p:nvPr/>
          </p:nvSpPr>
          <p:spPr>
            <a:xfrm>
              <a:off x="1526682" y="1710403"/>
              <a:ext cx="1524427" cy="253916"/>
            </a:xfrm>
            <a:prstGeom prst="rect">
              <a:avLst/>
            </a:prstGeom>
            <a:solidFill>
              <a:sysClr val="window" lastClr="FFFFFF"/>
            </a:solidFill>
            <a:ln>
              <a:solidFill>
                <a:srgbClr val="15375D"/>
              </a:solidFill>
            </a:ln>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prstClr val="white"/>
                  </a:solidFill>
                  <a:effectLst/>
                  <a:uLnTx/>
                  <a:uFillTx/>
                  <a:latin typeface="Calibri" panose="020F0502020204030204"/>
                </a:defRPr>
              </a:lvl1pPr>
            </a:lstStyle>
            <a:p>
              <a:pPr defTabSz="913486">
                <a:defRPr/>
              </a:pPr>
              <a:r>
                <a:rPr lang="en-GB" sz="1049" kern="0" dirty="0">
                  <a:solidFill>
                    <a:srgbClr val="000000"/>
                  </a:solidFill>
                </a:rPr>
                <a:t>Known/coded FH</a:t>
              </a:r>
            </a:p>
          </p:txBody>
        </p:sp>
        <p:sp>
          <p:nvSpPr>
            <p:cNvPr id="149" name="TextBox 148">
              <a:extLst>
                <a:ext uri="{FF2B5EF4-FFF2-40B4-BE49-F238E27FC236}">
                  <a16:creationId xmlns:a16="http://schemas.microsoft.com/office/drawing/2014/main" xmlns="" id="{5F1A35C1-2D24-4D41-998B-2B26CC334AE4}"/>
                </a:ext>
              </a:extLst>
            </p:cNvPr>
            <p:cNvSpPr txBox="1"/>
            <p:nvPr/>
          </p:nvSpPr>
          <p:spPr>
            <a:xfrm>
              <a:off x="597601" y="6129775"/>
              <a:ext cx="1850656" cy="415498"/>
            </a:xfrm>
            <a:prstGeom prst="rect">
              <a:avLst/>
            </a:prstGeom>
            <a:solidFill>
              <a:sysClr val="window" lastClr="FFFFFF"/>
            </a:solidFill>
            <a:ln>
              <a:solidFill>
                <a:srgbClr val="15375D"/>
              </a:solidFill>
            </a:ln>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prstClr val="white"/>
                  </a:solidFill>
                  <a:effectLst/>
                  <a:uLnTx/>
                  <a:uFillTx/>
                  <a:latin typeface="Calibri" panose="020F0502020204030204"/>
                </a:defRPr>
              </a:lvl1pPr>
            </a:lstStyle>
            <a:p>
              <a:pPr defTabSz="913486">
                <a:defRPr/>
              </a:pPr>
              <a:r>
                <a:rPr lang="en-GB" sz="1049" kern="0" dirty="0">
                  <a:solidFill>
                    <a:srgbClr val="000000"/>
                  </a:solidFill>
                </a:rPr>
                <a:t>Cascade testing for family members </a:t>
              </a:r>
            </a:p>
          </p:txBody>
        </p:sp>
        <p:cxnSp>
          <p:nvCxnSpPr>
            <p:cNvPr id="150" name="Straight Arrow Connector 149">
              <a:extLst>
                <a:ext uri="{FF2B5EF4-FFF2-40B4-BE49-F238E27FC236}">
                  <a16:creationId xmlns:a16="http://schemas.microsoft.com/office/drawing/2014/main" xmlns="" id="{0DDEFB41-17EF-4015-9C13-E9A8C5231F27}"/>
                </a:ext>
              </a:extLst>
            </p:cNvPr>
            <p:cNvCxnSpPr>
              <a:cxnSpLocks/>
            </p:cNvCxnSpPr>
            <p:nvPr/>
          </p:nvCxnSpPr>
          <p:spPr>
            <a:xfrm>
              <a:off x="4321567" y="3221229"/>
              <a:ext cx="1" cy="896201"/>
            </a:xfrm>
            <a:prstGeom prst="straightConnector1">
              <a:avLst/>
            </a:prstGeom>
            <a:noFill/>
            <a:ln w="28575" cap="flat" cmpd="sng" algn="ctr">
              <a:solidFill>
                <a:srgbClr val="15375D"/>
              </a:solidFill>
              <a:prstDash val="solid"/>
              <a:miter lim="800000"/>
              <a:tailEnd type="triangle"/>
            </a:ln>
            <a:effectLst/>
          </p:spPr>
        </p:cxnSp>
        <p:sp>
          <p:nvSpPr>
            <p:cNvPr id="151" name="TextBox 150">
              <a:extLst>
                <a:ext uri="{FF2B5EF4-FFF2-40B4-BE49-F238E27FC236}">
                  <a16:creationId xmlns:a16="http://schemas.microsoft.com/office/drawing/2014/main" xmlns="" id="{366B58F1-7ABC-467E-9B4E-BC6EB9AA2A4E}"/>
                </a:ext>
              </a:extLst>
            </p:cNvPr>
            <p:cNvSpPr txBox="1"/>
            <p:nvPr/>
          </p:nvSpPr>
          <p:spPr>
            <a:xfrm>
              <a:off x="4413894" y="5766907"/>
              <a:ext cx="1256433" cy="307777"/>
            </a:xfrm>
            <a:prstGeom prst="rect">
              <a:avLst/>
            </a:prstGeom>
            <a:solidFill>
              <a:sysClr val="window" lastClr="FFFFFF"/>
            </a:solidFill>
            <a:ln>
              <a:solidFill>
                <a:srgbClr val="15375D"/>
              </a:solidFill>
            </a:ln>
          </p:spPr>
          <p:txBody>
            <a:bodyPr wrap="square" rtlCol="0" anchor="ctr">
              <a:spAutoFit/>
            </a:bodyPr>
            <a:lstStyle/>
            <a:p>
              <a:pPr algn="ctr" defTabSz="913486">
                <a:defRPr/>
              </a:pPr>
              <a:r>
                <a:rPr lang="en-GB" sz="1399" b="1" kern="0" dirty="0">
                  <a:solidFill>
                    <a:prstClr val="black"/>
                  </a:solidFill>
                </a:rPr>
                <a:t>Treatment</a:t>
              </a:r>
              <a:endParaRPr lang="en-GB" sz="1399" kern="0" dirty="0">
                <a:solidFill>
                  <a:prstClr val="black"/>
                </a:solidFill>
              </a:endParaRPr>
            </a:p>
          </p:txBody>
        </p:sp>
        <p:sp>
          <p:nvSpPr>
            <p:cNvPr id="152" name="TextBox 151">
              <a:extLst>
                <a:ext uri="{FF2B5EF4-FFF2-40B4-BE49-F238E27FC236}">
                  <a16:creationId xmlns:a16="http://schemas.microsoft.com/office/drawing/2014/main" xmlns="" id="{C888AB44-71B6-447F-A919-E8CF1721276A}"/>
                </a:ext>
              </a:extLst>
            </p:cNvPr>
            <p:cNvSpPr txBox="1"/>
            <p:nvPr/>
          </p:nvSpPr>
          <p:spPr>
            <a:xfrm>
              <a:off x="8186057" y="4226723"/>
              <a:ext cx="3812573" cy="761747"/>
            </a:xfrm>
            <a:prstGeom prst="rect">
              <a:avLst/>
            </a:prstGeom>
            <a:solidFill>
              <a:sysClr val="window" lastClr="FFFFFF"/>
            </a:solidFill>
            <a:ln>
              <a:solidFill>
                <a:srgbClr val="15375D"/>
              </a:solidFill>
            </a:ln>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prstClr val="white"/>
                  </a:solidFill>
                  <a:effectLst/>
                  <a:uLnTx/>
                  <a:uFillTx/>
                  <a:latin typeface="Calibri" panose="020F0502020204030204"/>
                </a:defRPr>
              </a:lvl1pPr>
            </a:lstStyle>
            <a:p>
              <a:pPr defTabSz="913486">
                <a:defRPr/>
              </a:pPr>
              <a:r>
                <a:rPr lang="en-GB" sz="1199" kern="0" dirty="0">
                  <a:solidFill>
                    <a:srgbClr val="000000"/>
                  </a:solidFill>
                </a:rPr>
                <a:t>Unlikely FH: Manage as appropriate for 1</a:t>
              </a:r>
              <a:r>
                <a:rPr lang="en-GB" sz="1199" kern="0" baseline="30000" dirty="0">
                  <a:solidFill>
                    <a:srgbClr val="000000"/>
                  </a:solidFill>
                </a:rPr>
                <a:t>o</a:t>
              </a:r>
              <a:r>
                <a:rPr lang="en-GB" sz="1199" kern="0" dirty="0">
                  <a:solidFill>
                    <a:srgbClr val="000000"/>
                  </a:solidFill>
                </a:rPr>
                <a:t>/2</a:t>
              </a:r>
              <a:r>
                <a:rPr lang="en-GB" sz="1199" kern="0" baseline="30000" dirty="0">
                  <a:solidFill>
                    <a:srgbClr val="000000"/>
                  </a:solidFill>
                </a:rPr>
                <a:t>o</a:t>
              </a:r>
              <a:r>
                <a:rPr lang="en-GB" sz="1199" kern="0" dirty="0">
                  <a:solidFill>
                    <a:srgbClr val="000000"/>
                  </a:solidFill>
                </a:rPr>
                <a:t> prevention </a:t>
              </a:r>
            </a:p>
            <a:p>
              <a:pPr defTabSz="913486">
                <a:defRPr/>
              </a:pPr>
              <a:r>
                <a:rPr lang="en-GB" sz="1049" b="0" kern="0" dirty="0">
                  <a:solidFill>
                    <a:srgbClr val="000000"/>
                  </a:solidFill>
                </a:rPr>
                <a:t>Aim to reduce non-HDL </a:t>
              </a:r>
              <a:r>
                <a:rPr lang="en-GB" sz="1049" b="0" kern="0" dirty="0" err="1">
                  <a:solidFill>
                    <a:srgbClr val="000000"/>
                  </a:solidFill>
                </a:rPr>
                <a:t>chol</a:t>
              </a:r>
              <a:r>
                <a:rPr lang="en-GB" sz="1049" b="0" kern="0" dirty="0">
                  <a:solidFill>
                    <a:srgbClr val="000000"/>
                  </a:solidFill>
                </a:rPr>
                <a:t> by at least 40%</a:t>
              </a:r>
            </a:p>
            <a:p>
              <a:pPr defTabSz="913486">
                <a:defRPr/>
              </a:pPr>
              <a:r>
                <a:rPr lang="en-GB" sz="1049" b="0" kern="0" dirty="0">
                  <a:solidFill>
                    <a:srgbClr val="000000"/>
                  </a:solidFill>
                </a:rPr>
                <a:t>Support behaviour change, titrate high intensity statins, consider other therapies and manage other CVD risk factors</a:t>
              </a:r>
            </a:p>
          </p:txBody>
        </p:sp>
        <p:sp>
          <p:nvSpPr>
            <p:cNvPr id="153" name="TextBox 152">
              <a:extLst>
                <a:ext uri="{FF2B5EF4-FFF2-40B4-BE49-F238E27FC236}">
                  <a16:creationId xmlns:a16="http://schemas.microsoft.com/office/drawing/2014/main" xmlns="" id="{C361DFB8-31E5-4F42-8D8F-E4EB51AFAC6D}"/>
                </a:ext>
              </a:extLst>
            </p:cNvPr>
            <p:cNvSpPr txBox="1"/>
            <p:nvPr/>
          </p:nvSpPr>
          <p:spPr>
            <a:xfrm>
              <a:off x="8276236" y="5494391"/>
              <a:ext cx="3722394" cy="600164"/>
            </a:xfrm>
            <a:prstGeom prst="rect">
              <a:avLst/>
            </a:prstGeom>
            <a:solidFill>
              <a:sysClr val="window" lastClr="FFFFFF"/>
            </a:solidFill>
            <a:ln>
              <a:solidFill>
                <a:srgbClr val="15375D"/>
              </a:solidFill>
            </a:ln>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prstClr val="white"/>
                  </a:solidFill>
                  <a:effectLst/>
                  <a:uLnTx/>
                  <a:uFillTx/>
                  <a:latin typeface="Calibri" panose="020F0502020204030204"/>
                </a:defRPr>
              </a:lvl1pPr>
            </a:lstStyle>
            <a:p>
              <a:pPr defTabSz="913486">
                <a:defRPr/>
              </a:pPr>
              <a:r>
                <a:rPr lang="en-GB" sz="1199" kern="0" dirty="0">
                  <a:solidFill>
                    <a:srgbClr val="000000"/>
                  </a:solidFill>
                </a:rPr>
                <a:t>FH:</a:t>
              </a:r>
              <a:r>
                <a:rPr lang="en-GB" sz="1049" kern="0" dirty="0">
                  <a:solidFill>
                    <a:srgbClr val="000000"/>
                  </a:solidFill>
                </a:rPr>
                <a:t> </a:t>
              </a:r>
              <a:r>
                <a:rPr lang="en-GB" sz="1049" b="0" kern="0" dirty="0">
                  <a:solidFill>
                    <a:srgbClr val="000000"/>
                  </a:solidFill>
                </a:rPr>
                <a:t>Aim to reduce LDL by 50% or more</a:t>
              </a:r>
            </a:p>
            <a:p>
              <a:pPr defTabSz="913486">
                <a:defRPr/>
              </a:pPr>
              <a:r>
                <a:rPr lang="en-GB" sz="1049" b="0" kern="0" dirty="0">
                  <a:solidFill>
                    <a:srgbClr val="000000"/>
                  </a:solidFill>
                </a:rPr>
                <a:t>Titrate high intensity statins, consider other therapies, support behaviour change and manage other CVD risk factors</a:t>
              </a:r>
            </a:p>
          </p:txBody>
        </p:sp>
        <p:sp>
          <p:nvSpPr>
            <p:cNvPr id="154" name="TextBox 153">
              <a:extLst>
                <a:ext uri="{FF2B5EF4-FFF2-40B4-BE49-F238E27FC236}">
                  <a16:creationId xmlns:a16="http://schemas.microsoft.com/office/drawing/2014/main" xmlns="" id="{451EC8CB-211C-4DFE-AEB5-9D007DC05D70}"/>
                </a:ext>
              </a:extLst>
            </p:cNvPr>
            <p:cNvSpPr txBox="1"/>
            <p:nvPr/>
          </p:nvSpPr>
          <p:spPr>
            <a:xfrm>
              <a:off x="1332345" y="4279127"/>
              <a:ext cx="1901544" cy="577081"/>
            </a:xfrm>
            <a:prstGeom prst="rect">
              <a:avLst/>
            </a:prstGeom>
            <a:solidFill>
              <a:sysClr val="window" lastClr="FFFFFF"/>
            </a:solidFill>
            <a:ln>
              <a:solidFill>
                <a:srgbClr val="15375D"/>
              </a:solidFill>
            </a:ln>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prstClr val="black"/>
                  </a:solidFill>
                  <a:effectLst/>
                  <a:uLnTx/>
                  <a:uFillTx/>
                  <a:latin typeface="Calibri" panose="020F0502020204030204"/>
                </a:defRPr>
              </a:lvl1pPr>
            </a:lstStyle>
            <a:p>
              <a:pPr algn="ctr" defTabSz="913486">
                <a:defRPr/>
              </a:pPr>
              <a:r>
                <a:rPr lang="en-GB" sz="1049" kern="0" dirty="0"/>
                <a:t>Confirm diagnosis, refer if indicated for index or family cascade testing</a:t>
              </a:r>
              <a:endParaRPr lang="en-GB" sz="1049" kern="0" dirty="0">
                <a:solidFill>
                  <a:srgbClr val="000000"/>
                </a:solidFill>
              </a:endParaRPr>
            </a:p>
          </p:txBody>
        </p:sp>
        <p:sp>
          <p:nvSpPr>
            <p:cNvPr id="155" name="TextBox 154">
              <a:extLst>
                <a:ext uri="{FF2B5EF4-FFF2-40B4-BE49-F238E27FC236}">
                  <a16:creationId xmlns:a16="http://schemas.microsoft.com/office/drawing/2014/main" xmlns="" id="{E382A061-9BAF-4780-AA8C-E05D1519730E}"/>
                </a:ext>
              </a:extLst>
            </p:cNvPr>
            <p:cNvSpPr txBox="1"/>
            <p:nvPr/>
          </p:nvSpPr>
          <p:spPr>
            <a:xfrm>
              <a:off x="3321326" y="4331528"/>
              <a:ext cx="1972573" cy="415498"/>
            </a:xfrm>
            <a:prstGeom prst="rect">
              <a:avLst/>
            </a:prstGeom>
            <a:solidFill>
              <a:sysClr val="window" lastClr="FFFFFF"/>
            </a:solidFill>
            <a:ln>
              <a:solidFill>
                <a:srgbClr val="15375D"/>
              </a:solidFill>
            </a:ln>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prstClr val="black"/>
                  </a:solidFill>
                  <a:effectLst/>
                  <a:uLnTx/>
                  <a:uFillTx/>
                  <a:latin typeface="Calibri" panose="020F0502020204030204"/>
                </a:defRPr>
              </a:lvl1pPr>
            </a:lstStyle>
            <a:p>
              <a:pPr algn="ctr" defTabSz="913486">
                <a:defRPr/>
              </a:pPr>
              <a:r>
                <a:rPr lang="en-GB" sz="1049" kern="0" dirty="0">
                  <a:solidFill>
                    <a:srgbClr val="000000"/>
                  </a:solidFill>
                </a:rPr>
                <a:t>Exclude secondary causes of high TC and refer DNA testing </a:t>
              </a:r>
            </a:p>
          </p:txBody>
        </p:sp>
        <p:cxnSp>
          <p:nvCxnSpPr>
            <p:cNvPr id="156" name="Straight Arrow Connector 155">
              <a:extLst>
                <a:ext uri="{FF2B5EF4-FFF2-40B4-BE49-F238E27FC236}">
                  <a16:creationId xmlns:a16="http://schemas.microsoft.com/office/drawing/2014/main" xmlns="" id="{CCD75867-35D0-4451-B7D7-517AB26B89F4}"/>
                </a:ext>
              </a:extLst>
            </p:cNvPr>
            <p:cNvCxnSpPr>
              <a:cxnSpLocks/>
              <a:stCxn id="148" idx="2"/>
            </p:cNvCxnSpPr>
            <p:nvPr/>
          </p:nvCxnSpPr>
          <p:spPr>
            <a:xfrm>
              <a:off x="2288896" y="1964319"/>
              <a:ext cx="0" cy="2090491"/>
            </a:xfrm>
            <a:prstGeom prst="straightConnector1">
              <a:avLst/>
            </a:prstGeom>
            <a:noFill/>
            <a:ln w="28575" cap="flat" cmpd="sng" algn="ctr">
              <a:solidFill>
                <a:srgbClr val="15375D"/>
              </a:solidFill>
              <a:prstDash val="solid"/>
              <a:miter lim="800000"/>
              <a:tailEnd type="triangle"/>
            </a:ln>
            <a:effectLst/>
          </p:spPr>
        </p:cxnSp>
        <p:cxnSp>
          <p:nvCxnSpPr>
            <p:cNvPr id="157" name="Straight Arrow Connector 156">
              <a:extLst>
                <a:ext uri="{FF2B5EF4-FFF2-40B4-BE49-F238E27FC236}">
                  <a16:creationId xmlns:a16="http://schemas.microsoft.com/office/drawing/2014/main" xmlns="" id="{66812C34-88FA-4BA7-BA2A-2320D02BF8E9}"/>
                </a:ext>
              </a:extLst>
            </p:cNvPr>
            <p:cNvCxnSpPr>
              <a:cxnSpLocks/>
              <a:stCxn id="133" idx="3"/>
              <a:endCxn id="135" idx="1"/>
            </p:cNvCxnSpPr>
            <p:nvPr/>
          </p:nvCxnSpPr>
          <p:spPr>
            <a:xfrm flipV="1">
              <a:off x="3945554" y="5198507"/>
              <a:ext cx="468340" cy="1210"/>
            </a:xfrm>
            <a:prstGeom prst="straightConnector1">
              <a:avLst/>
            </a:prstGeom>
            <a:noFill/>
            <a:ln w="28575" cap="flat" cmpd="sng" algn="ctr">
              <a:solidFill>
                <a:srgbClr val="15375D"/>
              </a:solidFill>
              <a:prstDash val="solid"/>
              <a:miter lim="800000"/>
              <a:tailEnd type="triangle"/>
            </a:ln>
            <a:effectLst/>
          </p:spPr>
        </p:cxnSp>
        <p:cxnSp>
          <p:nvCxnSpPr>
            <p:cNvPr id="158" name="Connector: Elbow 125">
              <a:extLst>
                <a:ext uri="{FF2B5EF4-FFF2-40B4-BE49-F238E27FC236}">
                  <a16:creationId xmlns:a16="http://schemas.microsoft.com/office/drawing/2014/main" xmlns="" id="{03560E1C-65BB-4B8B-ACDC-489241A08D31}"/>
                </a:ext>
              </a:extLst>
            </p:cNvPr>
            <p:cNvCxnSpPr>
              <a:cxnSpLocks/>
              <a:stCxn id="134" idx="2"/>
            </p:cNvCxnSpPr>
            <p:nvPr/>
          </p:nvCxnSpPr>
          <p:spPr>
            <a:xfrm rot="5400000">
              <a:off x="2679687" y="5790725"/>
              <a:ext cx="338718" cy="801578"/>
            </a:xfrm>
            <a:prstGeom prst="bentConnector2">
              <a:avLst/>
            </a:prstGeom>
            <a:noFill/>
            <a:ln w="28575" cap="flat" cmpd="sng" algn="ctr">
              <a:solidFill>
                <a:srgbClr val="15375D"/>
              </a:solidFill>
              <a:prstDash val="solid"/>
              <a:miter lim="800000"/>
              <a:tailEnd type="triangle"/>
            </a:ln>
            <a:effectLst/>
          </p:spPr>
        </p:cxnSp>
        <p:cxnSp>
          <p:nvCxnSpPr>
            <p:cNvPr id="159" name="Straight Arrow Connector 158">
              <a:extLst>
                <a:ext uri="{FF2B5EF4-FFF2-40B4-BE49-F238E27FC236}">
                  <a16:creationId xmlns:a16="http://schemas.microsoft.com/office/drawing/2014/main" xmlns="" id="{0178C5E5-F9FC-4F1D-9DF7-719D417FE156}"/>
                </a:ext>
              </a:extLst>
            </p:cNvPr>
            <p:cNvCxnSpPr>
              <a:cxnSpLocks/>
              <a:endCxn id="151" idx="1"/>
            </p:cNvCxnSpPr>
            <p:nvPr/>
          </p:nvCxnSpPr>
          <p:spPr>
            <a:xfrm>
              <a:off x="3817242" y="5919559"/>
              <a:ext cx="596652" cy="1237"/>
            </a:xfrm>
            <a:prstGeom prst="straightConnector1">
              <a:avLst/>
            </a:prstGeom>
            <a:noFill/>
            <a:ln w="28575" cap="flat" cmpd="sng" algn="ctr">
              <a:solidFill>
                <a:srgbClr val="15375D"/>
              </a:solidFill>
              <a:prstDash val="solid"/>
              <a:miter lim="800000"/>
              <a:tailEnd type="triangle"/>
            </a:ln>
            <a:effectLst/>
          </p:spPr>
        </p:cxnSp>
        <p:cxnSp>
          <p:nvCxnSpPr>
            <p:cNvPr id="160" name="Connector: Elbow 132">
              <a:extLst>
                <a:ext uri="{FF2B5EF4-FFF2-40B4-BE49-F238E27FC236}">
                  <a16:creationId xmlns:a16="http://schemas.microsoft.com/office/drawing/2014/main" xmlns="" id="{71F1CA23-B076-4F1F-8941-12B8A2EF92EF}"/>
                </a:ext>
              </a:extLst>
            </p:cNvPr>
            <p:cNvCxnSpPr>
              <a:cxnSpLocks/>
            </p:cNvCxnSpPr>
            <p:nvPr/>
          </p:nvCxnSpPr>
          <p:spPr>
            <a:xfrm flipV="1">
              <a:off x="5691637" y="4640239"/>
              <a:ext cx="2494420" cy="1258316"/>
            </a:xfrm>
            <a:prstGeom prst="bentConnector3">
              <a:avLst>
                <a:gd name="adj1" fmla="val 50000"/>
              </a:avLst>
            </a:prstGeom>
            <a:noFill/>
            <a:ln w="28575" cap="flat" cmpd="sng" algn="ctr">
              <a:solidFill>
                <a:srgbClr val="15375D"/>
              </a:solidFill>
              <a:prstDash val="solid"/>
              <a:miter lim="800000"/>
              <a:tailEnd type="triangle"/>
            </a:ln>
            <a:effectLst/>
          </p:spPr>
        </p:cxnSp>
        <p:cxnSp>
          <p:nvCxnSpPr>
            <p:cNvPr id="161" name="Straight Arrow Connector 160">
              <a:extLst>
                <a:ext uri="{FF2B5EF4-FFF2-40B4-BE49-F238E27FC236}">
                  <a16:creationId xmlns:a16="http://schemas.microsoft.com/office/drawing/2014/main" xmlns="" id="{92BDA764-08FD-4193-8EAE-372C751118FE}"/>
                </a:ext>
              </a:extLst>
            </p:cNvPr>
            <p:cNvCxnSpPr>
              <a:cxnSpLocks/>
            </p:cNvCxnSpPr>
            <p:nvPr/>
          </p:nvCxnSpPr>
          <p:spPr>
            <a:xfrm>
              <a:off x="6936534" y="5895197"/>
              <a:ext cx="1339702" cy="0"/>
            </a:xfrm>
            <a:prstGeom prst="straightConnector1">
              <a:avLst/>
            </a:prstGeom>
            <a:noFill/>
            <a:ln w="28575" cap="flat" cmpd="sng" algn="ctr">
              <a:solidFill>
                <a:srgbClr val="15375D"/>
              </a:solidFill>
              <a:prstDash val="solid"/>
              <a:miter lim="800000"/>
              <a:tailEnd type="triangle"/>
            </a:ln>
            <a:effectLst/>
          </p:spPr>
        </p:cxnSp>
        <p:cxnSp>
          <p:nvCxnSpPr>
            <p:cNvPr id="162" name="Connector: Elbow 138">
              <a:extLst>
                <a:ext uri="{FF2B5EF4-FFF2-40B4-BE49-F238E27FC236}">
                  <a16:creationId xmlns:a16="http://schemas.microsoft.com/office/drawing/2014/main" xmlns="" id="{F83EF499-8E43-4AD2-A86C-F60B3F6C719A}"/>
                </a:ext>
              </a:extLst>
            </p:cNvPr>
            <p:cNvCxnSpPr>
              <a:cxnSpLocks/>
            </p:cNvCxnSpPr>
            <p:nvPr/>
          </p:nvCxnSpPr>
          <p:spPr>
            <a:xfrm rot="16200000" flipH="1">
              <a:off x="8193046" y="848868"/>
              <a:ext cx="179907" cy="3154536"/>
            </a:xfrm>
            <a:prstGeom prst="bentConnector2">
              <a:avLst/>
            </a:prstGeom>
            <a:noFill/>
            <a:ln w="28575" cap="flat" cmpd="sng" algn="ctr">
              <a:solidFill>
                <a:srgbClr val="15375D"/>
              </a:solidFill>
              <a:prstDash val="solid"/>
              <a:miter lim="800000"/>
              <a:tailEnd type="triangle"/>
            </a:ln>
            <a:effectLst/>
          </p:spPr>
        </p:cxnSp>
        <p:sp>
          <p:nvSpPr>
            <p:cNvPr id="163" name="TextBox 162">
              <a:extLst>
                <a:ext uri="{FF2B5EF4-FFF2-40B4-BE49-F238E27FC236}">
                  <a16:creationId xmlns:a16="http://schemas.microsoft.com/office/drawing/2014/main" xmlns="" id="{E075BDA9-D6FD-4F97-B6FE-352719BC4AED}"/>
                </a:ext>
              </a:extLst>
            </p:cNvPr>
            <p:cNvSpPr txBox="1"/>
            <p:nvPr/>
          </p:nvSpPr>
          <p:spPr>
            <a:xfrm>
              <a:off x="8186057" y="4970525"/>
              <a:ext cx="3812574" cy="261610"/>
            </a:xfrm>
            <a:prstGeom prst="rect">
              <a:avLst/>
            </a:prstGeom>
            <a:solidFill>
              <a:srgbClr val="ACD73C"/>
            </a:solidFill>
            <a:ln w="12700">
              <a:solidFill>
                <a:sysClr val="windowText" lastClr="000000"/>
              </a:solidFill>
            </a:ln>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002060"/>
                  </a:solidFill>
                  <a:effectLst/>
                  <a:uLnTx/>
                  <a:uFillTx/>
                  <a:latin typeface="Calibri" panose="020F0502020204030204"/>
                </a:defRPr>
              </a:lvl1pPr>
            </a:lstStyle>
            <a:p>
              <a:pPr defTabSz="913486">
                <a:defRPr/>
              </a:pPr>
              <a:r>
                <a:rPr lang="en-GB" sz="1099" kern="0" dirty="0">
                  <a:solidFill>
                    <a:srgbClr val="000000"/>
                  </a:solidFill>
                </a:rPr>
                <a:t>Treatment in primary care</a:t>
              </a:r>
            </a:p>
          </p:txBody>
        </p:sp>
        <p:sp>
          <p:nvSpPr>
            <p:cNvPr id="164" name="TextBox 163">
              <a:extLst>
                <a:ext uri="{FF2B5EF4-FFF2-40B4-BE49-F238E27FC236}">
                  <a16:creationId xmlns:a16="http://schemas.microsoft.com/office/drawing/2014/main" xmlns="" id="{BF7A1298-2F81-4405-A672-3160D511AD50}"/>
                </a:ext>
              </a:extLst>
            </p:cNvPr>
            <p:cNvSpPr txBox="1"/>
            <p:nvPr/>
          </p:nvSpPr>
          <p:spPr>
            <a:xfrm>
              <a:off x="8276236" y="6096864"/>
              <a:ext cx="3717473" cy="261610"/>
            </a:xfrm>
            <a:prstGeom prst="rect">
              <a:avLst/>
            </a:prstGeom>
            <a:solidFill>
              <a:srgbClr val="ACD73C"/>
            </a:solidFill>
            <a:ln w="12700">
              <a:solidFill>
                <a:sysClr val="windowText" lastClr="000000"/>
              </a:solidFill>
            </a:ln>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002060"/>
                  </a:solidFill>
                  <a:effectLst/>
                  <a:uLnTx/>
                  <a:uFillTx/>
                  <a:latin typeface="Calibri" panose="020F0502020204030204"/>
                </a:defRPr>
              </a:lvl1pPr>
            </a:lstStyle>
            <a:p>
              <a:pPr defTabSz="913486">
                <a:defRPr/>
              </a:pPr>
              <a:r>
                <a:rPr lang="en-GB" sz="1099" kern="0" dirty="0">
                  <a:solidFill>
                    <a:srgbClr val="000000"/>
                  </a:solidFill>
                </a:rPr>
                <a:t>Treatment in primary care with specialist support</a:t>
              </a:r>
            </a:p>
          </p:txBody>
        </p:sp>
        <p:grpSp>
          <p:nvGrpSpPr>
            <p:cNvPr id="165" name="Group 164"/>
            <p:cNvGrpSpPr/>
            <p:nvPr/>
          </p:nvGrpSpPr>
          <p:grpSpPr>
            <a:xfrm>
              <a:off x="7025017" y="2807615"/>
              <a:ext cx="1959685" cy="588465"/>
              <a:chOff x="3346853" y="2775989"/>
              <a:chExt cx="1959685" cy="588465"/>
            </a:xfrm>
          </p:grpSpPr>
          <p:sp>
            <p:nvSpPr>
              <p:cNvPr id="185" name="TextBox 184">
                <a:extLst>
                  <a:ext uri="{FF2B5EF4-FFF2-40B4-BE49-F238E27FC236}">
                    <a16:creationId xmlns:a16="http://schemas.microsoft.com/office/drawing/2014/main" xmlns="" id="{D47216A6-16AC-4980-8CA1-B299991E1A43}"/>
                  </a:ext>
                </a:extLst>
              </p:cNvPr>
              <p:cNvSpPr txBox="1"/>
              <p:nvPr/>
            </p:nvSpPr>
            <p:spPr>
              <a:xfrm>
                <a:off x="3346853" y="2775989"/>
                <a:ext cx="1959685" cy="253916"/>
              </a:xfrm>
              <a:prstGeom prst="rect">
                <a:avLst/>
              </a:prstGeom>
              <a:solidFill>
                <a:sysClr val="window" lastClr="FFFFFF"/>
              </a:solidFill>
              <a:ln>
                <a:solidFill>
                  <a:srgbClr val="15375D"/>
                </a:solidFill>
              </a:ln>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050" b="1" i="0" u="none" strike="noStrike" cap="none" spc="0" normalizeH="0" baseline="0">
                    <a:ln>
                      <a:noFill/>
                    </a:ln>
                    <a:solidFill>
                      <a:prstClr val="white"/>
                    </a:solidFill>
                    <a:effectLst/>
                    <a:uLnTx/>
                    <a:uFillTx/>
                    <a:latin typeface="Calibri" panose="020F0502020204030204"/>
                  </a:defRPr>
                </a:lvl1pPr>
              </a:lstStyle>
              <a:p>
                <a:pPr defTabSz="913486">
                  <a:defRPr/>
                </a:pPr>
                <a:r>
                  <a:rPr lang="en-GB" sz="1049" kern="0" dirty="0">
                    <a:solidFill>
                      <a:srgbClr val="000000"/>
                    </a:solidFill>
                  </a:rPr>
                  <a:t>? Tendon Xanthomata</a:t>
                </a:r>
              </a:p>
            </p:txBody>
          </p:sp>
          <p:sp>
            <p:nvSpPr>
              <p:cNvPr id="186" name="TextBox 185">
                <a:extLst>
                  <a:ext uri="{FF2B5EF4-FFF2-40B4-BE49-F238E27FC236}">
                    <a16:creationId xmlns:a16="http://schemas.microsoft.com/office/drawing/2014/main" xmlns="" id="{F95BEBE5-E750-4570-A824-704926FCF010}"/>
                  </a:ext>
                </a:extLst>
              </p:cNvPr>
              <p:cNvSpPr txBox="1"/>
              <p:nvPr/>
            </p:nvSpPr>
            <p:spPr>
              <a:xfrm>
                <a:off x="3346853" y="3014752"/>
                <a:ext cx="1959685" cy="349702"/>
              </a:xfrm>
              <a:prstGeom prst="rect">
                <a:avLst/>
              </a:prstGeom>
              <a:solidFill>
                <a:srgbClr val="ACD73C"/>
              </a:solidFill>
              <a:ln w="12700">
                <a:solidFill>
                  <a:sysClr val="windowText" lastClr="000000"/>
                </a:solidFill>
              </a:ln>
            </p:spPr>
            <p:txBody>
              <a:bodyPr wrap="square" lIns="35963" tIns="35963" rIns="35963" bIns="35963"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002060"/>
                    </a:solidFill>
                    <a:effectLst/>
                    <a:uLnTx/>
                    <a:uFillTx/>
                    <a:latin typeface="Calibri" panose="020F0502020204030204"/>
                  </a:defRPr>
                </a:lvl1pPr>
              </a:lstStyle>
              <a:p>
                <a:pPr defTabSz="913486">
                  <a:defRPr/>
                </a:pPr>
                <a:r>
                  <a:rPr lang="en-GB" sz="899" kern="0" dirty="0">
                    <a:solidFill>
                      <a:srgbClr val="000000"/>
                    </a:solidFill>
                  </a:rPr>
                  <a:t>PCN Nurse or pharmacist</a:t>
                </a:r>
              </a:p>
              <a:p>
                <a:pPr defTabSz="913486">
                  <a:defRPr/>
                </a:pPr>
                <a:r>
                  <a:rPr lang="en-GB" sz="899" kern="0" dirty="0">
                    <a:solidFill>
                      <a:srgbClr val="000000"/>
                    </a:solidFill>
                  </a:rPr>
                  <a:t>Face to face or remote assessment</a:t>
                </a:r>
              </a:p>
            </p:txBody>
          </p:sp>
        </p:grpSp>
        <p:sp>
          <p:nvSpPr>
            <p:cNvPr id="166" name="TextBox 165">
              <a:extLst>
                <a:ext uri="{FF2B5EF4-FFF2-40B4-BE49-F238E27FC236}">
                  <a16:creationId xmlns:a16="http://schemas.microsoft.com/office/drawing/2014/main" xmlns="" id="{2DC0B293-7501-4D13-93D7-68387BDB2343}"/>
                </a:ext>
              </a:extLst>
            </p:cNvPr>
            <p:cNvSpPr txBox="1"/>
            <p:nvPr/>
          </p:nvSpPr>
          <p:spPr>
            <a:xfrm>
              <a:off x="4764600" y="1586005"/>
              <a:ext cx="420576" cy="234286"/>
            </a:xfrm>
            <a:prstGeom prst="rect">
              <a:avLst/>
            </a:prstGeom>
            <a:solidFill>
              <a:srgbClr val="ACD73C"/>
            </a:solidFill>
            <a:ln w="12700">
              <a:solidFill>
                <a:sysClr val="windowText" lastClr="000000"/>
              </a:solidFill>
            </a:ln>
          </p:spPr>
          <p:txBody>
            <a:bodyPr wrap="square" lIns="35963" tIns="35963" rIns="35963" bIns="35963"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002060"/>
                  </a:solidFill>
                  <a:effectLst/>
                  <a:uLnTx/>
                  <a:uFillTx/>
                  <a:latin typeface="Calibri" panose="020F0502020204030204"/>
                </a:defRPr>
              </a:lvl1pPr>
            </a:lstStyle>
            <a:p>
              <a:pPr defTabSz="913486">
                <a:defRPr/>
              </a:pPr>
              <a:r>
                <a:rPr lang="en-GB" sz="1049" kern="0" dirty="0">
                  <a:solidFill>
                    <a:srgbClr val="000000"/>
                  </a:solidFill>
                </a:rPr>
                <a:t>HCA</a:t>
              </a:r>
            </a:p>
          </p:txBody>
        </p:sp>
        <p:sp>
          <p:nvSpPr>
            <p:cNvPr id="167" name="TextBox 166">
              <a:extLst>
                <a:ext uri="{FF2B5EF4-FFF2-40B4-BE49-F238E27FC236}">
                  <a16:creationId xmlns:a16="http://schemas.microsoft.com/office/drawing/2014/main" xmlns="" id="{0D4274A2-E499-456D-A913-C2D3AB5CCEAA}"/>
                </a:ext>
              </a:extLst>
            </p:cNvPr>
            <p:cNvSpPr txBox="1"/>
            <p:nvPr/>
          </p:nvSpPr>
          <p:spPr>
            <a:xfrm>
              <a:off x="1332345" y="4103620"/>
              <a:ext cx="1901544" cy="211203"/>
            </a:xfrm>
            <a:prstGeom prst="rect">
              <a:avLst/>
            </a:prstGeom>
            <a:solidFill>
              <a:srgbClr val="ACD73C"/>
            </a:solidFill>
            <a:ln w="12700">
              <a:solidFill>
                <a:sysClr val="windowText" lastClr="000000"/>
              </a:solidFill>
            </a:ln>
          </p:spPr>
          <p:txBody>
            <a:bodyPr wrap="square" lIns="35963" tIns="35963" rIns="35963" bIns="35963"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002060"/>
                  </a:solidFill>
                  <a:effectLst/>
                  <a:uLnTx/>
                  <a:uFillTx/>
                  <a:latin typeface="Calibri" panose="020F0502020204030204"/>
                </a:defRPr>
              </a:lvl1pPr>
            </a:lstStyle>
            <a:p>
              <a:pPr defTabSz="913486">
                <a:defRPr/>
              </a:pPr>
              <a:r>
                <a:rPr lang="en-GB" sz="899" kern="0" dirty="0">
                  <a:solidFill>
                    <a:srgbClr val="000000"/>
                  </a:solidFill>
                </a:rPr>
                <a:t>Nurse/Pharmacist Desktop Review</a:t>
              </a:r>
            </a:p>
          </p:txBody>
        </p:sp>
        <p:sp>
          <p:nvSpPr>
            <p:cNvPr id="168" name="TextBox 167">
              <a:extLst>
                <a:ext uri="{FF2B5EF4-FFF2-40B4-BE49-F238E27FC236}">
                  <a16:creationId xmlns:a16="http://schemas.microsoft.com/office/drawing/2014/main" xmlns="" id="{F221DF9D-F107-4393-8317-2EEC983B4ABF}"/>
                </a:ext>
              </a:extLst>
            </p:cNvPr>
            <p:cNvSpPr txBox="1"/>
            <p:nvPr/>
          </p:nvSpPr>
          <p:spPr>
            <a:xfrm>
              <a:off x="3319595" y="4116499"/>
              <a:ext cx="1972572" cy="211203"/>
            </a:xfrm>
            <a:prstGeom prst="rect">
              <a:avLst/>
            </a:prstGeom>
            <a:solidFill>
              <a:srgbClr val="ACD73C"/>
            </a:solidFill>
            <a:ln w="12700">
              <a:solidFill>
                <a:sysClr val="windowText" lastClr="000000"/>
              </a:solidFill>
            </a:ln>
          </p:spPr>
          <p:txBody>
            <a:bodyPr wrap="square" lIns="35963" tIns="35963" rIns="35963" bIns="35963"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002060"/>
                  </a:solidFill>
                  <a:effectLst/>
                  <a:uLnTx/>
                  <a:uFillTx/>
                  <a:latin typeface="Calibri" panose="020F0502020204030204"/>
                </a:defRPr>
              </a:lvl1pPr>
            </a:lstStyle>
            <a:p>
              <a:pPr defTabSz="913486">
                <a:defRPr/>
              </a:pPr>
              <a:r>
                <a:rPr lang="en-GB" sz="899" kern="0" dirty="0">
                  <a:solidFill>
                    <a:srgbClr val="000000"/>
                  </a:solidFill>
                </a:rPr>
                <a:t>Nurse/Pharmacist Desktop Review</a:t>
              </a:r>
            </a:p>
          </p:txBody>
        </p:sp>
        <p:sp>
          <p:nvSpPr>
            <p:cNvPr id="169" name="TextBox 168">
              <a:extLst>
                <a:ext uri="{FF2B5EF4-FFF2-40B4-BE49-F238E27FC236}">
                  <a16:creationId xmlns:a16="http://schemas.microsoft.com/office/drawing/2014/main" xmlns="" id="{5098868B-DB8C-4FC2-ADF3-CC5CFD6DE1A6}"/>
                </a:ext>
              </a:extLst>
            </p:cNvPr>
            <p:cNvSpPr txBox="1"/>
            <p:nvPr/>
          </p:nvSpPr>
          <p:spPr>
            <a:xfrm>
              <a:off x="7344308" y="4514263"/>
              <a:ext cx="554618" cy="234286"/>
            </a:xfrm>
            <a:prstGeom prst="rect">
              <a:avLst/>
            </a:prstGeom>
            <a:solidFill>
              <a:srgbClr val="ACD73C"/>
            </a:solidFill>
            <a:ln w="12700">
              <a:solidFill>
                <a:sysClr val="windowText" lastClr="000000"/>
              </a:solidFill>
            </a:ln>
          </p:spPr>
          <p:txBody>
            <a:bodyPr wrap="square" lIns="35963" tIns="35963" rIns="35963" bIns="35963"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002060"/>
                  </a:solidFill>
                  <a:effectLst/>
                  <a:uLnTx/>
                  <a:uFillTx/>
                  <a:latin typeface="Calibri" panose="020F0502020204030204"/>
                </a:defRPr>
              </a:lvl1pPr>
            </a:lstStyle>
            <a:p>
              <a:pPr defTabSz="913486">
                <a:defRPr/>
              </a:pPr>
              <a:r>
                <a:rPr lang="en-GB" sz="1049" kern="0" dirty="0">
                  <a:solidFill>
                    <a:srgbClr val="000000"/>
                  </a:solidFill>
                </a:rPr>
                <a:t>Not FH</a:t>
              </a:r>
            </a:p>
          </p:txBody>
        </p:sp>
        <p:sp>
          <p:nvSpPr>
            <p:cNvPr id="170" name="TextBox 169">
              <a:extLst>
                <a:ext uri="{FF2B5EF4-FFF2-40B4-BE49-F238E27FC236}">
                  <a16:creationId xmlns:a16="http://schemas.microsoft.com/office/drawing/2014/main" xmlns="" id="{59A4E997-416E-4F92-A7D3-EE1738B05FB6}"/>
                </a:ext>
              </a:extLst>
            </p:cNvPr>
            <p:cNvSpPr txBox="1"/>
            <p:nvPr/>
          </p:nvSpPr>
          <p:spPr>
            <a:xfrm>
              <a:off x="7178018" y="5757148"/>
              <a:ext cx="887199" cy="234286"/>
            </a:xfrm>
            <a:prstGeom prst="rect">
              <a:avLst/>
            </a:prstGeom>
            <a:solidFill>
              <a:srgbClr val="ACD73C"/>
            </a:solidFill>
            <a:ln w="12700">
              <a:solidFill>
                <a:sysClr val="windowText" lastClr="000000"/>
              </a:solidFill>
            </a:ln>
          </p:spPr>
          <p:txBody>
            <a:bodyPr wrap="square" lIns="35963" tIns="35963" rIns="35963" bIns="35963"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002060"/>
                  </a:solidFill>
                  <a:effectLst/>
                  <a:uLnTx/>
                  <a:uFillTx/>
                  <a:latin typeface="Calibri" panose="020F0502020204030204"/>
                </a:defRPr>
              </a:lvl1pPr>
            </a:lstStyle>
            <a:p>
              <a:pPr defTabSz="913486">
                <a:defRPr/>
              </a:pPr>
              <a:r>
                <a:rPr lang="en-GB" sz="1049" kern="0" dirty="0">
                  <a:solidFill>
                    <a:srgbClr val="000000"/>
                  </a:solidFill>
                </a:rPr>
                <a:t>Confirmed FH</a:t>
              </a:r>
            </a:p>
          </p:txBody>
        </p:sp>
        <p:cxnSp>
          <p:nvCxnSpPr>
            <p:cNvPr id="171" name="Straight Connector 170">
              <a:extLst>
                <a:ext uri="{FF2B5EF4-FFF2-40B4-BE49-F238E27FC236}">
                  <a16:creationId xmlns:a16="http://schemas.microsoft.com/office/drawing/2014/main" xmlns="" id="{D2085D49-CEA6-81E4-6ED3-4EA13074FE0F}"/>
                </a:ext>
              </a:extLst>
            </p:cNvPr>
            <p:cNvCxnSpPr>
              <a:cxnSpLocks/>
            </p:cNvCxnSpPr>
            <p:nvPr/>
          </p:nvCxnSpPr>
          <p:spPr>
            <a:xfrm>
              <a:off x="8984702" y="3065587"/>
              <a:ext cx="1085776" cy="0"/>
            </a:xfrm>
            <a:prstGeom prst="line">
              <a:avLst/>
            </a:prstGeom>
            <a:noFill/>
            <a:ln w="28575" cap="flat" cmpd="sng" algn="ctr">
              <a:solidFill>
                <a:srgbClr val="15375D"/>
              </a:solidFill>
              <a:prstDash val="solid"/>
              <a:miter lim="800000"/>
            </a:ln>
            <a:effectLst/>
          </p:spPr>
        </p:cxnSp>
        <p:cxnSp>
          <p:nvCxnSpPr>
            <p:cNvPr id="172" name="Straight Arrow Connector 171">
              <a:extLst>
                <a:ext uri="{FF2B5EF4-FFF2-40B4-BE49-F238E27FC236}">
                  <a16:creationId xmlns:a16="http://schemas.microsoft.com/office/drawing/2014/main" xmlns="" id="{D78CD9BD-943B-980A-3071-33860CECEF10}"/>
                </a:ext>
              </a:extLst>
            </p:cNvPr>
            <p:cNvCxnSpPr>
              <a:cxnSpLocks/>
            </p:cNvCxnSpPr>
            <p:nvPr/>
          </p:nvCxnSpPr>
          <p:spPr>
            <a:xfrm flipH="1">
              <a:off x="10057124" y="3065587"/>
              <a:ext cx="13354" cy="1167737"/>
            </a:xfrm>
            <a:prstGeom prst="straightConnector1">
              <a:avLst/>
            </a:prstGeom>
            <a:noFill/>
            <a:ln w="28575" cap="flat" cmpd="sng" algn="ctr">
              <a:solidFill>
                <a:srgbClr val="15375D"/>
              </a:solidFill>
              <a:prstDash val="solid"/>
              <a:miter lim="800000"/>
              <a:tailEnd type="triangle"/>
            </a:ln>
            <a:effectLst/>
          </p:spPr>
        </p:cxnSp>
        <p:sp>
          <p:nvSpPr>
            <p:cNvPr id="173" name="TextBox 172">
              <a:extLst>
                <a:ext uri="{FF2B5EF4-FFF2-40B4-BE49-F238E27FC236}">
                  <a16:creationId xmlns:a16="http://schemas.microsoft.com/office/drawing/2014/main" xmlns="" id="{E382A061-9BAF-4780-AA8C-E05D1519730E}"/>
                </a:ext>
              </a:extLst>
            </p:cNvPr>
            <p:cNvSpPr txBox="1"/>
            <p:nvPr/>
          </p:nvSpPr>
          <p:spPr>
            <a:xfrm>
              <a:off x="3279237" y="2760978"/>
              <a:ext cx="1838272" cy="577081"/>
            </a:xfrm>
            <a:prstGeom prst="rect">
              <a:avLst/>
            </a:prstGeom>
            <a:solidFill>
              <a:sysClr val="window" lastClr="FFFFFF"/>
            </a:solidFill>
            <a:ln>
              <a:solidFill>
                <a:srgbClr val="15375D"/>
              </a:solidFill>
            </a:ln>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prstClr val="black"/>
                  </a:solidFill>
                  <a:effectLst/>
                  <a:uLnTx/>
                  <a:uFillTx/>
                  <a:latin typeface="Calibri" panose="020F0502020204030204"/>
                </a:defRPr>
              </a:lvl1pPr>
            </a:lstStyle>
            <a:p>
              <a:pPr defTabSz="913486">
                <a:defRPr/>
              </a:pPr>
              <a:r>
                <a:rPr lang="en-GB" sz="1049" kern="0" dirty="0">
                  <a:solidFill>
                    <a:srgbClr val="000000"/>
                  </a:solidFill>
                </a:rPr>
                <a:t>Family history premature MI:</a:t>
              </a:r>
            </a:p>
            <a:p>
              <a:pPr algn="ctr" defTabSz="913486">
                <a:defRPr/>
              </a:pPr>
              <a:r>
                <a:rPr lang="en-GB" sz="1049" kern="0" dirty="0">
                  <a:solidFill>
                    <a:srgbClr val="000000"/>
                  </a:solidFill>
                </a:rPr>
                <a:t>1st degree relative MI &lt;60</a:t>
              </a:r>
              <a:endParaRPr lang="en-GB" sz="1049" kern="0" dirty="0">
                <a:solidFill>
                  <a:srgbClr val="000000"/>
                </a:solidFill>
                <a:cs typeface="Calibri"/>
              </a:endParaRPr>
            </a:p>
            <a:p>
              <a:pPr algn="ctr" defTabSz="913486">
                <a:defRPr/>
              </a:pPr>
              <a:r>
                <a:rPr lang="en-GB" sz="1049" kern="0" dirty="0">
                  <a:solidFill>
                    <a:srgbClr val="000000"/>
                  </a:solidFill>
                </a:rPr>
                <a:t>2nd degree relative MI &lt;50</a:t>
              </a:r>
              <a:endParaRPr lang="en-GB" sz="1049" kern="0" dirty="0"/>
            </a:p>
          </p:txBody>
        </p:sp>
        <p:cxnSp>
          <p:nvCxnSpPr>
            <p:cNvPr id="174" name="Straight Arrow Connector 173">
              <a:extLst>
                <a:ext uri="{FF2B5EF4-FFF2-40B4-BE49-F238E27FC236}">
                  <a16:creationId xmlns:a16="http://schemas.microsoft.com/office/drawing/2014/main" xmlns="" id="{92BDA764-08FD-4193-8EAE-372C751118FE}"/>
                </a:ext>
              </a:extLst>
            </p:cNvPr>
            <p:cNvCxnSpPr>
              <a:cxnSpLocks/>
            </p:cNvCxnSpPr>
            <p:nvPr/>
          </p:nvCxnSpPr>
          <p:spPr>
            <a:xfrm>
              <a:off x="5117509" y="3031165"/>
              <a:ext cx="1568465" cy="0"/>
            </a:xfrm>
            <a:prstGeom prst="straightConnector1">
              <a:avLst/>
            </a:prstGeom>
            <a:noFill/>
            <a:ln w="28575" cap="flat" cmpd="sng" algn="ctr">
              <a:solidFill>
                <a:srgbClr val="15375D"/>
              </a:solidFill>
              <a:prstDash val="solid"/>
              <a:miter lim="800000"/>
              <a:tailEnd type="triangle"/>
            </a:ln>
            <a:effectLst/>
          </p:spPr>
        </p:cxnSp>
        <p:cxnSp>
          <p:nvCxnSpPr>
            <p:cNvPr id="175" name="Straight Connector 174">
              <a:extLst>
                <a:ext uri="{FF2B5EF4-FFF2-40B4-BE49-F238E27FC236}">
                  <a16:creationId xmlns:a16="http://schemas.microsoft.com/office/drawing/2014/main" xmlns="" id="{8386CE17-3BF3-4D38-B7E1-DBE2BF9FC50B}"/>
                </a:ext>
              </a:extLst>
            </p:cNvPr>
            <p:cNvCxnSpPr>
              <a:cxnSpLocks/>
            </p:cNvCxnSpPr>
            <p:nvPr/>
          </p:nvCxnSpPr>
          <p:spPr>
            <a:xfrm>
              <a:off x="7816079" y="3398467"/>
              <a:ext cx="0" cy="823633"/>
            </a:xfrm>
            <a:prstGeom prst="line">
              <a:avLst/>
            </a:prstGeom>
            <a:noFill/>
            <a:ln w="28575" cap="flat" cmpd="sng" algn="ctr">
              <a:solidFill>
                <a:srgbClr val="15375D"/>
              </a:solidFill>
              <a:prstDash val="solid"/>
              <a:miter lim="800000"/>
            </a:ln>
            <a:effectLst/>
          </p:spPr>
        </p:cxnSp>
        <p:cxnSp>
          <p:nvCxnSpPr>
            <p:cNvPr id="176" name="Straight Arrow Connector 175">
              <a:extLst>
                <a:ext uri="{FF2B5EF4-FFF2-40B4-BE49-F238E27FC236}">
                  <a16:creationId xmlns:a16="http://schemas.microsoft.com/office/drawing/2014/main" xmlns="" id="{A5A383F1-11B8-41E6-A26A-97CFB2EC59E7}"/>
                </a:ext>
              </a:extLst>
            </p:cNvPr>
            <p:cNvCxnSpPr>
              <a:cxnSpLocks/>
            </p:cNvCxnSpPr>
            <p:nvPr/>
          </p:nvCxnSpPr>
          <p:spPr>
            <a:xfrm flipH="1" flipV="1">
              <a:off x="5300858" y="4209221"/>
              <a:ext cx="2515787" cy="2918"/>
            </a:xfrm>
            <a:prstGeom prst="straightConnector1">
              <a:avLst/>
            </a:prstGeom>
            <a:noFill/>
            <a:ln w="28575" cap="flat" cmpd="sng" algn="ctr">
              <a:solidFill>
                <a:srgbClr val="15375D"/>
              </a:solidFill>
              <a:prstDash val="solid"/>
              <a:miter lim="800000"/>
              <a:tailEnd type="triangle"/>
            </a:ln>
            <a:effectLst/>
          </p:spPr>
        </p:cxnSp>
        <p:sp>
          <p:nvSpPr>
            <p:cNvPr id="177" name="TextBox 176">
              <a:extLst>
                <a:ext uri="{FF2B5EF4-FFF2-40B4-BE49-F238E27FC236}">
                  <a16:creationId xmlns:a16="http://schemas.microsoft.com/office/drawing/2014/main" xmlns="" id="{9D4DFEC7-9019-413A-9F38-727C6D620F91}"/>
                </a:ext>
              </a:extLst>
            </p:cNvPr>
            <p:cNvSpPr txBox="1"/>
            <p:nvPr/>
          </p:nvSpPr>
          <p:spPr>
            <a:xfrm>
              <a:off x="5589774" y="2904550"/>
              <a:ext cx="531634" cy="211203"/>
            </a:xfrm>
            <a:prstGeom prst="rect">
              <a:avLst/>
            </a:prstGeom>
            <a:solidFill>
              <a:srgbClr val="FF5050"/>
            </a:solidFill>
            <a:ln w="12700">
              <a:solidFill>
                <a:sysClr val="windowText" lastClr="000000"/>
              </a:solidFill>
            </a:ln>
          </p:spPr>
          <p:txBody>
            <a:bodyPr wrap="square" lIns="35963" tIns="35963" rIns="35963" bIns="35963" rtlCol="0" anchor="ctr">
              <a:spAutoFit/>
            </a:bodyPr>
            <a:lstStyle/>
            <a:p>
              <a:pPr algn="ctr" defTabSz="913486">
                <a:defRPr/>
              </a:pPr>
              <a:r>
                <a:rPr lang="en-GB" sz="899" b="1" kern="0" dirty="0">
                  <a:solidFill>
                    <a:srgbClr val="16385E"/>
                  </a:solidFill>
                </a:rPr>
                <a:t>Negative</a:t>
              </a:r>
            </a:p>
          </p:txBody>
        </p:sp>
        <p:sp>
          <p:nvSpPr>
            <p:cNvPr id="178" name="TextBox 177">
              <a:extLst>
                <a:ext uri="{FF2B5EF4-FFF2-40B4-BE49-F238E27FC236}">
                  <a16:creationId xmlns:a16="http://schemas.microsoft.com/office/drawing/2014/main" xmlns="" id="{9D4DFEC7-9019-413A-9F38-727C6D620F91}"/>
                </a:ext>
              </a:extLst>
            </p:cNvPr>
            <p:cNvSpPr txBox="1"/>
            <p:nvPr/>
          </p:nvSpPr>
          <p:spPr>
            <a:xfrm>
              <a:off x="9261773" y="2961079"/>
              <a:ext cx="531634" cy="211203"/>
            </a:xfrm>
            <a:prstGeom prst="rect">
              <a:avLst/>
            </a:prstGeom>
            <a:solidFill>
              <a:srgbClr val="FF5050"/>
            </a:solidFill>
            <a:ln w="12700">
              <a:solidFill>
                <a:sysClr val="windowText" lastClr="000000"/>
              </a:solidFill>
            </a:ln>
          </p:spPr>
          <p:txBody>
            <a:bodyPr wrap="square" lIns="35963" tIns="35963" rIns="35963" bIns="35963" rtlCol="0" anchor="ctr">
              <a:spAutoFit/>
            </a:bodyPr>
            <a:lstStyle/>
            <a:p>
              <a:pPr algn="ctr" defTabSz="913486">
                <a:defRPr/>
              </a:pPr>
              <a:r>
                <a:rPr lang="en-GB" sz="899" b="1" kern="0" dirty="0">
                  <a:solidFill>
                    <a:srgbClr val="16385E"/>
                  </a:solidFill>
                </a:rPr>
                <a:t>Negative</a:t>
              </a:r>
            </a:p>
          </p:txBody>
        </p:sp>
        <p:sp>
          <p:nvSpPr>
            <p:cNvPr id="179" name="TextBox 178">
              <a:extLst>
                <a:ext uri="{FF2B5EF4-FFF2-40B4-BE49-F238E27FC236}">
                  <a16:creationId xmlns:a16="http://schemas.microsoft.com/office/drawing/2014/main" xmlns="" id="{49B5B810-2184-4B08-A2C7-73855A0FFB7B}"/>
                </a:ext>
              </a:extLst>
            </p:cNvPr>
            <p:cNvSpPr txBox="1"/>
            <p:nvPr/>
          </p:nvSpPr>
          <p:spPr>
            <a:xfrm>
              <a:off x="5172249" y="2374916"/>
              <a:ext cx="613375" cy="230832"/>
            </a:xfrm>
            <a:prstGeom prst="rect">
              <a:avLst/>
            </a:prstGeom>
            <a:solidFill>
              <a:sysClr val="window" lastClr="FFFFFF"/>
            </a:solidFill>
            <a:ln w="12700">
              <a:solidFill>
                <a:sysClr val="windowText" lastClr="000000"/>
              </a:solidFill>
            </a:ln>
          </p:spPr>
          <p:txBody>
            <a:bodyPr wrap="square" rtlCol="0" anchor="ctr">
              <a:spAutoFit/>
            </a:bodyPr>
            <a:lstStyle/>
            <a:p>
              <a:pPr algn="ctr" defTabSz="913486">
                <a:defRPr/>
              </a:pPr>
              <a:r>
                <a:rPr lang="en-GB" sz="899" b="1" kern="0" dirty="0">
                  <a:solidFill>
                    <a:srgbClr val="16385E"/>
                  </a:solidFill>
                </a:rPr>
                <a:t>TG &lt;2.3</a:t>
              </a:r>
            </a:p>
          </p:txBody>
        </p:sp>
        <p:sp>
          <p:nvSpPr>
            <p:cNvPr id="180" name="TextBox 179">
              <a:extLst>
                <a:ext uri="{FF2B5EF4-FFF2-40B4-BE49-F238E27FC236}">
                  <a16:creationId xmlns:a16="http://schemas.microsoft.com/office/drawing/2014/main" xmlns="" id="{A77AD188-B8EE-4110-8C0A-AF328D4C4CA7}"/>
                </a:ext>
              </a:extLst>
            </p:cNvPr>
            <p:cNvSpPr txBox="1"/>
            <p:nvPr/>
          </p:nvSpPr>
          <p:spPr>
            <a:xfrm>
              <a:off x="7913508" y="2373372"/>
              <a:ext cx="613375" cy="230832"/>
            </a:xfrm>
            <a:prstGeom prst="rect">
              <a:avLst/>
            </a:prstGeom>
            <a:solidFill>
              <a:sysClr val="window" lastClr="FFFFFF"/>
            </a:solidFill>
            <a:ln w="12700">
              <a:solidFill>
                <a:sysClr val="windowText" lastClr="000000"/>
              </a:solidFill>
            </a:ln>
          </p:spPr>
          <p:txBody>
            <a:bodyPr wrap="square" rtlCol="0" anchor="ctr">
              <a:spAutoFit/>
            </a:bodyPr>
            <a:lstStyle/>
            <a:p>
              <a:pPr algn="ctr" defTabSz="913486">
                <a:defRPr/>
              </a:pPr>
              <a:r>
                <a:rPr lang="en-GB" sz="899" b="1" kern="0" dirty="0">
                  <a:solidFill>
                    <a:srgbClr val="16385E"/>
                  </a:solidFill>
                </a:rPr>
                <a:t>TG &gt;2.3</a:t>
              </a:r>
            </a:p>
          </p:txBody>
        </p:sp>
        <p:sp>
          <p:nvSpPr>
            <p:cNvPr id="181" name="Rectangle 180"/>
            <p:cNvSpPr/>
            <p:nvPr/>
          </p:nvSpPr>
          <p:spPr>
            <a:xfrm>
              <a:off x="2940756" y="2760977"/>
              <a:ext cx="345589" cy="577081"/>
            </a:xfrm>
            <a:prstGeom prst="rect">
              <a:avLst/>
            </a:prstGeom>
            <a:solidFill>
              <a:srgbClr val="FFFF00"/>
            </a:solidFill>
            <a:ln w="12700" cap="flat" cmpd="sng" algn="ctr">
              <a:solidFill>
                <a:srgbClr val="4472C4">
                  <a:shade val="50000"/>
                </a:srgbClr>
              </a:solidFill>
              <a:prstDash val="solid"/>
              <a:miter lim="800000"/>
            </a:ln>
            <a:effectLst/>
          </p:spPr>
          <p:txBody>
            <a:bodyPr rtlCol="0" anchor="ctr"/>
            <a:lstStyle/>
            <a:p>
              <a:pPr algn="ctr" defTabSz="913486">
                <a:defRPr/>
              </a:pPr>
              <a:r>
                <a:rPr lang="en-GB" sz="1049" b="1" kern="0" dirty="0">
                  <a:solidFill>
                    <a:prstClr val="black"/>
                  </a:solidFill>
                  <a:latin typeface="Calibri" panose="020F0502020204030204"/>
                </a:rPr>
                <a:t>2*</a:t>
              </a:r>
            </a:p>
          </p:txBody>
        </p:sp>
        <p:sp>
          <p:nvSpPr>
            <p:cNvPr id="182" name="Rectangle 181"/>
            <p:cNvSpPr/>
            <p:nvPr/>
          </p:nvSpPr>
          <p:spPr>
            <a:xfrm>
              <a:off x="6685974" y="2807615"/>
              <a:ext cx="349144" cy="588465"/>
            </a:xfrm>
            <a:prstGeom prst="rect">
              <a:avLst/>
            </a:prstGeom>
            <a:solidFill>
              <a:srgbClr val="FFFF00"/>
            </a:solidFill>
            <a:ln w="12700" cap="flat" cmpd="sng" algn="ctr">
              <a:solidFill>
                <a:srgbClr val="4472C4">
                  <a:shade val="50000"/>
                </a:srgbClr>
              </a:solidFill>
              <a:prstDash val="solid"/>
              <a:miter lim="800000"/>
            </a:ln>
            <a:effectLst/>
          </p:spPr>
          <p:txBody>
            <a:bodyPr rtlCol="0" anchor="ctr"/>
            <a:lstStyle/>
            <a:p>
              <a:pPr algn="ctr" defTabSz="913486">
                <a:defRPr/>
              </a:pPr>
              <a:r>
                <a:rPr lang="en-GB" sz="1049" b="1" kern="0" dirty="0">
                  <a:solidFill>
                    <a:prstClr val="black"/>
                  </a:solidFill>
                  <a:latin typeface="Calibri" panose="020F0502020204030204"/>
                </a:rPr>
                <a:t>3*</a:t>
              </a:r>
            </a:p>
          </p:txBody>
        </p:sp>
        <p:sp>
          <p:nvSpPr>
            <p:cNvPr id="183" name="Rectangle 182">
              <a:extLst>
                <a:ext uri="{FF2B5EF4-FFF2-40B4-BE49-F238E27FC236}">
                  <a16:creationId xmlns:a16="http://schemas.microsoft.com/office/drawing/2014/main" xmlns="" id="{EE7A31AF-5161-48D0-A8EF-70928E8D6C62}"/>
                </a:ext>
              </a:extLst>
            </p:cNvPr>
            <p:cNvSpPr/>
            <p:nvPr/>
          </p:nvSpPr>
          <p:spPr>
            <a:xfrm>
              <a:off x="3392129" y="705362"/>
              <a:ext cx="324408" cy="419325"/>
            </a:xfrm>
            <a:prstGeom prst="rect">
              <a:avLst/>
            </a:prstGeom>
            <a:solidFill>
              <a:srgbClr val="FFFF00"/>
            </a:solidFill>
            <a:ln w="12700" cap="flat" cmpd="sng" algn="ctr">
              <a:solidFill>
                <a:srgbClr val="4472C4">
                  <a:shade val="50000"/>
                </a:srgbClr>
              </a:solidFill>
              <a:prstDash val="solid"/>
              <a:miter lim="800000"/>
            </a:ln>
            <a:effectLst/>
          </p:spPr>
          <p:txBody>
            <a:bodyPr rtlCol="0" anchor="ctr"/>
            <a:lstStyle/>
            <a:p>
              <a:pPr algn="ctr" defTabSz="913486">
                <a:defRPr/>
              </a:pPr>
              <a:r>
                <a:rPr lang="en-GB" sz="1049" b="1" kern="0" dirty="0">
                  <a:solidFill>
                    <a:prstClr val="black"/>
                  </a:solidFill>
                  <a:latin typeface="Calibri" panose="020F0502020204030204"/>
                </a:rPr>
                <a:t>1*</a:t>
              </a:r>
            </a:p>
          </p:txBody>
        </p:sp>
        <p:sp>
          <p:nvSpPr>
            <p:cNvPr id="184" name="Rectangle 183">
              <a:extLst>
                <a:ext uri="{FF2B5EF4-FFF2-40B4-BE49-F238E27FC236}">
                  <a16:creationId xmlns:a16="http://schemas.microsoft.com/office/drawing/2014/main" xmlns="" id="{D2B6F095-2307-4ED9-95EF-BFD1C7214505}"/>
                </a:ext>
              </a:extLst>
            </p:cNvPr>
            <p:cNvSpPr/>
            <p:nvPr/>
          </p:nvSpPr>
          <p:spPr>
            <a:xfrm>
              <a:off x="6768392" y="705361"/>
              <a:ext cx="324408" cy="419325"/>
            </a:xfrm>
            <a:prstGeom prst="rect">
              <a:avLst/>
            </a:prstGeom>
            <a:solidFill>
              <a:srgbClr val="FFFF00"/>
            </a:solidFill>
            <a:ln w="12700" cap="flat" cmpd="sng" algn="ctr">
              <a:solidFill>
                <a:srgbClr val="4472C4">
                  <a:shade val="50000"/>
                </a:srgbClr>
              </a:solidFill>
              <a:prstDash val="solid"/>
              <a:miter lim="800000"/>
            </a:ln>
            <a:effectLst/>
          </p:spPr>
          <p:txBody>
            <a:bodyPr rtlCol="0" anchor="ctr"/>
            <a:lstStyle/>
            <a:p>
              <a:pPr algn="ctr" defTabSz="913486">
                <a:defRPr/>
              </a:pPr>
              <a:r>
                <a:rPr lang="en-GB" sz="1049" b="1" kern="0" dirty="0">
                  <a:solidFill>
                    <a:prstClr val="black"/>
                  </a:solidFill>
                  <a:latin typeface="Calibri" panose="020F0502020204030204"/>
                </a:rPr>
                <a:t>1*</a:t>
              </a:r>
            </a:p>
          </p:txBody>
        </p:sp>
      </p:grpSp>
      <p:sp>
        <p:nvSpPr>
          <p:cNvPr id="67" name="Title 1">
            <a:extLst>
              <a:ext uri="{FF2B5EF4-FFF2-40B4-BE49-F238E27FC236}">
                <a16:creationId xmlns:a16="http://schemas.microsoft.com/office/drawing/2014/main" xmlns="" id="{BF06833F-76F4-8C5C-980E-A5E79495AB22}"/>
              </a:ext>
            </a:extLst>
          </p:cNvPr>
          <p:cNvSpPr txBox="1">
            <a:spLocks/>
          </p:cNvSpPr>
          <p:nvPr/>
        </p:nvSpPr>
        <p:spPr>
          <a:xfrm>
            <a:off x="1120199" y="54379"/>
            <a:ext cx="9499270" cy="54451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rgbClr val="42B6E6"/>
                </a:solidFill>
                <a:latin typeface="+mj-lt"/>
                <a:ea typeface="+mj-ea"/>
                <a:cs typeface="Calibri Light" panose="020F0302020204030204" pitchFamily="34" charset="0"/>
              </a:defRPr>
            </a:lvl1pPr>
          </a:lstStyle>
          <a:p>
            <a:r>
              <a:rPr lang="en-US" sz="3200" dirty="0"/>
              <a:t>Familial Hypercholesterolemia Pathway </a:t>
            </a:r>
            <a:endParaRPr lang="en-GB" sz="3200" dirty="0"/>
          </a:p>
        </p:txBody>
      </p:sp>
    </p:spTree>
    <p:extLst>
      <p:ext uri="{BB962C8B-B14F-4D97-AF65-F5344CB8AC3E}">
        <p14:creationId xmlns:p14="http://schemas.microsoft.com/office/powerpoint/2010/main" val="3760897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noAutofit/>
          </a:bodyPr>
          <a:lstStyle/>
          <a:p>
            <a:r>
              <a:rPr lang="en-US" sz="4000" dirty="0"/>
              <a:t>Diagnosing FH </a:t>
            </a:r>
            <a:endParaRPr lang="en-GB" sz="4000" dirty="0"/>
          </a:p>
        </p:txBody>
      </p:sp>
      <p:sp>
        <p:nvSpPr>
          <p:cNvPr id="5" name="Text Placeholder 2">
            <a:extLst>
              <a:ext uri="{FF2B5EF4-FFF2-40B4-BE49-F238E27FC236}">
                <a16:creationId xmlns:a16="http://schemas.microsoft.com/office/drawing/2014/main" xmlns="" id="{9D81CBF9-251C-A462-E70B-58B8146876C3}"/>
              </a:ext>
            </a:extLst>
          </p:cNvPr>
          <p:cNvSpPr txBox="1">
            <a:spLocks/>
          </p:cNvSpPr>
          <p:nvPr/>
        </p:nvSpPr>
        <p:spPr>
          <a:xfrm>
            <a:off x="383325" y="1241385"/>
            <a:ext cx="10526554" cy="4375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Diagnostic criteria:</a:t>
            </a:r>
          </a:p>
          <a:p>
            <a:pPr lvl="1"/>
            <a:r>
              <a:rPr lang="en-US" sz="2000" dirty="0"/>
              <a:t>Raised cholesterol </a:t>
            </a:r>
          </a:p>
          <a:p>
            <a:pPr lvl="1"/>
            <a:r>
              <a:rPr lang="en-US" sz="2000" dirty="0"/>
              <a:t>Premature CVD </a:t>
            </a:r>
          </a:p>
          <a:p>
            <a:pPr lvl="1"/>
            <a:r>
              <a:rPr lang="en-US" sz="2000" dirty="0"/>
              <a:t>Family history – raised cholesterol or premature CVD </a:t>
            </a:r>
          </a:p>
          <a:p>
            <a:pPr lvl="1"/>
            <a:r>
              <a:rPr lang="en-US" sz="2000" dirty="0"/>
              <a:t>Physical signs of raised cholesterol</a:t>
            </a:r>
          </a:p>
          <a:p>
            <a:endParaRPr lang="en-US" sz="2000" dirty="0"/>
          </a:p>
          <a:p>
            <a:r>
              <a:rPr lang="en-US" sz="2000" dirty="0"/>
              <a:t>Fulfil diagnostic criteria: </a:t>
            </a:r>
          </a:p>
          <a:p>
            <a:pPr lvl="1"/>
            <a:r>
              <a:rPr lang="en-US" sz="2000" dirty="0"/>
              <a:t>Simon Broome Criteria </a:t>
            </a:r>
          </a:p>
          <a:p>
            <a:pPr marL="457200" lvl="1" indent="0">
              <a:buNone/>
            </a:pPr>
            <a:r>
              <a:rPr lang="en-US" sz="2000" dirty="0">
                <a:hlinkClick r:id="rId3"/>
              </a:rPr>
              <a:t>www.mdcalc.com/simon-broome-diagnostic-criteria-familial-hypercholesterolemia-fh</a:t>
            </a:r>
            <a:r>
              <a:rPr lang="en-US" sz="2000" dirty="0"/>
              <a:t> </a:t>
            </a:r>
          </a:p>
          <a:p>
            <a:pPr lvl="1"/>
            <a:r>
              <a:rPr lang="en-US" sz="2000" dirty="0"/>
              <a:t>Dutch Lipid Criteria </a:t>
            </a:r>
          </a:p>
          <a:p>
            <a:pPr marL="457200" lvl="1" indent="0">
              <a:buNone/>
            </a:pPr>
            <a:r>
              <a:rPr lang="en-US" sz="2000" dirty="0">
                <a:hlinkClick r:id="rId4"/>
              </a:rPr>
              <a:t>www.mdcalc.com/dutch-criteria-familial-hypercholesterolemia-fh</a:t>
            </a:r>
            <a:r>
              <a:rPr lang="en-US" sz="2000" dirty="0"/>
              <a:t> </a:t>
            </a:r>
          </a:p>
          <a:p>
            <a:endParaRPr lang="en-US" sz="2000" dirty="0"/>
          </a:p>
          <a:p>
            <a:r>
              <a:rPr lang="en-US" sz="2000" dirty="0"/>
              <a:t>Genetic test – unequivocal diagnosis</a:t>
            </a:r>
          </a:p>
        </p:txBody>
      </p:sp>
    </p:spTree>
    <p:extLst>
      <p:ext uri="{BB962C8B-B14F-4D97-AF65-F5344CB8AC3E}">
        <p14:creationId xmlns:p14="http://schemas.microsoft.com/office/powerpoint/2010/main" val="2482287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xmlns="" id="{2F763CA9-1CFE-975F-DC79-F55776F82D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514" t="5026" r="43999" b="49593"/>
          <a:stretch/>
        </p:blipFill>
        <p:spPr bwMode="auto">
          <a:xfrm>
            <a:off x="197694" y="160282"/>
            <a:ext cx="4104456" cy="6288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xmlns="" id="{F3B88D4D-12B0-E045-CE5F-44B99F674E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139" t="4215" r="46090" b="63948"/>
          <a:stretch/>
        </p:blipFill>
        <p:spPr bwMode="auto">
          <a:xfrm>
            <a:off x="4302150" y="154593"/>
            <a:ext cx="4248472" cy="6549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xmlns="" id="{3ACC4BB3-E0BA-D46D-BFC4-9EADC4114B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139" t="36052" r="46090" b="42935"/>
          <a:stretch/>
        </p:blipFill>
        <p:spPr bwMode="auto">
          <a:xfrm>
            <a:off x="8312190" y="2151641"/>
            <a:ext cx="3892510"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5400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noAutofit/>
          </a:bodyPr>
          <a:lstStyle/>
          <a:p>
            <a:r>
              <a:rPr lang="en-US" sz="3600" dirty="0"/>
              <a:t>Diagnosing FH – First exclude secondary causes </a:t>
            </a:r>
            <a:endParaRPr lang="en-GB" sz="3600" dirty="0"/>
          </a:p>
        </p:txBody>
      </p:sp>
      <p:sp>
        <p:nvSpPr>
          <p:cNvPr id="5" name="Text Placeholder 2">
            <a:extLst>
              <a:ext uri="{FF2B5EF4-FFF2-40B4-BE49-F238E27FC236}">
                <a16:creationId xmlns:a16="http://schemas.microsoft.com/office/drawing/2014/main" xmlns="" id="{9D81CBF9-251C-A462-E70B-58B8146876C3}"/>
              </a:ext>
            </a:extLst>
          </p:cNvPr>
          <p:cNvSpPr txBox="1">
            <a:spLocks/>
          </p:cNvSpPr>
          <p:nvPr/>
        </p:nvSpPr>
        <p:spPr>
          <a:xfrm>
            <a:off x="383325" y="1658636"/>
            <a:ext cx="10526554" cy="4375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Secondary causes of raised cholesterol:</a:t>
            </a:r>
          </a:p>
          <a:p>
            <a:pPr marL="742950" lvl="1" indent="-285750"/>
            <a:r>
              <a:rPr lang="en-US" sz="2800" dirty="0"/>
              <a:t>Uncontrolled diabetes mellitus </a:t>
            </a:r>
          </a:p>
          <a:p>
            <a:pPr marL="742950" lvl="1" indent="-285750"/>
            <a:r>
              <a:rPr lang="en-US" sz="2800" dirty="0"/>
              <a:t>Obesity – inactivity, diet </a:t>
            </a:r>
          </a:p>
          <a:p>
            <a:pPr marL="742950" lvl="1" indent="-285750"/>
            <a:r>
              <a:rPr lang="en-US" sz="2800" dirty="0"/>
              <a:t>Excess alcohol consumption </a:t>
            </a:r>
          </a:p>
          <a:p>
            <a:pPr marL="742950" lvl="1" indent="-285750"/>
            <a:r>
              <a:rPr lang="en-US" sz="2800" dirty="0"/>
              <a:t>Untreated hypothyroidism </a:t>
            </a:r>
          </a:p>
          <a:p>
            <a:pPr marL="742950" lvl="1" indent="-285750"/>
            <a:r>
              <a:rPr lang="en-US" sz="2800" dirty="0"/>
              <a:t>Medications e.g. </a:t>
            </a:r>
            <a:r>
              <a:rPr lang="en-GB" sz="2800" dirty="0"/>
              <a:t>thiazide diuretics and ciclosporin</a:t>
            </a:r>
          </a:p>
          <a:p>
            <a:pPr marL="457200" lvl="1" indent="0">
              <a:buNone/>
            </a:pPr>
            <a:r>
              <a:rPr lang="en-GB" sz="2800" dirty="0"/>
              <a:t> </a:t>
            </a:r>
            <a:endParaRPr lang="en-US" sz="2800" dirty="0"/>
          </a:p>
          <a:p>
            <a:r>
              <a:rPr lang="en-US" dirty="0"/>
              <a:t>Check – HBA1C, LFT, Renal, TFT, Fasting full lipid profile </a:t>
            </a:r>
          </a:p>
        </p:txBody>
      </p:sp>
    </p:spTree>
    <p:extLst>
      <p:ext uri="{BB962C8B-B14F-4D97-AF65-F5344CB8AC3E}">
        <p14:creationId xmlns:p14="http://schemas.microsoft.com/office/powerpoint/2010/main" val="76310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lstStyle/>
          <a:p>
            <a:r>
              <a:rPr lang="en-US" sz="2800" dirty="0"/>
              <a:t>Secondary causes of hypercholesterolemia </a:t>
            </a:r>
            <a:endParaRPr lang="en-GB" dirty="0"/>
          </a:p>
        </p:txBody>
      </p:sp>
      <p:sp>
        <p:nvSpPr>
          <p:cNvPr id="4" name="TextBox 3">
            <a:extLst>
              <a:ext uri="{FF2B5EF4-FFF2-40B4-BE49-F238E27FC236}">
                <a16:creationId xmlns:a16="http://schemas.microsoft.com/office/drawing/2014/main" xmlns="" id="{D9B3A4CE-4893-ED64-B815-3B84637A13B5}"/>
              </a:ext>
            </a:extLst>
          </p:cNvPr>
          <p:cNvSpPr txBox="1"/>
          <p:nvPr/>
        </p:nvSpPr>
        <p:spPr>
          <a:xfrm>
            <a:off x="743639" y="3523250"/>
            <a:ext cx="11263367" cy="2862322"/>
          </a:xfrm>
          <a:prstGeom prst="rect">
            <a:avLst/>
          </a:prstGeom>
          <a:noFill/>
        </p:spPr>
        <p:txBody>
          <a:bodyPr wrap="square" rtlCol="0">
            <a:spAutoFit/>
          </a:bodyPr>
          <a:lstStyle/>
          <a:p>
            <a:pPr marL="285750" indent="-285750" defTabSz="914400">
              <a:buFont typeface="Arial" panose="020B0604020202020204" pitchFamily="34" charset="0"/>
              <a:buChar char="•"/>
            </a:pPr>
            <a:r>
              <a:rPr lang="en-US" dirty="0">
                <a:solidFill>
                  <a:srgbClr val="231F20"/>
                </a:solidFill>
                <a:cs typeface="Calibri Light" panose="020F0302020204030204" pitchFamily="34" charset="0"/>
              </a:rPr>
              <a:t>Identify and exclude secondary causes of raised cholesterol:</a:t>
            </a:r>
          </a:p>
          <a:p>
            <a:pPr marL="742950" lvl="1" indent="-285750" defTabSz="914400">
              <a:buFont typeface="Arial" panose="020B0604020202020204" pitchFamily="34" charset="0"/>
              <a:buChar char="•"/>
            </a:pPr>
            <a:r>
              <a:rPr lang="en-US" dirty="0">
                <a:solidFill>
                  <a:srgbClr val="231F20"/>
                </a:solidFill>
                <a:cs typeface="Calibri Light" panose="020F0302020204030204" pitchFamily="34" charset="0"/>
              </a:rPr>
              <a:t>Uncontrolled diabetes mellitus </a:t>
            </a:r>
          </a:p>
          <a:p>
            <a:pPr marL="742950" lvl="1" indent="-285750" defTabSz="914400">
              <a:buFont typeface="Arial" panose="020B0604020202020204" pitchFamily="34" charset="0"/>
              <a:buChar char="•"/>
            </a:pPr>
            <a:r>
              <a:rPr lang="en-US" dirty="0">
                <a:solidFill>
                  <a:srgbClr val="231F20"/>
                </a:solidFill>
                <a:cs typeface="Calibri Light" panose="020F0302020204030204" pitchFamily="34" charset="0"/>
              </a:rPr>
              <a:t>Obesity – weight/BMI, waist circumference </a:t>
            </a:r>
          </a:p>
          <a:p>
            <a:pPr marL="742950" lvl="1" indent="-285750" defTabSz="914400">
              <a:buFont typeface="Arial" panose="020B0604020202020204" pitchFamily="34" charset="0"/>
              <a:buChar char="•"/>
            </a:pPr>
            <a:r>
              <a:rPr lang="en-US" dirty="0">
                <a:solidFill>
                  <a:srgbClr val="231F20"/>
                </a:solidFill>
                <a:cs typeface="Calibri Light" panose="020F0302020204030204" pitchFamily="34" charset="0"/>
              </a:rPr>
              <a:t>Excess alcohol consumption </a:t>
            </a:r>
          </a:p>
          <a:p>
            <a:pPr marL="742950" lvl="1" indent="-285750" defTabSz="914400">
              <a:buFont typeface="Arial" panose="020B0604020202020204" pitchFamily="34" charset="0"/>
              <a:buChar char="•"/>
            </a:pPr>
            <a:r>
              <a:rPr lang="en-US" dirty="0">
                <a:solidFill>
                  <a:srgbClr val="231F20"/>
                </a:solidFill>
                <a:cs typeface="Calibri Light" panose="020F0302020204030204" pitchFamily="34" charset="0"/>
              </a:rPr>
              <a:t>Untreated hypothyroidism </a:t>
            </a:r>
          </a:p>
          <a:p>
            <a:pPr marL="742950" lvl="1" indent="-285750" defTabSz="914400">
              <a:buFont typeface="Arial" panose="020B0604020202020204" pitchFamily="34" charset="0"/>
              <a:buChar char="•"/>
            </a:pPr>
            <a:r>
              <a:rPr lang="en-US" dirty="0">
                <a:solidFill>
                  <a:srgbClr val="231F20"/>
                </a:solidFill>
                <a:cs typeface="Calibri Light" panose="020F0302020204030204" pitchFamily="34" charset="0"/>
              </a:rPr>
              <a:t>Medications e.g. </a:t>
            </a:r>
            <a:r>
              <a:rPr lang="en-GB" dirty="0">
                <a:solidFill>
                  <a:srgbClr val="231F20"/>
                </a:solidFill>
                <a:cs typeface="Calibri Light" panose="020F0302020204030204" pitchFamily="34" charset="0"/>
              </a:rPr>
              <a:t>thiazide diuretics and cyclosporine </a:t>
            </a:r>
          </a:p>
          <a:p>
            <a:pPr marL="742950" lvl="1" indent="-285750" defTabSz="914400">
              <a:buFont typeface="Arial" panose="020B0604020202020204" pitchFamily="34" charset="0"/>
              <a:buChar char="•"/>
            </a:pPr>
            <a:endParaRPr lang="en-US" dirty="0">
              <a:solidFill>
                <a:srgbClr val="231F20"/>
              </a:solidFill>
              <a:cs typeface="Calibri Light" panose="020F0302020204030204" pitchFamily="34" charset="0"/>
            </a:endParaRPr>
          </a:p>
          <a:p>
            <a:pPr marL="285750" indent="-285750" defTabSz="914400">
              <a:buFont typeface="Arial" panose="020B0604020202020204" pitchFamily="34" charset="0"/>
              <a:buChar char="•"/>
            </a:pPr>
            <a:r>
              <a:rPr lang="en-US" dirty="0">
                <a:solidFill>
                  <a:srgbClr val="231F20"/>
                </a:solidFill>
                <a:cs typeface="Calibri Light" panose="020F0302020204030204" pitchFamily="34" charset="0"/>
              </a:rPr>
              <a:t>Following management of any secondary causes, reassess cholesterol:</a:t>
            </a:r>
          </a:p>
          <a:p>
            <a:pPr marL="742950" lvl="1" indent="-285750" defTabSz="914400">
              <a:buFont typeface="Arial" panose="020B0604020202020204" pitchFamily="34" charset="0"/>
              <a:buChar char="•"/>
            </a:pPr>
            <a:r>
              <a:rPr lang="en-US" dirty="0">
                <a:solidFill>
                  <a:srgbClr val="231F20"/>
                </a:solidFill>
                <a:cs typeface="Calibri Light" panose="020F0302020204030204" pitchFamily="34" charset="0"/>
              </a:rPr>
              <a:t>Cholesterol remains elevated and meets Simon Broome criteria? – Refer to lipid clinic/genetic testing </a:t>
            </a:r>
            <a:endParaRPr lang="en-GB" dirty="0">
              <a:solidFill>
                <a:srgbClr val="231F20"/>
              </a:solidFill>
              <a:cs typeface="Calibri Light" panose="020F0302020204030204" pitchFamily="34" charset="0"/>
            </a:endParaRPr>
          </a:p>
          <a:p>
            <a:pPr marL="742950" lvl="1" indent="-285750" defTabSz="914400">
              <a:buFont typeface="Arial" panose="020B0604020202020204" pitchFamily="34" charset="0"/>
              <a:buChar char="•"/>
            </a:pPr>
            <a:r>
              <a:rPr lang="en-US" dirty="0">
                <a:solidFill>
                  <a:srgbClr val="231F20"/>
                </a:solidFill>
                <a:cs typeface="Calibri Light" panose="020F0302020204030204" pitchFamily="34" charset="0"/>
              </a:rPr>
              <a:t>Does not meet Simon Broome criteria? – Continue to monitor + primary/secondary prevention</a:t>
            </a:r>
          </a:p>
        </p:txBody>
      </p:sp>
      <p:pic>
        <p:nvPicPr>
          <p:cNvPr id="6" name="Picture 2">
            <a:extLst>
              <a:ext uri="{FF2B5EF4-FFF2-40B4-BE49-F238E27FC236}">
                <a16:creationId xmlns:a16="http://schemas.microsoft.com/office/drawing/2014/main" xmlns="" id="{C42C8269-D44F-3145-C8FF-C8C8CEAF0A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41" t="752" r="18804" b="72053"/>
          <a:stretch/>
        </p:blipFill>
        <p:spPr bwMode="auto">
          <a:xfrm>
            <a:off x="1152269" y="1050587"/>
            <a:ext cx="9622894" cy="2382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557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noAutofit/>
          </a:bodyPr>
          <a:lstStyle/>
          <a:p>
            <a:r>
              <a:rPr lang="en-GB" sz="4000" dirty="0"/>
              <a:t>Practical Guide to FH Screening </a:t>
            </a:r>
          </a:p>
        </p:txBody>
      </p:sp>
      <p:sp>
        <p:nvSpPr>
          <p:cNvPr id="5" name="Text Placeholder 2">
            <a:extLst>
              <a:ext uri="{FF2B5EF4-FFF2-40B4-BE49-F238E27FC236}">
                <a16:creationId xmlns:a16="http://schemas.microsoft.com/office/drawing/2014/main" xmlns="" id="{9D81CBF9-251C-A462-E70B-58B8146876C3}"/>
              </a:ext>
            </a:extLst>
          </p:cNvPr>
          <p:cNvSpPr txBox="1">
            <a:spLocks/>
          </p:cNvSpPr>
          <p:nvPr/>
        </p:nvSpPr>
        <p:spPr>
          <a:xfrm>
            <a:off x="383325" y="1658636"/>
            <a:ext cx="10526554" cy="4375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Each practice may work differently </a:t>
            </a:r>
          </a:p>
          <a:p>
            <a:r>
              <a:rPr lang="en-GB" dirty="0"/>
              <a:t>Different skill sets in the team – resources available to support roles </a:t>
            </a:r>
          </a:p>
          <a:p>
            <a:r>
              <a:rPr lang="en-GB" dirty="0"/>
              <a:t>Adapt the pathway to what suits your practice </a:t>
            </a:r>
          </a:p>
          <a:p>
            <a:r>
              <a:rPr lang="en-GB" dirty="0"/>
              <a:t>Recommend collecting bloods and family history questionnaire at the same patient contact. </a:t>
            </a:r>
          </a:p>
          <a:p>
            <a:pPr lvl="1"/>
            <a:r>
              <a:rPr lang="en-GB" sz="2800" dirty="0"/>
              <a:t>Over the phone when booking bloods</a:t>
            </a:r>
          </a:p>
          <a:p>
            <a:pPr lvl="1"/>
            <a:r>
              <a:rPr lang="en-GB" sz="2800" dirty="0"/>
              <a:t>Or when they attend for bloods (if done in-house)</a:t>
            </a:r>
          </a:p>
          <a:p>
            <a:r>
              <a:rPr lang="en-GB" dirty="0"/>
              <a:t>Effective documentation and communication </a:t>
            </a:r>
          </a:p>
        </p:txBody>
      </p:sp>
    </p:spTree>
    <p:extLst>
      <p:ext uri="{BB962C8B-B14F-4D97-AF65-F5344CB8AC3E}">
        <p14:creationId xmlns:p14="http://schemas.microsoft.com/office/powerpoint/2010/main" val="681026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lstStyle/>
          <a:p>
            <a:r>
              <a:rPr lang="en-GB" sz="2800" dirty="0"/>
              <a:t>Familial Hypercholesterolemia Family History Questionnaire</a:t>
            </a:r>
            <a:endParaRPr lang="en-GB" dirty="0"/>
          </a:p>
        </p:txBody>
      </p:sp>
      <p:sp>
        <p:nvSpPr>
          <p:cNvPr id="4" name="TextBox 3">
            <a:extLst>
              <a:ext uri="{FF2B5EF4-FFF2-40B4-BE49-F238E27FC236}">
                <a16:creationId xmlns:a16="http://schemas.microsoft.com/office/drawing/2014/main" xmlns="" id="{095EA51A-0809-C2C8-8F72-4C7C50A8277B}"/>
              </a:ext>
            </a:extLst>
          </p:cNvPr>
          <p:cNvSpPr txBox="1"/>
          <p:nvPr/>
        </p:nvSpPr>
        <p:spPr>
          <a:xfrm>
            <a:off x="1127001" y="2476660"/>
            <a:ext cx="9707793" cy="3784776"/>
          </a:xfrm>
          <a:prstGeom prst="rect">
            <a:avLst/>
          </a:prstGeom>
          <a:noFill/>
          <a:ln>
            <a:noFill/>
          </a:ln>
        </p:spPr>
        <p:txBody>
          <a:bodyPr wrap="square" lIns="91440" tIns="45720" rIns="91440" bIns="45720" rtlCol="0" anchor="t">
            <a:spAutoFit/>
          </a:bodyPr>
          <a:lstStyle/>
          <a:p>
            <a:pPr defTabSz="914400">
              <a:defRPr/>
            </a:pPr>
            <a:endParaRPr lang="en-GB" sz="1600" dirty="0">
              <a:solidFill>
                <a:srgbClr val="231F20"/>
              </a:solidFill>
              <a:latin typeface="Frutiger" panose="020B0500000000000000"/>
              <a:ea typeface="+mn-lt"/>
              <a:cs typeface="Calibri Light" panose="020F0302020204030204" pitchFamily="34" charset="0"/>
            </a:endParaRPr>
          </a:p>
          <a:p>
            <a:pPr defTabSz="914400">
              <a:defRPr/>
            </a:pPr>
            <a:r>
              <a:rPr lang="en-GB" sz="1800" dirty="0">
                <a:solidFill>
                  <a:srgbClr val="231F20"/>
                </a:solidFill>
                <a:latin typeface="Calibri" panose="020F0502020204030204" pitchFamily="34" charset="0"/>
                <a:ea typeface="+mn-lt"/>
                <a:cs typeface="Calibri" panose="020F0502020204030204" pitchFamily="34" charset="0"/>
              </a:rPr>
              <a:t>Have any of your first-degree blood relatives (mother, father, brother or sister) had a heart attack under the age of 60?	</a:t>
            </a:r>
            <a:endParaRPr lang="en-US" sz="1800" b="1" dirty="0">
              <a:solidFill>
                <a:srgbClr val="231F20"/>
              </a:solidFill>
              <a:latin typeface="Calibri" panose="020F0502020204030204" pitchFamily="34" charset="0"/>
              <a:ea typeface="+mn-lt"/>
              <a:cs typeface="Calibri" panose="020F0502020204030204" pitchFamily="34" charset="0"/>
            </a:endParaRPr>
          </a:p>
          <a:p>
            <a:pPr defTabSz="914400">
              <a:defRPr/>
            </a:pPr>
            <a:endParaRPr lang="en-GB" sz="1600" dirty="0">
              <a:solidFill>
                <a:srgbClr val="231F20"/>
              </a:solidFill>
              <a:latin typeface="Calibri" panose="020F0502020204030204" pitchFamily="34" charset="0"/>
              <a:cs typeface="Calibri" panose="020F0502020204030204" pitchFamily="34" charset="0"/>
            </a:endParaRPr>
          </a:p>
          <a:p>
            <a:pPr marL="457200" lvl="1" defTabSz="914400">
              <a:defRPr/>
            </a:pPr>
            <a:r>
              <a:rPr lang="en-GB" sz="1600" dirty="0">
                <a:solidFill>
                  <a:srgbClr val="231F20"/>
                </a:solidFill>
                <a:latin typeface="Calibri" panose="020F0502020204030204" pitchFamily="34" charset="0"/>
                <a:ea typeface="+mn-lt"/>
                <a:cs typeface="Calibri" panose="020F0502020204030204" pitchFamily="34" charset="0"/>
              </a:rPr>
              <a:t>If Yes, which relative (mention how they are related to you) and how old were they when they had the heart attack?  </a:t>
            </a:r>
          </a:p>
          <a:p>
            <a:pPr defTabSz="914400">
              <a:defRPr/>
            </a:pPr>
            <a:endParaRPr lang="en-GB" sz="1600" dirty="0">
              <a:solidFill>
                <a:srgbClr val="231F20"/>
              </a:solidFill>
              <a:latin typeface="Calibri" panose="020F0502020204030204" pitchFamily="34" charset="0"/>
              <a:ea typeface="+mn-lt"/>
              <a:cs typeface="Calibri" panose="020F0502020204030204" pitchFamily="34" charset="0"/>
            </a:endParaRPr>
          </a:p>
          <a:p>
            <a:pPr defTabSz="914400">
              <a:defRPr/>
            </a:pPr>
            <a:endParaRPr lang="en-GB" sz="1600" dirty="0">
              <a:solidFill>
                <a:srgbClr val="231F20"/>
              </a:solidFill>
              <a:latin typeface="Calibri" panose="020F0502020204030204" pitchFamily="34" charset="0"/>
              <a:ea typeface="+mn-lt"/>
              <a:cs typeface="Calibri" panose="020F0502020204030204" pitchFamily="34" charset="0"/>
            </a:endParaRPr>
          </a:p>
          <a:p>
            <a:pPr defTabSz="914400">
              <a:defRPr/>
            </a:pPr>
            <a:r>
              <a:rPr lang="en-GB" sz="1800" dirty="0">
                <a:solidFill>
                  <a:srgbClr val="231F20"/>
                </a:solidFill>
                <a:latin typeface="Calibri" panose="020F0502020204030204" pitchFamily="34" charset="0"/>
                <a:ea typeface="+mn-lt"/>
                <a:cs typeface="Calibri" panose="020F0502020204030204" pitchFamily="34" charset="0"/>
              </a:rPr>
              <a:t>Have any of your second-degree blood relatives (grandparents, aunts, uncles, nephews, nieces and half brothers and half sisters) had a heart attack aged 50 or under?         </a:t>
            </a:r>
            <a:endParaRPr lang="en-GB" sz="1800" dirty="0">
              <a:solidFill>
                <a:srgbClr val="231F20"/>
              </a:solidFill>
              <a:latin typeface="Calibri" panose="020F0502020204030204" pitchFamily="34" charset="0"/>
              <a:cs typeface="Calibri" panose="020F0502020204030204" pitchFamily="34" charset="0"/>
            </a:endParaRPr>
          </a:p>
          <a:p>
            <a:pPr defTabSz="914400">
              <a:defRPr/>
            </a:pPr>
            <a:endParaRPr lang="en-GB" sz="1600" dirty="0">
              <a:solidFill>
                <a:srgbClr val="231F20"/>
              </a:solidFill>
              <a:latin typeface="Calibri" panose="020F0502020204030204" pitchFamily="34" charset="0"/>
              <a:ea typeface="+mn-lt"/>
              <a:cs typeface="Calibri" panose="020F0502020204030204" pitchFamily="34" charset="0"/>
            </a:endParaRPr>
          </a:p>
          <a:p>
            <a:pPr marL="457200" lvl="1" defTabSz="914400">
              <a:defRPr/>
            </a:pPr>
            <a:r>
              <a:rPr lang="en-GB" sz="1600" dirty="0">
                <a:solidFill>
                  <a:srgbClr val="231F20"/>
                </a:solidFill>
                <a:latin typeface="Calibri" panose="020F0502020204030204" pitchFamily="34" charset="0"/>
                <a:ea typeface="+mn-lt"/>
                <a:cs typeface="Calibri" panose="020F0502020204030204" pitchFamily="34" charset="0"/>
              </a:rPr>
              <a:t>If Yes, which relative (mention how they are related to you) and how old were they when they had the heart attack?</a:t>
            </a:r>
            <a:endParaRPr lang="en-GB" sz="1600" dirty="0">
              <a:solidFill>
                <a:srgbClr val="231F20"/>
              </a:solidFill>
              <a:latin typeface="Calibri" panose="020F0502020204030204" pitchFamily="34" charset="0"/>
              <a:cs typeface="Calibri" panose="020F0502020204030204" pitchFamily="34" charset="0"/>
            </a:endParaRPr>
          </a:p>
          <a:p>
            <a:pPr defTabSz="914400">
              <a:lnSpc>
                <a:spcPct val="150000"/>
              </a:lnSpc>
              <a:defRPr/>
            </a:pPr>
            <a:endParaRPr lang="en-GB" sz="1600" u="sng" dirty="0">
              <a:solidFill>
                <a:srgbClr val="231F20"/>
              </a:solidFill>
              <a:latin typeface="Frutiger" panose="020B0500000000000000"/>
              <a:ea typeface="+mn-lt"/>
              <a:cs typeface="Calibri Light" panose="020F0302020204030204" pitchFamily="34" charset="0"/>
            </a:endParaRPr>
          </a:p>
        </p:txBody>
      </p:sp>
      <p:sp>
        <p:nvSpPr>
          <p:cNvPr id="6" name="TextBox 5">
            <a:extLst>
              <a:ext uri="{FF2B5EF4-FFF2-40B4-BE49-F238E27FC236}">
                <a16:creationId xmlns:a16="http://schemas.microsoft.com/office/drawing/2014/main" xmlns="" id="{7B045228-D0BD-4F60-D0BD-E9B8AADFDB93}"/>
              </a:ext>
            </a:extLst>
          </p:cNvPr>
          <p:cNvSpPr txBox="1"/>
          <p:nvPr/>
        </p:nvSpPr>
        <p:spPr>
          <a:xfrm>
            <a:off x="514702" y="1768775"/>
            <a:ext cx="11175299" cy="646331"/>
          </a:xfrm>
          <a:prstGeom prst="rect">
            <a:avLst/>
          </a:prstGeom>
          <a:noFill/>
        </p:spPr>
        <p:txBody>
          <a:bodyPr wrap="square">
            <a:spAutoFit/>
          </a:bodyPr>
          <a:lstStyle/>
          <a:p>
            <a:pPr defTabSz="914400">
              <a:defRPr/>
            </a:pPr>
            <a:r>
              <a:rPr lang="en-GB" i="1" dirty="0">
                <a:solidFill>
                  <a:srgbClr val="231F20"/>
                </a:solidFill>
                <a:ea typeface="+mn-lt"/>
                <a:cs typeface="Calibri Light" panose="020F0302020204030204" pitchFamily="34" charset="0"/>
              </a:rPr>
              <a:t>We have reviewed your cholesterol results and would like some information on your family history to help inform your treatment. Please answer the following questions:</a:t>
            </a:r>
          </a:p>
        </p:txBody>
      </p:sp>
      <p:sp>
        <p:nvSpPr>
          <p:cNvPr id="7" name="Oval 6">
            <a:extLst>
              <a:ext uri="{FF2B5EF4-FFF2-40B4-BE49-F238E27FC236}">
                <a16:creationId xmlns:a16="http://schemas.microsoft.com/office/drawing/2014/main" xmlns="" id="{63C2597A-EF5D-CD04-4C65-8C99DDF1376E}"/>
              </a:ext>
            </a:extLst>
          </p:cNvPr>
          <p:cNvSpPr/>
          <p:nvPr/>
        </p:nvSpPr>
        <p:spPr>
          <a:xfrm>
            <a:off x="656521" y="2811902"/>
            <a:ext cx="365104" cy="3647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GB" sz="1800" dirty="0">
                <a:solidFill>
                  <a:srgbClr val="FFFFFF"/>
                </a:solidFill>
              </a:rPr>
              <a:t>1</a:t>
            </a:r>
          </a:p>
        </p:txBody>
      </p:sp>
      <p:sp>
        <p:nvSpPr>
          <p:cNvPr id="8" name="Oval 7">
            <a:extLst>
              <a:ext uri="{FF2B5EF4-FFF2-40B4-BE49-F238E27FC236}">
                <a16:creationId xmlns:a16="http://schemas.microsoft.com/office/drawing/2014/main" xmlns="" id="{E3CC4F7C-C923-EE20-8873-274854611048}"/>
              </a:ext>
            </a:extLst>
          </p:cNvPr>
          <p:cNvSpPr/>
          <p:nvPr/>
        </p:nvSpPr>
        <p:spPr>
          <a:xfrm>
            <a:off x="656521" y="4606833"/>
            <a:ext cx="345478" cy="3647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GB" sz="1800" dirty="0">
                <a:solidFill>
                  <a:srgbClr val="FFFFFF"/>
                </a:solidFill>
              </a:rPr>
              <a:t>2</a:t>
            </a:r>
          </a:p>
        </p:txBody>
      </p:sp>
    </p:spTree>
    <p:extLst>
      <p:ext uri="{BB962C8B-B14F-4D97-AF65-F5344CB8AC3E}">
        <p14:creationId xmlns:p14="http://schemas.microsoft.com/office/powerpoint/2010/main" val="3375453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lstStyle/>
          <a:p>
            <a:r>
              <a:rPr lang="en-US" dirty="0"/>
              <a:t>Secondary causes excluded</a:t>
            </a:r>
            <a:endParaRPr lang="en-GB" dirty="0"/>
          </a:p>
        </p:txBody>
      </p:sp>
      <p:sp>
        <p:nvSpPr>
          <p:cNvPr id="4" name="TextBox 3">
            <a:extLst>
              <a:ext uri="{FF2B5EF4-FFF2-40B4-BE49-F238E27FC236}">
                <a16:creationId xmlns:a16="http://schemas.microsoft.com/office/drawing/2014/main" xmlns="" id="{E3813758-E183-A448-853B-CA9EDEA14360}"/>
              </a:ext>
            </a:extLst>
          </p:cNvPr>
          <p:cNvSpPr txBox="1"/>
          <p:nvPr/>
        </p:nvSpPr>
        <p:spPr>
          <a:xfrm>
            <a:off x="839072" y="4293096"/>
            <a:ext cx="10663053" cy="1477328"/>
          </a:xfrm>
          <a:prstGeom prst="rect">
            <a:avLst/>
          </a:prstGeom>
          <a:noFill/>
        </p:spPr>
        <p:txBody>
          <a:bodyPr wrap="square" rtlCol="0">
            <a:spAutoFit/>
          </a:bodyPr>
          <a:lstStyle/>
          <a:p>
            <a:pPr marL="285750" indent="-285750" defTabSz="914400">
              <a:buFont typeface="Arial" panose="020B0604020202020204" pitchFamily="34" charset="0"/>
              <a:buChar char="•"/>
            </a:pPr>
            <a:r>
              <a:rPr lang="en-US" dirty="0">
                <a:solidFill>
                  <a:srgbClr val="231F20"/>
                </a:solidFill>
                <a:cs typeface="Calibri Light" panose="020F0302020204030204" pitchFamily="34" charset="0"/>
              </a:rPr>
              <a:t>Fasting triglycerides &gt;2.3 – if not a result of excess alcohol or poor glycaemic control will need referral to lipid clinic. At risk of pancreatitis. </a:t>
            </a:r>
          </a:p>
          <a:p>
            <a:pPr marL="285750" indent="-285750" defTabSz="914400">
              <a:buFont typeface="Arial" panose="020B0604020202020204" pitchFamily="34" charset="0"/>
              <a:buChar char="•"/>
            </a:pPr>
            <a:r>
              <a:rPr lang="en-US" dirty="0">
                <a:solidFill>
                  <a:srgbClr val="231F20"/>
                </a:solidFill>
                <a:cs typeface="Calibri Light" panose="020F0302020204030204" pitchFamily="34" charset="0"/>
              </a:rPr>
              <a:t>Fasting triglycerides &lt;2.3 – positive family history questionnaire meets Simon Broome Criteria for possible FH </a:t>
            </a:r>
          </a:p>
          <a:p>
            <a:pPr marL="285750" indent="-285750" defTabSz="914400">
              <a:buFont typeface="Arial" panose="020B0604020202020204" pitchFamily="34" charset="0"/>
              <a:buChar char="•"/>
            </a:pPr>
            <a:r>
              <a:rPr lang="en-US" dirty="0">
                <a:solidFill>
                  <a:srgbClr val="231F20"/>
                </a:solidFill>
                <a:cs typeface="Calibri Light" panose="020F0302020204030204" pitchFamily="34" charset="0"/>
              </a:rPr>
              <a:t>Negative family history – review presence of Tendon Xanthomata to meet Simon Broome Criteria for definite FH </a:t>
            </a:r>
          </a:p>
        </p:txBody>
      </p:sp>
      <p:pic>
        <p:nvPicPr>
          <p:cNvPr id="6" name="Picture 2">
            <a:extLst>
              <a:ext uri="{FF2B5EF4-FFF2-40B4-BE49-F238E27FC236}">
                <a16:creationId xmlns:a16="http://schemas.microsoft.com/office/drawing/2014/main" xmlns="" id="{619B193F-24DA-0821-0D83-E240F88560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50" t="25059" r="588" b="45224"/>
          <a:stretch/>
        </p:blipFill>
        <p:spPr bwMode="auto">
          <a:xfrm>
            <a:off x="681043" y="1628800"/>
            <a:ext cx="10979113" cy="2180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788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noAutofit/>
          </a:bodyPr>
          <a:lstStyle/>
          <a:p>
            <a:r>
              <a:rPr lang="en-GB" sz="4800" dirty="0"/>
              <a:t>Aims</a:t>
            </a:r>
          </a:p>
        </p:txBody>
      </p:sp>
      <p:sp>
        <p:nvSpPr>
          <p:cNvPr id="5" name="Text Placeholder 2">
            <a:extLst>
              <a:ext uri="{FF2B5EF4-FFF2-40B4-BE49-F238E27FC236}">
                <a16:creationId xmlns:a16="http://schemas.microsoft.com/office/drawing/2014/main" xmlns="" id="{9D81CBF9-251C-A462-E70B-58B8146876C3}"/>
              </a:ext>
            </a:extLst>
          </p:cNvPr>
          <p:cNvSpPr txBox="1">
            <a:spLocks/>
          </p:cNvSpPr>
          <p:nvPr/>
        </p:nvSpPr>
        <p:spPr>
          <a:xfrm>
            <a:off x="489857" y="1633493"/>
            <a:ext cx="10526554" cy="437523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What is FH? </a:t>
            </a:r>
          </a:p>
          <a:p>
            <a:endParaRPr lang="en-GB" dirty="0"/>
          </a:p>
          <a:p>
            <a:r>
              <a:rPr lang="en-GB" dirty="0"/>
              <a:t>Diagnosing FH</a:t>
            </a:r>
          </a:p>
          <a:p>
            <a:endParaRPr lang="en-GB" dirty="0"/>
          </a:p>
          <a:p>
            <a:r>
              <a:rPr lang="en-GB" dirty="0"/>
              <a:t>Implementing UCLPartners FH Searches </a:t>
            </a:r>
          </a:p>
          <a:p>
            <a:endParaRPr lang="en-GB" dirty="0"/>
          </a:p>
          <a:p>
            <a:r>
              <a:rPr lang="en-GB" dirty="0"/>
              <a:t>Practical guide to screening for FH in primary care </a:t>
            </a:r>
          </a:p>
          <a:p>
            <a:endParaRPr lang="en-GB" dirty="0"/>
          </a:p>
          <a:p>
            <a:r>
              <a:rPr lang="en-GB" dirty="0"/>
              <a:t>Case study</a:t>
            </a:r>
          </a:p>
          <a:p>
            <a:endParaRPr lang="en-GB" dirty="0"/>
          </a:p>
        </p:txBody>
      </p:sp>
    </p:spTree>
    <p:extLst>
      <p:ext uri="{BB962C8B-B14F-4D97-AF65-F5344CB8AC3E}">
        <p14:creationId xmlns:p14="http://schemas.microsoft.com/office/powerpoint/2010/main" val="3139335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noAutofit/>
          </a:bodyPr>
          <a:lstStyle/>
          <a:p>
            <a:r>
              <a:rPr lang="en-GB" sz="3600" dirty="0"/>
              <a:t>Practical Guide to FH Screening </a:t>
            </a:r>
          </a:p>
        </p:txBody>
      </p:sp>
      <p:sp>
        <p:nvSpPr>
          <p:cNvPr id="5" name="Text Placeholder 2">
            <a:extLst>
              <a:ext uri="{FF2B5EF4-FFF2-40B4-BE49-F238E27FC236}">
                <a16:creationId xmlns:a16="http://schemas.microsoft.com/office/drawing/2014/main" xmlns="" id="{9D81CBF9-251C-A462-E70B-58B8146876C3}"/>
              </a:ext>
            </a:extLst>
          </p:cNvPr>
          <p:cNvSpPr txBox="1">
            <a:spLocks/>
          </p:cNvSpPr>
          <p:nvPr/>
        </p:nvSpPr>
        <p:spPr>
          <a:xfrm>
            <a:off x="383325" y="1658636"/>
            <a:ext cx="10526554" cy="4375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Calculate either Simon Broome or Dutch Lipid Criteria for FH </a:t>
            </a:r>
          </a:p>
          <a:p>
            <a:endParaRPr lang="en-GB" sz="2400" dirty="0"/>
          </a:p>
          <a:p>
            <a:r>
              <a:rPr lang="en-GB" sz="2400" dirty="0"/>
              <a:t>Use the highest/untreated LDL-C </a:t>
            </a:r>
          </a:p>
          <a:p>
            <a:pPr lvl="1"/>
            <a:r>
              <a:rPr lang="en-GB" dirty="0"/>
              <a:t>LDL-C estimators are available: </a:t>
            </a:r>
            <a:r>
              <a:rPr lang="en-GB" dirty="0">
                <a:hlinkClick r:id="rId3"/>
              </a:rPr>
              <a:t>https://fhwalescriteria.co.uk/</a:t>
            </a:r>
            <a:r>
              <a:rPr lang="en-GB" dirty="0"/>
              <a:t> </a:t>
            </a:r>
          </a:p>
          <a:p>
            <a:endParaRPr lang="en-GB" sz="2400" dirty="0"/>
          </a:p>
          <a:p>
            <a:pPr marL="228600" lvl="1"/>
            <a:r>
              <a:rPr lang="en-GB" dirty="0"/>
              <a:t>If there is no reported family history of premature CVD events there are additional factors that can be used in scoring:</a:t>
            </a:r>
          </a:p>
          <a:p>
            <a:pPr lvl="1"/>
            <a:r>
              <a:rPr lang="en-GB" dirty="0"/>
              <a:t>Presence of tendon xanthomata</a:t>
            </a:r>
          </a:p>
          <a:p>
            <a:pPr lvl="1"/>
            <a:r>
              <a:rPr lang="en-GB" dirty="0"/>
              <a:t>Corneal arcus &lt;45 years </a:t>
            </a:r>
          </a:p>
          <a:p>
            <a:pPr lvl="1"/>
            <a:r>
              <a:rPr lang="en-GB" dirty="0"/>
              <a:t>Family history of extremely high cholesterol </a:t>
            </a:r>
          </a:p>
          <a:p>
            <a:pPr lvl="1"/>
            <a:endParaRPr lang="en-GB" sz="2000" dirty="0"/>
          </a:p>
        </p:txBody>
      </p:sp>
    </p:spTree>
    <p:extLst>
      <p:ext uri="{BB962C8B-B14F-4D97-AF65-F5344CB8AC3E}">
        <p14:creationId xmlns:p14="http://schemas.microsoft.com/office/powerpoint/2010/main" val="3051889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noAutofit/>
          </a:bodyPr>
          <a:lstStyle/>
          <a:p>
            <a:r>
              <a:rPr lang="en-US" sz="3600" dirty="0"/>
              <a:t>Do they meet criteria for Genetic testing?</a:t>
            </a:r>
            <a:endParaRPr lang="en-GB" sz="3600" dirty="0"/>
          </a:p>
        </p:txBody>
      </p:sp>
      <p:sp>
        <p:nvSpPr>
          <p:cNvPr id="5" name="Text Placeholder 2">
            <a:extLst>
              <a:ext uri="{FF2B5EF4-FFF2-40B4-BE49-F238E27FC236}">
                <a16:creationId xmlns:a16="http://schemas.microsoft.com/office/drawing/2014/main" xmlns="" id="{9D81CBF9-251C-A462-E70B-58B8146876C3}"/>
              </a:ext>
            </a:extLst>
          </p:cNvPr>
          <p:cNvSpPr txBox="1">
            <a:spLocks/>
          </p:cNvSpPr>
          <p:nvPr/>
        </p:nvSpPr>
        <p:spPr>
          <a:xfrm>
            <a:off x="383325" y="1392307"/>
            <a:ext cx="10526554" cy="4375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Identify criteria for Dutch Lipid / Simon Broome scoring:</a:t>
            </a:r>
          </a:p>
          <a:p>
            <a:pPr lvl="1"/>
            <a:r>
              <a:rPr lang="en-US" sz="1800" dirty="0"/>
              <a:t>High cholesterol/Family history of high cholesterol/sudden cardiac death </a:t>
            </a:r>
          </a:p>
          <a:p>
            <a:pPr lvl="1"/>
            <a:r>
              <a:rPr lang="en-US" sz="1800" dirty="0"/>
              <a:t> First degree relative with raised cholesterol/premature CVD/tendon xanthoma or corneal arcus </a:t>
            </a:r>
          </a:p>
          <a:p>
            <a:pPr lvl="1"/>
            <a:r>
              <a:rPr lang="en-US" sz="1800" dirty="0"/>
              <a:t>Clinical history of premature CVD </a:t>
            </a:r>
          </a:p>
          <a:p>
            <a:pPr lvl="1"/>
            <a:r>
              <a:rPr lang="en-US" sz="1800" dirty="0"/>
              <a:t>Physical examinations – tendon xanthomata, corneal arcus &lt;45 years </a:t>
            </a:r>
          </a:p>
          <a:p>
            <a:pPr lvl="1"/>
            <a:r>
              <a:rPr lang="en-US" sz="1800" dirty="0"/>
              <a:t>LDL-Cholesterol levels – highest documented i.e. pre starting treatment if available</a:t>
            </a:r>
          </a:p>
          <a:p>
            <a:pPr marL="457200" lvl="1" indent="0">
              <a:buNone/>
            </a:pPr>
            <a:endParaRPr lang="en-US" sz="1800" u="sng" dirty="0">
              <a:hlinkClick r:id="rId3"/>
            </a:endParaRPr>
          </a:p>
          <a:p>
            <a:r>
              <a:rPr lang="en-US" sz="1800" dirty="0"/>
              <a:t>Use </a:t>
            </a:r>
            <a:r>
              <a:rPr lang="en-US" sz="1800" dirty="0" err="1"/>
              <a:t>MdCalc</a:t>
            </a:r>
            <a:r>
              <a:rPr lang="en-US" sz="1800" dirty="0"/>
              <a:t> tool: </a:t>
            </a:r>
          </a:p>
          <a:p>
            <a:pPr marL="0" indent="0">
              <a:buNone/>
            </a:pPr>
            <a:r>
              <a:rPr lang="en-US" sz="1800" dirty="0">
                <a:hlinkClick r:id="rId3"/>
              </a:rPr>
              <a:t>https://www.mdcalc.com/dutch-criteria-familial-hypercholesterolemia-fh</a:t>
            </a:r>
            <a:r>
              <a:rPr lang="en-US" sz="1800" dirty="0"/>
              <a:t> </a:t>
            </a:r>
          </a:p>
          <a:p>
            <a:pPr marL="0" indent="0">
              <a:buNone/>
            </a:pPr>
            <a:r>
              <a:rPr lang="en-US" sz="1800" dirty="0">
                <a:hlinkClick r:id="rId4"/>
              </a:rPr>
              <a:t>www.mdcalc.com/simon-broome-diagnostic-criteria-familial-hypercholesterolemia-fh</a:t>
            </a:r>
            <a:endParaRPr lang="en-US" sz="1800" dirty="0"/>
          </a:p>
          <a:p>
            <a:pPr marL="0" indent="0">
              <a:buNone/>
            </a:pPr>
            <a:endParaRPr lang="en-US" sz="1800" dirty="0"/>
          </a:p>
          <a:p>
            <a:r>
              <a:rPr lang="en-US" sz="1800" dirty="0"/>
              <a:t>If unsure – email FH nurse for discussion at Lipid clinic MDT. </a:t>
            </a:r>
          </a:p>
          <a:p>
            <a:r>
              <a:rPr lang="en-US" sz="1800" dirty="0"/>
              <a:t>Patients meeting Simon Broome or Dutch Lipid Score of 5 or over refer to see FH nurse for Genetic counseling and FH testing. </a:t>
            </a:r>
          </a:p>
        </p:txBody>
      </p:sp>
    </p:spTree>
    <p:extLst>
      <p:ext uri="{BB962C8B-B14F-4D97-AF65-F5344CB8AC3E}">
        <p14:creationId xmlns:p14="http://schemas.microsoft.com/office/powerpoint/2010/main" val="709106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46ED1EA0-EACB-01D2-2A5A-949DB217306A}"/>
              </a:ext>
            </a:extLst>
          </p:cNvPr>
          <p:cNvSpPr txBox="1"/>
          <p:nvPr/>
        </p:nvSpPr>
        <p:spPr>
          <a:xfrm>
            <a:off x="523061" y="4463211"/>
            <a:ext cx="11315609" cy="2031325"/>
          </a:xfrm>
          <a:prstGeom prst="rect">
            <a:avLst/>
          </a:prstGeom>
          <a:noFill/>
        </p:spPr>
        <p:txBody>
          <a:bodyPr wrap="square" rtlCol="0">
            <a:spAutoFit/>
          </a:bodyPr>
          <a:lstStyle/>
          <a:p>
            <a:pPr marL="285750" indent="-285750" defTabSz="914400">
              <a:buFont typeface="Arial" panose="020B0604020202020204" pitchFamily="34" charset="0"/>
              <a:buChar char="•"/>
            </a:pPr>
            <a:r>
              <a:rPr lang="en-US" dirty="0">
                <a:solidFill>
                  <a:srgbClr val="231F20"/>
                </a:solidFill>
                <a:cs typeface="Calibri Light" panose="020F0302020204030204" pitchFamily="34" charset="0"/>
              </a:rPr>
              <a:t>Patients meeting Simon Broome / Dutch Lipid Criteria refer to be seen by FH Specialist nurse for Genetic counselling and testing. </a:t>
            </a:r>
          </a:p>
          <a:p>
            <a:pPr marL="285750" indent="-285750" defTabSz="914400">
              <a:buFont typeface="Arial" panose="020B0604020202020204" pitchFamily="34" charset="0"/>
              <a:buChar char="•"/>
            </a:pPr>
            <a:endParaRPr lang="en-US" dirty="0">
              <a:solidFill>
                <a:srgbClr val="231F20"/>
              </a:solidFill>
              <a:cs typeface="Calibri Light" panose="020F0302020204030204" pitchFamily="34" charset="0"/>
            </a:endParaRPr>
          </a:p>
          <a:p>
            <a:pPr marL="285750" indent="-285750" defTabSz="914400">
              <a:buFont typeface="Arial" panose="020B0604020202020204" pitchFamily="34" charset="0"/>
              <a:buChar char="•"/>
            </a:pPr>
            <a:r>
              <a:rPr lang="en-US" dirty="0">
                <a:solidFill>
                  <a:srgbClr val="231F20"/>
                </a:solidFill>
                <a:cs typeface="Calibri Light" panose="020F0302020204030204" pitchFamily="34" charset="0"/>
              </a:rPr>
              <a:t>Treatment optimization for genetically confirmed FH patients </a:t>
            </a:r>
          </a:p>
          <a:p>
            <a:pPr marL="285750" indent="-285750" defTabSz="914400">
              <a:buFont typeface="Arial" panose="020B0604020202020204" pitchFamily="34" charset="0"/>
              <a:buChar char="•"/>
            </a:pPr>
            <a:endParaRPr lang="en-US" dirty="0">
              <a:solidFill>
                <a:srgbClr val="231F20"/>
              </a:solidFill>
              <a:cs typeface="Calibri Light" panose="020F0302020204030204" pitchFamily="34" charset="0"/>
            </a:endParaRPr>
          </a:p>
          <a:p>
            <a:pPr marL="285750" indent="-285750" defTabSz="914400">
              <a:buFont typeface="Arial" panose="020B0604020202020204" pitchFamily="34" charset="0"/>
              <a:buChar char="•"/>
            </a:pPr>
            <a:r>
              <a:rPr lang="en-US" dirty="0">
                <a:solidFill>
                  <a:srgbClr val="231F20"/>
                </a:solidFill>
                <a:cs typeface="Calibri Light" panose="020F0302020204030204" pitchFamily="34" charset="0"/>
              </a:rPr>
              <a:t>Cascade testing of first-degree relatives </a:t>
            </a:r>
          </a:p>
          <a:p>
            <a:pPr defTabSz="914400"/>
            <a:endParaRPr lang="en-US" sz="1800" dirty="0">
              <a:solidFill>
                <a:srgbClr val="231F20"/>
              </a:solidFill>
            </a:endParaRPr>
          </a:p>
        </p:txBody>
      </p:sp>
      <p:pic>
        <p:nvPicPr>
          <p:cNvPr id="7" name="Picture 2">
            <a:extLst>
              <a:ext uri="{FF2B5EF4-FFF2-40B4-BE49-F238E27FC236}">
                <a16:creationId xmlns:a16="http://schemas.microsoft.com/office/drawing/2014/main" xmlns="" id="{F6E97518-1D21-6A69-C94F-C86B4A090B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175" r="51510"/>
          <a:stretch/>
        </p:blipFill>
        <p:spPr bwMode="auto">
          <a:xfrm>
            <a:off x="1709862" y="170097"/>
            <a:ext cx="8136904" cy="408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605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C8E68D27-87B6-5F30-4143-12D069BC0921}"/>
              </a:ext>
            </a:extLst>
          </p:cNvPr>
          <p:cNvSpPr txBox="1"/>
          <p:nvPr/>
        </p:nvSpPr>
        <p:spPr>
          <a:xfrm>
            <a:off x="434583" y="4784850"/>
            <a:ext cx="10892906" cy="1323439"/>
          </a:xfrm>
          <a:prstGeom prst="rect">
            <a:avLst/>
          </a:prstGeom>
          <a:noFill/>
        </p:spPr>
        <p:txBody>
          <a:bodyPr wrap="square" rtlCol="0">
            <a:spAutoFit/>
          </a:bodyPr>
          <a:lstStyle/>
          <a:p>
            <a:pPr marL="285750" indent="-285750" defTabSz="914400">
              <a:buFont typeface="Arial" panose="020B0604020202020204" pitchFamily="34" charset="0"/>
              <a:buChar char="•"/>
            </a:pPr>
            <a:r>
              <a:rPr lang="en-US" sz="2000" b="1" dirty="0">
                <a:solidFill>
                  <a:srgbClr val="231F20"/>
                </a:solidFill>
                <a:latin typeface="Frutiger" panose="020B0500000000000000"/>
                <a:cs typeface="Calibri Light" panose="020F0302020204030204" pitchFamily="34" charset="0"/>
              </a:rPr>
              <a:t>Genetically confirmed FH </a:t>
            </a:r>
            <a:r>
              <a:rPr lang="en-US" sz="2000" dirty="0">
                <a:solidFill>
                  <a:srgbClr val="231F20"/>
                </a:solidFill>
                <a:latin typeface="Frutiger" panose="020B0500000000000000"/>
                <a:cs typeface="Calibri Light" panose="020F0302020204030204" pitchFamily="34" charset="0"/>
              </a:rPr>
              <a:t>– lipid clinic for support with management.</a:t>
            </a:r>
          </a:p>
          <a:p>
            <a:pPr marL="285750" indent="-285750" defTabSz="914400">
              <a:buFont typeface="Arial" panose="020B0604020202020204" pitchFamily="34" charset="0"/>
              <a:buChar char="•"/>
            </a:pPr>
            <a:endParaRPr lang="en-US" sz="2000" dirty="0">
              <a:solidFill>
                <a:srgbClr val="231F20"/>
              </a:solidFill>
              <a:latin typeface="Frutiger" panose="020B0500000000000000"/>
              <a:cs typeface="Calibri Light" panose="020F0302020204030204" pitchFamily="34" charset="0"/>
            </a:endParaRPr>
          </a:p>
          <a:p>
            <a:pPr marL="285750" indent="-285750" defTabSz="914400">
              <a:buFont typeface="Arial" panose="020B0604020202020204" pitchFamily="34" charset="0"/>
              <a:buChar char="•"/>
            </a:pPr>
            <a:r>
              <a:rPr lang="en-US" sz="2000" b="1" dirty="0">
                <a:solidFill>
                  <a:srgbClr val="231F20"/>
                </a:solidFill>
                <a:latin typeface="Frutiger" panose="020B0500000000000000"/>
                <a:cs typeface="Calibri Light" panose="020F0302020204030204" pitchFamily="34" charset="0"/>
              </a:rPr>
              <a:t>Not FH </a:t>
            </a:r>
            <a:r>
              <a:rPr lang="en-US" sz="2000" dirty="0">
                <a:solidFill>
                  <a:srgbClr val="231F20"/>
                </a:solidFill>
                <a:latin typeface="Frutiger" panose="020B0500000000000000"/>
                <a:cs typeface="Calibri Light" panose="020F0302020204030204" pitchFamily="34" charset="0"/>
              </a:rPr>
              <a:t>– continue management in Primary care. </a:t>
            </a:r>
            <a:r>
              <a:rPr lang="en-GB" sz="2000" dirty="0">
                <a:solidFill>
                  <a:srgbClr val="231F20"/>
                </a:solidFill>
                <a:latin typeface="Frutiger" panose="020B0500000000000000"/>
                <a:cs typeface="Calibri Light" panose="020F0302020204030204" pitchFamily="34" charset="0"/>
              </a:rPr>
              <a:t>Consider specialist referral for further treatment if necessary.  </a:t>
            </a:r>
            <a:endParaRPr lang="en-US" sz="2000" dirty="0">
              <a:solidFill>
                <a:srgbClr val="231F20"/>
              </a:solidFill>
              <a:latin typeface="Frutiger" panose="020B0500000000000000"/>
              <a:cs typeface="Calibri Light" panose="020F0302020204030204" pitchFamily="34" charset="0"/>
            </a:endParaRPr>
          </a:p>
        </p:txBody>
      </p:sp>
      <p:pic>
        <p:nvPicPr>
          <p:cNvPr id="9" name="Picture 2">
            <a:extLst>
              <a:ext uri="{FF2B5EF4-FFF2-40B4-BE49-F238E27FC236}">
                <a16:creationId xmlns:a16="http://schemas.microsoft.com/office/drawing/2014/main" xmlns="" id="{EEEA2B70-1BAC-30FA-6B6D-B596C852A0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216" t="56322"/>
          <a:stretch/>
        </p:blipFill>
        <p:spPr bwMode="auto">
          <a:xfrm>
            <a:off x="588963" y="264840"/>
            <a:ext cx="9361040" cy="495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57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125"/>
          <p:cNvGrpSpPr/>
          <p:nvPr/>
        </p:nvGrpSpPr>
        <p:grpSpPr>
          <a:xfrm>
            <a:off x="199157" y="661794"/>
            <a:ext cx="11619557" cy="6159713"/>
            <a:chOff x="522513" y="545933"/>
            <a:chExt cx="11631661" cy="6166129"/>
          </a:xfrm>
        </p:grpSpPr>
        <p:sp>
          <p:nvSpPr>
            <p:cNvPr id="127" name="Rounded Rectangle 126"/>
            <p:cNvSpPr/>
            <p:nvPr/>
          </p:nvSpPr>
          <p:spPr>
            <a:xfrm>
              <a:off x="1217775" y="545933"/>
              <a:ext cx="10936399" cy="5464643"/>
            </a:xfrm>
            <a:prstGeom prst="roundRect">
              <a:avLst/>
            </a:prstGeom>
            <a:solidFill>
              <a:srgbClr val="4472C4">
                <a:lumMod val="20000"/>
                <a:lumOff val="80000"/>
              </a:srgbClr>
            </a:solidFill>
            <a:ln w="12700" cap="flat" cmpd="sng" algn="ctr">
              <a:solidFill>
                <a:srgbClr val="44546A"/>
              </a:solidFill>
              <a:prstDash val="solid"/>
              <a:miter lim="800000"/>
            </a:ln>
            <a:effectLst/>
          </p:spPr>
          <p:txBody>
            <a:bodyPr rtlCol="0" anchor="ctr"/>
            <a:lstStyle/>
            <a:p>
              <a:pPr algn="ctr" defTabSz="913486">
                <a:defRPr/>
              </a:pPr>
              <a:endParaRPr lang="en-GB" sz="1049" kern="0" dirty="0">
                <a:solidFill>
                  <a:srgbClr val="FFFFFF"/>
                </a:solidFill>
                <a:latin typeface="Calibri" panose="020F0502020204030204"/>
              </a:endParaRPr>
            </a:p>
          </p:txBody>
        </p:sp>
        <p:sp>
          <p:nvSpPr>
            <p:cNvPr id="128" name="Rounded Rectangle 127"/>
            <p:cNvSpPr/>
            <p:nvPr/>
          </p:nvSpPr>
          <p:spPr>
            <a:xfrm>
              <a:off x="522513" y="4875611"/>
              <a:ext cx="5440943" cy="1836451"/>
            </a:xfrm>
            <a:prstGeom prst="roundRect">
              <a:avLst/>
            </a:prstGeom>
            <a:solidFill>
              <a:srgbClr val="E7E6E6">
                <a:lumMod val="90000"/>
              </a:srgbClr>
            </a:solidFill>
            <a:ln w="12700" cap="flat" cmpd="sng" algn="ctr">
              <a:solidFill>
                <a:srgbClr val="4472C4">
                  <a:shade val="50000"/>
                </a:srgbClr>
              </a:solidFill>
              <a:prstDash val="solid"/>
              <a:miter lim="800000"/>
            </a:ln>
            <a:effectLst/>
          </p:spPr>
          <p:txBody>
            <a:bodyPr rtlCol="0" anchor="ctr"/>
            <a:lstStyle/>
            <a:p>
              <a:pPr algn="ctr" defTabSz="913486">
                <a:defRPr/>
              </a:pPr>
              <a:endParaRPr lang="en-GB" sz="1049" kern="0">
                <a:solidFill>
                  <a:srgbClr val="FFFFFF"/>
                </a:solidFill>
                <a:latin typeface="Calibri" panose="020F0502020204030204"/>
              </a:endParaRPr>
            </a:p>
          </p:txBody>
        </p:sp>
        <p:sp>
          <p:nvSpPr>
            <p:cNvPr id="129" name="Rectangle 128">
              <a:extLst>
                <a:ext uri="{FF2B5EF4-FFF2-40B4-BE49-F238E27FC236}">
                  <a16:creationId xmlns:a16="http://schemas.microsoft.com/office/drawing/2014/main" xmlns="" id="{F4D598F5-A049-4A54-B196-ED6415448A33}"/>
                </a:ext>
              </a:extLst>
            </p:cNvPr>
            <p:cNvSpPr/>
            <p:nvPr/>
          </p:nvSpPr>
          <p:spPr>
            <a:xfrm>
              <a:off x="541226" y="919849"/>
              <a:ext cx="1781834" cy="491893"/>
            </a:xfrm>
            <a:prstGeom prst="rect">
              <a:avLst/>
            </a:prstGeom>
            <a:solidFill>
              <a:srgbClr val="FFFF00"/>
            </a:solidFill>
            <a:ln w="12700">
              <a:solidFill>
                <a:sysClr val="windowText" lastClr="000000"/>
              </a:solidFill>
            </a:ln>
          </p:spPr>
          <p:txBody>
            <a:bodyPr wrap="square" lIns="35963" tIns="35963" rIns="35963" bIns="35963" rtlCol="0" anchor="ctr">
              <a:spAutoFit/>
            </a:bodyPr>
            <a:lstStyle/>
            <a:p>
              <a:pPr algn="ctr" defTabSz="913486">
                <a:defRPr/>
              </a:pPr>
              <a:r>
                <a:rPr lang="en-GB" sz="899" b="1" kern="0" dirty="0">
                  <a:solidFill>
                    <a:srgbClr val="16385E"/>
                  </a:solidFill>
                </a:rPr>
                <a:t>*Simon Broome Positive Criteria</a:t>
              </a:r>
            </a:p>
            <a:p>
              <a:pPr algn="ctr" defTabSz="913486">
                <a:defRPr/>
              </a:pPr>
              <a:r>
                <a:rPr lang="en-GB" sz="899" b="1" kern="0" dirty="0">
                  <a:solidFill>
                    <a:srgbClr val="16385E"/>
                  </a:solidFill>
                </a:rPr>
                <a:t>SB 1+2 = Possible FH</a:t>
              </a:r>
            </a:p>
            <a:p>
              <a:pPr algn="ctr" defTabSz="913486">
                <a:defRPr/>
              </a:pPr>
              <a:r>
                <a:rPr lang="en-GB" sz="899" b="1" kern="0" dirty="0">
                  <a:solidFill>
                    <a:srgbClr val="16385E"/>
                  </a:solidFill>
                </a:rPr>
                <a:t>SB 1+3 = Definite FH</a:t>
              </a:r>
            </a:p>
          </p:txBody>
        </p:sp>
        <p:sp>
          <p:nvSpPr>
            <p:cNvPr id="130" name="TextBox 129">
              <a:extLst>
                <a:ext uri="{FF2B5EF4-FFF2-40B4-BE49-F238E27FC236}">
                  <a16:creationId xmlns:a16="http://schemas.microsoft.com/office/drawing/2014/main" xmlns="" id="{0E7DA6EE-3D52-41DD-A83C-D3C7C56DCC2E}"/>
                </a:ext>
              </a:extLst>
            </p:cNvPr>
            <p:cNvSpPr txBox="1"/>
            <p:nvPr/>
          </p:nvSpPr>
          <p:spPr>
            <a:xfrm>
              <a:off x="3716537" y="709188"/>
              <a:ext cx="2743142" cy="415498"/>
            </a:xfrm>
            <a:prstGeom prst="rect">
              <a:avLst/>
            </a:prstGeom>
            <a:solidFill>
              <a:sysClr val="window" lastClr="FFFFFF"/>
            </a:solidFill>
            <a:ln>
              <a:solidFill>
                <a:srgbClr val="15375D"/>
              </a:solidFill>
            </a:ln>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prstClr val="white"/>
                  </a:solidFill>
                  <a:effectLst/>
                  <a:uLnTx/>
                  <a:uFillTx/>
                  <a:latin typeface="Calibri" panose="020F0502020204030204"/>
                </a:defRPr>
              </a:lvl1pPr>
            </a:lstStyle>
            <a:p>
              <a:pPr defTabSz="913486">
                <a:defRPr/>
              </a:pPr>
              <a:r>
                <a:rPr lang="en-GB" sz="1049" kern="0" dirty="0">
                  <a:solidFill>
                    <a:srgbClr val="000000"/>
                  </a:solidFill>
                </a:rPr>
                <a:t>Case find u</a:t>
              </a:r>
              <a:r>
                <a:rPr lang="en-GB" sz="1049" kern="0" dirty="0" err="1">
                  <a:solidFill>
                    <a:srgbClr val="000000"/>
                  </a:solidFill>
                </a:rPr>
                <a:t>nder</a:t>
              </a:r>
              <a:r>
                <a:rPr lang="en-GB" sz="1049" kern="0" dirty="0">
                  <a:solidFill>
                    <a:srgbClr val="000000"/>
                  </a:solidFill>
                </a:rPr>
                <a:t> 30 years:</a:t>
              </a:r>
            </a:p>
            <a:p>
              <a:pPr defTabSz="913486">
                <a:defRPr/>
              </a:pPr>
              <a:r>
                <a:rPr lang="en-GB" sz="1049" kern="0" dirty="0">
                  <a:solidFill>
                    <a:srgbClr val="000000"/>
                  </a:solidFill>
                </a:rPr>
                <a:t>TC &gt;7.5 or LDL-C &gt;4.9 or non-HDL-C &gt;6.0</a:t>
              </a:r>
            </a:p>
          </p:txBody>
        </p:sp>
        <p:sp>
          <p:nvSpPr>
            <p:cNvPr id="131" name="TextBox 130">
              <a:extLst>
                <a:ext uri="{FF2B5EF4-FFF2-40B4-BE49-F238E27FC236}">
                  <a16:creationId xmlns:a16="http://schemas.microsoft.com/office/drawing/2014/main" xmlns="" id="{31F4782C-C132-4D96-9E46-F0EFA4588148}"/>
                </a:ext>
              </a:extLst>
            </p:cNvPr>
            <p:cNvSpPr txBox="1"/>
            <p:nvPr/>
          </p:nvSpPr>
          <p:spPr>
            <a:xfrm>
              <a:off x="7092800" y="709188"/>
              <a:ext cx="2826465" cy="415498"/>
            </a:xfrm>
            <a:prstGeom prst="rect">
              <a:avLst/>
            </a:prstGeom>
            <a:solidFill>
              <a:sysClr val="window" lastClr="FFFFFF"/>
            </a:solidFill>
            <a:ln>
              <a:solidFill>
                <a:srgbClr val="15375D"/>
              </a:solidFill>
            </a:ln>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prstClr val="white"/>
                  </a:solidFill>
                  <a:effectLst/>
                  <a:uLnTx/>
                  <a:uFillTx/>
                  <a:latin typeface="Calibri" panose="020F0502020204030204"/>
                </a:defRPr>
              </a:lvl1pPr>
            </a:lstStyle>
            <a:p>
              <a:pPr defTabSz="913486">
                <a:defRPr/>
              </a:pPr>
              <a:r>
                <a:rPr lang="en-GB" sz="1049" kern="0" dirty="0">
                  <a:solidFill>
                    <a:srgbClr val="000000"/>
                  </a:solidFill>
                </a:rPr>
                <a:t>Case find 30 years or over:</a:t>
              </a:r>
            </a:p>
            <a:p>
              <a:pPr defTabSz="913486">
                <a:defRPr/>
              </a:pPr>
              <a:r>
                <a:rPr lang="en-GB" sz="1049" kern="0" dirty="0">
                  <a:solidFill>
                    <a:srgbClr val="000000"/>
                  </a:solidFill>
                </a:rPr>
                <a:t>TC &gt;9.0 or LDL-C &gt;6.4 or non-HDL-C &gt;7.5</a:t>
              </a:r>
            </a:p>
          </p:txBody>
        </p:sp>
        <p:sp>
          <p:nvSpPr>
            <p:cNvPr id="132" name="TextBox 131">
              <a:extLst>
                <a:ext uri="{FF2B5EF4-FFF2-40B4-BE49-F238E27FC236}">
                  <a16:creationId xmlns:a16="http://schemas.microsoft.com/office/drawing/2014/main" xmlns="" id="{B9E6FD3D-8EB3-490A-B26C-4FF28571266F}"/>
                </a:ext>
              </a:extLst>
            </p:cNvPr>
            <p:cNvSpPr txBox="1"/>
            <p:nvPr/>
          </p:nvSpPr>
          <p:spPr>
            <a:xfrm>
              <a:off x="4764600" y="1586096"/>
              <a:ext cx="3882262" cy="415498"/>
            </a:xfrm>
            <a:prstGeom prst="rect">
              <a:avLst/>
            </a:prstGeom>
            <a:solidFill>
              <a:sysClr val="window" lastClr="FFFFFF"/>
            </a:solidFill>
            <a:ln>
              <a:solidFill>
                <a:srgbClr val="15375D"/>
              </a:solidFill>
            </a:ln>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prstClr val="black"/>
                  </a:solidFill>
                  <a:effectLst/>
                  <a:uLnTx/>
                  <a:uFillTx/>
                  <a:latin typeface="Calibri" panose="020F0502020204030204"/>
                </a:defRPr>
              </a:lvl1pPr>
            </a:lstStyle>
            <a:p>
              <a:pPr defTabSz="913486">
                <a:defRPr/>
              </a:pPr>
              <a:r>
                <a:rPr lang="en-GB" sz="1049" kern="0" dirty="0">
                  <a:solidFill>
                    <a:srgbClr val="000000"/>
                  </a:solidFill>
                </a:rPr>
                <a:t>                   1. F</a:t>
              </a:r>
              <a:r>
                <a:rPr lang="en-GB" sz="1049" kern="0" dirty="0" err="1">
                  <a:solidFill>
                    <a:srgbClr val="000000"/>
                  </a:solidFill>
                </a:rPr>
                <a:t>amily</a:t>
              </a:r>
              <a:r>
                <a:rPr lang="en-GB" sz="1049" kern="0" dirty="0">
                  <a:solidFill>
                    <a:srgbClr val="000000"/>
                  </a:solidFill>
                </a:rPr>
                <a:t> history questionnaire (text or in person)</a:t>
              </a:r>
            </a:p>
            <a:p>
              <a:pPr defTabSz="913486">
                <a:defRPr/>
              </a:pPr>
              <a:r>
                <a:rPr lang="en-GB" sz="1049" kern="0" dirty="0"/>
                <a:t>                   2. Fasting lipids, LFTs, TFTs, Renal, HbA1c</a:t>
              </a:r>
            </a:p>
          </p:txBody>
        </p:sp>
        <p:sp>
          <p:nvSpPr>
            <p:cNvPr id="133" name="TextBox 132">
              <a:extLst>
                <a:ext uri="{FF2B5EF4-FFF2-40B4-BE49-F238E27FC236}">
                  <a16:creationId xmlns:a16="http://schemas.microsoft.com/office/drawing/2014/main" xmlns="" id="{E8312FDF-322B-494A-8F17-5B3F93CE3A9F}"/>
                </a:ext>
              </a:extLst>
            </p:cNvPr>
            <p:cNvSpPr txBox="1"/>
            <p:nvPr/>
          </p:nvSpPr>
          <p:spPr>
            <a:xfrm>
              <a:off x="2554118" y="4991968"/>
              <a:ext cx="1391436" cy="415498"/>
            </a:xfrm>
            <a:prstGeom prst="rect">
              <a:avLst/>
            </a:prstGeom>
            <a:solidFill>
              <a:sysClr val="window" lastClr="FFFFFF"/>
            </a:solidFill>
            <a:ln>
              <a:solidFill>
                <a:srgbClr val="15375D"/>
              </a:solidFill>
            </a:ln>
          </p:spPr>
          <p:txBody>
            <a:bodyPr wrap="square" lIns="91345" tIns="45672" rIns="91345" bIns="45672"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prstClr val="white"/>
                  </a:solidFill>
                  <a:effectLst/>
                  <a:uLnTx/>
                  <a:uFillTx/>
                  <a:latin typeface="Calibri" panose="020F0502020204030204"/>
                </a:defRPr>
              </a:lvl1pPr>
            </a:lstStyle>
            <a:p>
              <a:pPr defTabSz="913486">
                <a:defRPr/>
              </a:pPr>
              <a:r>
                <a:rPr lang="en-GB" sz="1049" kern="0" dirty="0">
                  <a:solidFill>
                    <a:srgbClr val="000000"/>
                  </a:solidFill>
                </a:rPr>
                <a:t>Genetic counselling and DNA test</a:t>
              </a:r>
            </a:p>
          </p:txBody>
        </p:sp>
        <p:sp>
          <p:nvSpPr>
            <p:cNvPr id="134" name="TextBox 133">
              <a:extLst>
                <a:ext uri="{FF2B5EF4-FFF2-40B4-BE49-F238E27FC236}">
                  <a16:creationId xmlns:a16="http://schemas.microsoft.com/office/drawing/2014/main" xmlns="" id="{DD4497FA-82ED-4641-87B2-6F6A22ABC3E5}"/>
                </a:ext>
              </a:extLst>
            </p:cNvPr>
            <p:cNvSpPr txBox="1"/>
            <p:nvPr/>
          </p:nvSpPr>
          <p:spPr>
            <a:xfrm>
              <a:off x="2694705" y="5768239"/>
              <a:ext cx="1110259" cy="253916"/>
            </a:xfrm>
            <a:prstGeom prst="rect">
              <a:avLst/>
            </a:prstGeom>
            <a:solidFill>
              <a:sysClr val="window" lastClr="FFFFFF"/>
            </a:solidFill>
            <a:ln>
              <a:solidFill>
                <a:srgbClr val="15375D"/>
              </a:solidFill>
            </a:ln>
          </p:spPr>
          <p:txBody>
            <a:bodyPr wrap="square" rtlCol="0" anchor="ctr">
              <a:spAutoFit/>
            </a:bodyPr>
            <a:lstStyle/>
            <a:p>
              <a:pPr algn="ctr" defTabSz="913486">
                <a:defRPr/>
              </a:pPr>
              <a:r>
                <a:rPr lang="en-GB" sz="1049" b="1" kern="0" dirty="0">
                  <a:solidFill>
                    <a:prstClr val="black"/>
                  </a:solidFill>
                </a:rPr>
                <a:t>FH mutation</a:t>
              </a:r>
              <a:endParaRPr lang="en-GB" sz="1049" kern="0" dirty="0">
                <a:solidFill>
                  <a:prstClr val="black"/>
                </a:solidFill>
              </a:endParaRPr>
            </a:p>
          </p:txBody>
        </p:sp>
        <p:sp>
          <p:nvSpPr>
            <p:cNvPr id="135" name="TextBox 134">
              <a:extLst>
                <a:ext uri="{FF2B5EF4-FFF2-40B4-BE49-F238E27FC236}">
                  <a16:creationId xmlns:a16="http://schemas.microsoft.com/office/drawing/2014/main" xmlns="" id="{53D856A7-A49A-4FFD-81AD-D1DF37351988}"/>
                </a:ext>
              </a:extLst>
            </p:cNvPr>
            <p:cNvSpPr txBox="1"/>
            <p:nvPr/>
          </p:nvSpPr>
          <p:spPr>
            <a:xfrm>
              <a:off x="4413894" y="5071549"/>
              <a:ext cx="1256438" cy="253916"/>
            </a:xfrm>
            <a:prstGeom prst="rect">
              <a:avLst/>
            </a:prstGeom>
            <a:solidFill>
              <a:sysClr val="window" lastClr="FFFFFF"/>
            </a:solidFill>
            <a:ln>
              <a:solidFill>
                <a:srgbClr val="15375D"/>
              </a:solidFill>
            </a:ln>
          </p:spPr>
          <p:txBody>
            <a:bodyPr wrap="square" rtlCol="0" anchor="ctr">
              <a:spAutoFit/>
            </a:bodyPr>
            <a:lstStyle/>
            <a:p>
              <a:pPr algn="ctr" defTabSz="913486">
                <a:defRPr/>
              </a:pPr>
              <a:r>
                <a:rPr lang="en-GB" sz="1049" b="1" kern="0" dirty="0">
                  <a:solidFill>
                    <a:prstClr val="black"/>
                  </a:solidFill>
                </a:rPr>
                <a:t>No FH mutation</a:t>
              </a:r>
              <a:endParaRPr lang="en-GB" sz="1049" kern="0" dirty="0">
                <a:solidFill>
                  <a:prstClr val="black"/>
                </a:solidFill>
              </a:endParaRPr>
            </a:p>
          </p:txBody>
        </p:sp>
        <p:sp>
          <p:nvSpPr>
            <p:cNvPr id="136" name="TextBox 135">
              <a:extLst>
                <a:ext uri="{FF2B5EF4-FFF2-40B4-BE49-F238E27FC236}">
                  <a16:creationId xmlns:a16="http://schemas.microsoft.com/office/drawing/2014/main" xmlns="" id="{451D0050-0C23-4209-9370-BD4FFE1F0D79}"/>
                </a:ext>
              </a:extLst>
            </p:cNvPr>
            <p:cNvSpPr txBox="1"/>
            <p:nvPr/>
          </p:nvSpPr>
          <p:spPr>
            <a:xfrm>
              <a:off x="9898905" y="2305622"/>
              <a:ext cx="1553223" cy="415498"/>
            </a:xfrm>
            <a:prstGeom prst="rect">
              <a:avLst/>
            </a:prstGeom>
            <a:solidFill>
              <a:sysClr val="window" lastClr="FFFFFF"/>
            </a:solidFill>
            <a:ln>
              <a:solidFill>
                <a:srgbClr val="15375D"/>
              </a:solidFill>
            </a:ln>
          </p:spPr>
          <p:txBody>
            <a:bodyPr wrap="square" rtlCol="0" anchor="ctr">
              <a:spAutoFit/>
            </a:bodyPr>
            <a:lstStyle/>
            <a:p>
              <a:pPr algn="ctr" defTabSz="913486">
                <a:defRPr/>
              </a:pPr>
              <a:r>
                <a:rPr lang="en-GB" sz="1049" b="1" kern="0" dirty="0">
                  <a:solidFill>
                    <a:prstClr val="black"/>
                  </a:solidFill>
                </a:rPr>
                <a:t>Investigate raised TG</a:t>
              </a:r>
            </a:p>
            <a:p>
              <a:pPr algn="ctr" defTabSz="913486">
                <a:defRPr/>
              </a:pPr>
              <a:r>
                <a:rPr lang="en-GB" sz="1049" b="1" kern="0" dirty="0">
                  <a:solidFill>
                    <a:prstClr val="black"/>
                  </a:solidFill>
                </a:rPr>
                <a:t>Refer if indicated</a:t>
              </a:r>
            </a:p>
          </p:txBody>
        </p:sp>
        <p:cxnSp>
          <p:nvCxnSpPr>
            <p:cNvPr id="137" name="Straight Arrow Connector 136">
              <a:extLst>
                <a:ext uri="{FF2B5EF4-FFF2-40B4-BE49-F238E27FC236}">
                  <a16:creationId xmlns:a16="http://schemas.microsoft.com/office/drawing/2014/main" xmlns="" id="{A5A383F1-11B8-41E6-A26A-97CFB2EC59E7}"/>
                </a:ext>
              </a:extLst>
            </p:cNvPr>
            <p:cNvCxnSpPr>
              <a:cxnSpLocks/>
            </p:cNvCxnSpPr>
            <p:nvPr/>
          </p:nvCxnSpPr>
          <p:spPr>
            <a:xfrm>
              <a:off x="10724221" y="2760978"/>
              <a:ext cx="0" cy="1465745"/>
            </a:xfrm>
            <a:prstGeom prst="straightConnector1">
              <a:avLst/>
            </a:prstGeom>
            <a:noFill/>
            <a:ln w="28575" cap="flat" cmpd="sng" algn="ctr">
              <a:solidFill>
                <a:srgbClr val="15375D"/>
              </a:solidFill>
              <a:prstDash val="solid"/>
              <a:miter lim="800000"/>
              <a:tailEnd type="triangle"/>
            </a:ln>
            <a:effectLst/>
          </p:spPr>
        </p:cxnSp>
        <p:sp>
          <p:nvSpPr>
            <p:cNvPr id="138" name="TextBox 137">
              <a:extLst>
                <a:ext uri="{FF2B5EF4-FFF2-40B4-BE49-F238E27FC236}">
                  <a16:creationId xmlns:a16="http://schemas.microsoft.com/office/drawing/2014/main" xmlns="" id="{0ACF9558-ED27-408C-83EB-C9FFC7FD24E7}"/>
                </a:ext>
              </a:extLst>
            </p:cNvPr>
            <p:cNvSpPr txBox="1"/>
            <p:nvPr/>
          </p:nvSpPr>
          <p:spPr>
            <a:xfrm>
              <a:off x="694338" y="5012895"/>
              <a:ext cx="1391440" cy="415498"/>
            </a:xfrm>
            <a:prstGeom prst="rect">
              <a:avLst/>
            </a:prstGeom>
            <a:solidFill>
              <a:srgbClr val="ACD73C"/>
            </a:solidFill>
            <a:ln w="12700">
              <a:solidFill>
                <a:sysClr val="windowText" lastClr="000000"/>
              </a:solidFill>
            </a:ln>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002060"/>
                  </a:solidFill>
                  <a:effectLst/>
                  <a:uLnTx/>
                  <a:uFillTx/>
                  <a:latin typeface="Calibri" panose="020F0502020204030204"/>
                </a:defRPr>
              </a:lvl1pPr>
            </a:lstStyle>
            <a:p>
              <a:pPr defTabSz="913486">
                <a:defRPr/>
              </a:pPr>
              <a:r>
                <a:rPr lang="en-GB" sz="1049" kern="0" dirty="0">
                  <a:solidFill>
                    <a:srgbClr val="000000"/>
                  </a:solidFill>
                </a:rPr>
                <a:t>Specialist service</a:t>
              </a:r>
            </a:p>
            <a:p>
              <a:pPr defTabSz="913486">
                <a:defRPr/>
              </a:pPr>
              <a:r>
                <a:rPr lang="en-GB" sz="1049" kern="0" dirty="0">
                  <a:solidFill>
                    <a:srgbClr val="000000"/>
                  </a:solidFill>
                </a:rPr>
                <a:t>and FH Nurse</a:t>
              </a:r>
            </a:p>
          </p:txBody>
        </p:sp>
        <p:cxnSp>
          <p:nvCxnSpPr>
            <p:cNvPr id="139" name="Straight Connector 138">
              <a:extLst>
                <a:ext uri="{FF2B5EF4-FFF2-40B4-BE49-F238E27FC236}">
                  <a16:creationId xmlns:a16="http://schemas.microsoft.com/office/drawing/2014/main" xmlns="" id="{8EAA3738-5876-4161-BDC2-BCA5CB490B30}"/>
                </a:ext>
              </a:extLst>
            </p:cNvPr>
            <p:cNvCxnSpPr>
              <a:cxnSpLocks/>
            </p:cNvCxnSpPr>
            <p:nvPr/>
          </p:nvCxnSpPr>
          <p:spPr>
            <a:xfrm>
              <a:off x="4321663" y="2513371"/>
              <a:ext cx="2418618" cy="2123"/>
            </a:xfrm>
            <a:prstGeom prst="line">
              <a:avLst/>
            </a:prstGeom>
            <a:noFill/>
            <a:ln w="28575" cap="flat" cmpd="sng" algn="ctr">
              <a:solidFill>
                <a:srgbClr val="15375D"/>
              </a:solidFill>
              <a:prstDash val="solid"/>
              <a:miter lim="800000"/>
            </a:ln>
            <a:effectLst/>
          </p:spPr>
        </p:cxnSp>
        <p:cxnSp>
          <p:nvCxnSpPr>
            <p:cNvPr id="140" name="Straight Arrow Connector 139">
              <a:extLst>
                <a:ext uri="{FF2B5EF4-FFF2-40B4-BE49-F238E27FC236}">
                  <a16:creationId xmlns:a16="http://schemas.microsoft.com/office/drawing/2014/main" xmlns="" id="{69E16156-B036-4DD7-B301-B088989A870D}"/>
                </a:ext>
              </a:extLst>
            </p:cNvPr>
            <p:cNvCxnSpPr>
              <a:cxnSpLocks/>
            </p:cNvCxnSpPr>
            <p:nvPr/>
          </p:nvCxnSpPr>
          <p:spPr>
            <a:xfrm>
              <a:off x="4331823" y="2503211"/>
              <a:ext cx="0" cy="257767"/>
            </a:xfrm>
            <a:prstGeom prst="straightConnector1">
              <a:avLst/>
            </a:prstGeom>
            <a:noFill/>
            <a:ln w="28575" cap="flat" cmpd="sng" algn="ctr">
              <a:solidFill>
                <a:srgbClr val="15375D"/>
              </a:solidFill>
              <a:prstDash val="solid"/>
              <a:miter lim="800000"/>
              <a:tailEnd type="triangle"/>
            </a:ln>
            <a:effectLst/>
          </p:spPr>
        </p:cxnSp>
        <p:cxnSp>
          <p:nvCxnSpPr>
            <p:cNvPr id="141" name="Straight Connector 140">
              <a:extLst>
                <a:ext uri="{FF2B5EF4-FFF2-40B4-BE49-F238E27FC236}">
                  <a16:creationId xmlns:a16="http://schemas.microsoft.com/office/drawing/2014/main" xmlns="" id="{EBA607BE-E8DF-4C73-A207-96F4B8B5A038}"/>
                </a:ext>
              </a:extLst>
            </p:cNvPr>
            <p:cNvCxnSpPr>
              <a:cxnSpLocks/>
            </p:cNvCxnSpPr>
            <p:nvPr/>
          </p:nvCxnSpPr>
          <p:spPr>
            <a:xfrm>
              <a:off x="5024545" y="1323742"/>
              <a:ext cx="3545366" cy="0"/>
            </a:xfrm>
            <a:prstGeom prst="line">
              <a:avLst/>
            </a:prstGeom>
            <a:noFill/>
            <a:ln w="28575" cap="flat" cmpd="sng" algn="ctr">
              <a:solidFill>
                <a:srgbClr val="15375D"/>
              </a:solidFill>
              <a:prstDash val="solid"/>
              <a:miter lim="800000"/>
            </a:ln>
            <a:effectLst/>
          </p:spPr>
        </p:cxnSp>
        <p:cxnSp>
          <p:nvCxnSpPr>
            <p:cNvPr id="142" name="Straight Arrow Connector 141">
              <a:extLst>
                <a:ext uri="{FF2B5EF4-FFF2-40B4-BE49-F238E27FC236}">
                  <a16:creationId xmlns:a16="http://schemas.microsoft.com/office/drawing/2014/main" xmlns="" id="{3EE86B94-B6EB-40DA-B78B-D4883D384033}"/>
                </a:ext>
              </a:extLst>
            </p:cNvPr>
            <p:cNvCxnSpPr>
              <a:cxnSpLocks/>
            </p:cNvCxnSpPr>
            <p:nvPr/>
          </p:nvCxnSpPr>
          <p:spPr>
            <a:xfrm>
              <a:off x="6703798" y="1323742"/>
              <a:ext cx="0" cy="224499"/>
            </a:xfrm>
            <a:prstGeom prst="straightConnector1">
              <a:avLst/>
            </a:prstGeom>
            <a:noFill/>
            <a:ln w="28575" cap="flat" cmpd="sng" algn="ctr">
              <a:solidFill>
                <a:srgbClr val="15375D"/>
              </a:solidFill>
              <a:prstDash val="solid"/>
              <a:miter lim="800000"/>
              <a:tailEnd type="triangle"/>
            </a:ln>
            <a:effectLst/>
          </p:spPr>
        </p:cxnSp>
        <p:cxnSp>
          <p:nvCxnSpPr>
            <p:cNvPr id="143" name="Straight Connector 142">
              <a:extLst>
                <a:ext uri="{FF2B5EF4-FFF2-40B4-BE49-F238E27FC236}">
                  <a16:creationId xmlns:a16="http://schemas.microsoft.com/office/drawing/2014/main" xmlns="" id="{196BB9D5-0F19-4C9D-916C-89DB403F9884}"/>
                </a:ext>
              </a:extLst>
            </p:cNvPr>
            <p:cNvCxnSpPr>
              <a:cxnSpLocks/>
            </p:cNvCxnSpPr>
            <p:nvPr/>
          </p:nvCxnSpPr>
          <p:spPr>
            <a:xfrm>
              <a:off x="5032927" y="1138788"/>
              <a:ext cx="0" cy="197615"/>
            </a:xfrm>
            <a:prstGeom prst="line">
              <a:avLst/>
            </a:prstGeom>
            <a:noFill/>
            <a:ln w="28575" cap="flat" cmpd="sng" algn="ctr">
              <a:solidFill>
                <a:srgbClr val="15375D"/>
              </a:solidFill>
              <a:prstDash val="solid"/>
              <a:miter lim="800000"/>
            </a:ln>
            <a:effectLst/>
          </p:spPr>
        </p:cxnSp>
        <p:cxnSp>
          <p:nvCxnSpPr>
            <p:cNvPr id="144" name="Straight Connector 143">
              <a:extLst>
                <a:ext uri="{FF2B5EF4-FFF2-40B4-BE49-F238E27FC236}">
                  <a16:creationId xmlns:a16="http://schemas.microsoft.com/office/drawing/2014/main" xmlns="" id="{30E7A2D4-4992-4249-A817-66F3181E33AF}"/>
                </a:ext>
              </a:extLst>
            </p:cNvPr>
            <p:cNvCxnSpPr>
              <a:cxnSpLocks/>
            </p:cNvCxnSpPr>
            <p:nvPr/>
          </p:nvCxnSpPr>
          <p:spPr>
            <a:xfrm>
              <a:off x="8569911" y="1124686"/>
              <a:ext cx="0" cy="202734"/>
            </a:xfrm>
            <a:prstGeom prst="line">
              <a:avLst/>
            </a:prstGeom>
            <a:noFill/>
            <a:ln w="28575" cap="flat" cmpd="sng" algn="ctr">
              <a:solidFill>
                <a:srgbClr val="15375D"/>
              </a:solidFill>
              <a:prstDash val="solid"/>
              <a:miter lim="800000"/>
            </a:ln>
            <a:effectLst/>
          </p:spPr>
        </p:cxnSp>
        <p:cxnSp>
          <p:nvCxnSpPr>
            <p:cNvPr id="145" name="Straight Connector 144">
              <a:extLst>
                <a:ext uri="{FF2B5EF4-FFF2-40B4-BE49-F238E27FC236}">
                  <a16:creationId xmlns:a16="http://schemas.microsoft.com/office/drawing/2014/main" xmlns="" id="{8386CE17-3BF3-4D38-B7E1-DBE2BF9FC50B}"/>
                </a:ext>
              </a:extLst>
            </p:cNvPr>
            <p:cNvCxnSpPr>
              <a:cxnSpLocks/>
            </p:cNvCxnSpPr>
            <p:nvPr/>
          </p:nvCxnSpPr>
          <p:spPr>
            <a:xfrm flipH="1">
              <a:off x="6705929" y="2001559"/>
              <a:ext cx="1932" cy="348681"/>
            </a:xfrm>
            <a:prstGeom prst="line">
              <a:avLst/>
            </a:prstGeom>
            <a:noFill/>
            <a:ln w="28575" cap="flat" cmpd="sng" algn="ctr">
              <a:solidFill>
                <a:srgbClr val="15375D"/>
              </a:solidFill>
              <a:prstDash val="solid"/>
              <a:miter lim="800000"/>
            </a:ln>
            <a:effectLst/>
          </p:spPr>
        </p:cxnSp>
        <p:cxnSp>
          <p:nvCxnSpPr>
            <p:cNvPr id="146" name="Straight Arrow Connector 145">
              <a:extLst>
                <a:ext uri="{FF2B5EF4-FFF2-40B4-BE49-F238E27FC236}">
                  <a16:creationId xmlns:a16="http://schemas.microsoft.com/office/drawing/2014/main" xmlns="" id="{4184FAC6-9C34-43EE-86A4-C1BE90154B46}"/>
                </a:ext>
              </a:extLst>
            </p:cNvPr>
            <p:cNvCxnSpPr>
              <a:cxnSpLocks/>
              <a:endCxn id="151" idx="0"/>
            </p:cNvCxnSpPr>
            <p:nvPr/>
          </p:nvCxnSpPr>
          <p:spPr>
            <a:xfrm>
              <a:off x="5042111" y="5325465"/>
              <a:ext cx="0" cy="441442"/>
            </a:xfrm>
            <a:prstGeom prst="straightConnector1">
              <a:avLst/>
            </a:prstGeom>
            <a:noFill/>
            <a:ln w="28575" cap="flat" cmpd="sng" algn="ctr">
              <a:solidFill>
                <a:srgbClr val="15375D"/>
              </a:solidFill>
              <a:prstDash val="solid"/>
              <a:miter lim="800000"/>
              <a:tailEnd type="triangle"/>
            </a:ln>
            <a:effectLst/>
          </p:spPr>
        </p:cxnSp>
        <p:cxnSp>
          <p:nvCxnSpPr>
            <p:cNvPr id="147" name="Straight Arrow Connector 146">
              <a:extLst>
                <a:ext uri="{FF2B5EF4-FFF2-40B4-BE49-F238E27FC236}">
                  <a16:creationId xmlns:a16="http://schemas.microsoft.com/office/drawing/2014/main" xmlns="" id="{942A5373-E7DA-41C7-AFE7-0BA85A9D5B3B}"/>
                </a:ext>
              </a:extLst>
            </p:cNvPr>
            <p:cNvCxnSpPr>
              <a:cxnSpLocks/>
              <a:endCxn id="134" idx="0"/>
            </p:cNvCxnSpPr>
            <p:nvPr/>
          </p:nvCxnSpPr>
          <p:spPr>
            <a:xfrm>
              <a:off x="3249833" y="5434338"/>
              <a:ext cx="2" cy="333901"/>
            </a:xfrm>
            <a:prstGeom prst="straightConnector1">
              <a:avLst/>
            </a:prstGeom>
            <a:noFill/>
            <a:ln w="28575" cap="flat" cmpd="sng" algn="ctr">
              <a:solidFill>
                <a:srgbClr val="15375D"/>
              </a:solidFill>
              <a:prstDash val="solid"/>
              <a:miter lim="800000"/>
              <a:tailEnd type="triangle"/>
            </a:ln>
            <a:effectLst/>
          </p:spPr>
        </p:cxnSp>
        <p:sp>
          <p:nvSpPr>
            <p:cNvPr id="148" name="TextBox 147">
              <a:extLst>
                <a:ext uri="{FF2B5EF4-FFF2-40B4-BE49-F238E27FC236}">
                  <a16:creationId xmlns:a16="http://schemas.microsoft.com/office/drawing/2014/main" xmlns="" id="{FD4DDF7E-1436-4B7B-82FA-E539FBF7624A}"/>
                </a:ext>
              </a:extLst>
            </p:cNvPr>
            <p:cNvSpPr txBox="1"/>
            <p:nvPr/>
          </p:nvSpPr>
          <p:spPr>
            <a:xfrm>
              <a:off x="1526682" y="1710403"/>
              <a:ext cx="1524427" cy="253916"/>
            </a:xfrm>
            <a:prstGeom prst="rect">
              <a:avLst/>
            </a:prstGeom>
            <a:solidFill>
              <a:sysClr val="window" lastClr="FFFFFF"/>
            </a:solidFill>
            <a:ln>
              <a:solidFill>
                <a:srgbClr val="15375D"/>
              </a:solidFill>
            </a:ln>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prstClr val="white"/>
                  </a:solidFill>
                  <a:effectLst/>
                  <a:uLnTx/>
                  <a:uFillTx/>
                  <a:latin typeface="Calibri" panose="020F0502020204030204"/>
                </a:defRPr>
              </a:lvl1pPr>
            </a:lstStyle>
            <a:p>
              <a:pPr defTabSz="913486">
                <a:defRPr/>
              </a:pPr>
              <a:r>
                <a:rPr lang="en-GB" sz="1049" kern="0" dirty="0">
                  <a:solidFill>
                    <a:srgbClr val="000000"/>
                  </a:solidFill>
                </a:rPr>
                <a:t>Known/coded FH</a:t>
              </a:r>
            </a:p>
          </p:txBody>
        </p:sp>
        <p:sp>
          <p:nvSpPr>
            <p:cNvPr id="149" name="TextBox 148">
              <a:extLst>
                <a:ext uri="{FF2B5EF4-FFF2-40B4-BE49-F238E27FC236}">
                  <a16:creationId xmlns:a16="http://schemas.microsoft.com/office/drawing/2014/main" xmlns="" id="{5F1A35C1-2D24-4D41-998B-2B26CC334AE4}"/>
                </a:ext>
              </a:extLst>
            </p:cNvPr>
            <p:cNvSpPr txBox="1"/>
            <p:nvPr/>
          </p:nvSpPr>
          <p:spPr>
            <a:xfrm>
              <a:off x="597601" y="6129775"/>
              <a:ext cx="1850656" cy="415498"/>
            </a:xfrm>
            <a:prstGeom prst="rect">
              <a:avLst/>
            </a:prstGeom>
            <a:solidFill>
              <a:sysClr val="window" lastClr="FFFFFF"/>
            </a:solidFill>
            <a:ln>
              <a:solidFill>
                <a:srgbClr val="15375D"/>
              </a:solidFill>
            </a:ln>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prstClr val="white"/>
                  </a:solidFill>
                  <a:effectLst/>
                  <a:uLnTx/>
                  <a:uFillTx/>
                  <a:latin typeface="Calibri" panose="020F0502020204030204"/>
                </a:defRPr>
              </a:lvl1pPr>
            </a:lstStyle>
            <a:p>
              <a:pPr defTabSz="913486">
                <a:defRPr/>
              </a:pPr>
              <a:r>
                <a:rPr lang="en-GB" sz="1049" kern="0" dirty="0">
                  <a:solidFill>
                    <a:srgbClr val="000000"/>
                  </a:solidFill>
                </a:rPr>
                <a:t>Cascade testing for family members </a:t>
              </a:r>
            </a:p>
          </p:txBody>
        </p:sp>
        <p:cxnSp>
          <p:nvCxnSpPr>
            <p:cNvPr id="150" name="Straight Arrow Connector 149">
              <a:extLst>
                <a:ext uri="{FF2B5EF4-FFF2-40B4-BE49-F238E27FC236}">
                  <a16:creationId xmlns:a16="http://schemas.microsoft.com/office/drawing/2014/main" xmlns="" id="{0DDEFB41-17EF-4015-9C13-E9A8C5231F27}"/>
                </a:ext>
              </a:extLst>
            </p:cNvPr>
            <p:cNvCxnSpPr>
              <a:cxnSpLocks/>
            </p:cNvCxnSpPr>
            <p:nvPr/>
          </p:nvCxnSpPr>
          <p:spPr>
            <a:xfrm>
              <a:off x="4321567" y="3221229"/>
              <a:ext cx="1" cy="896201"/>
            </a:xfrm>
            <a:prstGeom prst="straightConnector1">
              <a:avLst/>
            </a:prstGeom>
            <a:noFill/>
            <a:ln w="28575" cap="flat" cmpd="sng" algn="ctr">
              <a:solidFill>
                <a:srgbClr val="15375D"/>
              </a:solidFill>
              <a:prstDash val="solid"/>
              <a:miter lim="800000"/>
              <a:tailEnd type="triangle"/>
            </a:ln>
            <a:effectLst/>
          </p:spPr>
        </p:cxnSp>
        <p:sp>
          <p:nvSpPr>
            <p:cNvPr id="151" name="TextBox 150">
              <a:extLst>
                <a:ext uri="{FF2B5EF4-FFF2-40B4-BE49-F238E27FC236}">
                  <a16:creationId xmlns:a16="http://schemas.microsoft.com/office/drawing/2014/main" xmlns="" id="{366B58F1-7ABC-467E-9B4E-BC6EB9AA2A4E}"/>
                </a:ext>
              </a:extLst>
            </p:cNvPr>
            <p:cNvSpPr txBox="1"/>
            <p:nvPr/>
          </p:nvSpPr>
          <p:spPr>
            <a:xfrm>
              <a:off x="4413894" y="5766907"/>
              <a:ext cx="1256433" cy="307777"/>
            </a:xfrm>
            <a:prstGeom prst="rect">
              <a:avLst/>
            </a:prstGeom>
            <a:solidFill>
              <a:sysClr val="window" lastClr="FFFFFF"/>
            </a:solidFill>
            <a:ln>
              <a:solidFill>
                <a:srgbClr val="15375D"/>
              </a:solidFill>
            </a:ln>
          </p:spPr>
          <p:txBody>
            <a:bodyPr wrap="square" rtlCol="0" anchor="ctr">
              <a:spAutoFit/>
            </a:bodyPr>
            <a:lstStyle/>
            <a:p>
              <a:pPr algn="ctr" defTabSz="913486">
                <a:defRPr/>
              </a:pPr>
              <a:r>
                <a:rPr lang="en-GB" sz="1399" b="1" kern="0" dirty="0">
                  <a:solidFill>
                    <a:prstClr val="black"/>
                  </a:solidFill>
                </a:rPr>
                <a:t>Treatment</a:t>
              </a:r>
              <a:endParaRPr lang="en-GB" sz="1399" kern="0" dirty="0">
                <a:solidFill>
                  <a:prstClr val="black"/>
                </a:solidFill>
              </a:endParaRPr>
            </a:p>
          </p:txBody>
        </p:sp>
        <p:sp>
          <p:nvSpPr>
            <p:cNvPr id="152" name="TextBox 151">
              <a:extLst>
                <a:ext uri="{FF2B5EF4-FFF2-40B4-BE49-F238E27FC236}">
                  <a16:creationId xmlns:a16="http://schemas.microsoft.com/office/drawing/2014/main" xmlns="" id="{C888AB44-71B6-447F-A919-E8CF1721276A}"/>
                </a:ext>
              </a:extLst>
            </p:cNvPr>
            <p:cNvSpPr txBox="1"/>
            <p:nvPr/>
          </p:nvSpPr>
          <p:spPr>
            <a:xfrm>
              <a:off x="8186057" y="4226723"/>
              <a:ext cx="3812573" cy="761747"/>
            </a:xfrm>
            <a:prstGeom prst="rect">
              <a:avLst/>
            </a:prstGeom>
            <a:solidFill>
              <a:sysClr val="window" lastClr="FFFFFF"/>
            </a:solidFill>
            <a:ln>
              <a:solidFill>
                <a:srgbClr val="15375D"/>
              </a:solidFill>
            </a:ln>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prstClr val="white"/>
                  </a:solidFill>
                  <a:effectLst/>
                  <a:uLnTx/>
                  <a:uFillTx/>
                  <a:latin typeface="Calibri" panose="020F0502020204030204"/>
                </a:defRPr>
              </a:lvl1pPr>
            </a:lstStyle>
            <a:p>
              <a:pPr defTabSz="913486">
                <a:defRPr/>
              </a:pPr>
              <a:r>
                <a:rPr lang="en-GB" sz="1199" kern="0" dirty="0">
                  <a:solidFill>
                    <a:srgbClr val="000000"/>
                  </a:solidFill>
                </a:rPr>
                <a:t>Unlikely FH: Manage as appropriate for 1</a:t>
              </a:r>
              <a:r>
                <a:rPr lang="en-GB" sz="1199" kern="0" baseline="30000" dirty="0">
                  <a:solidFill>
                    <a:srgbClr val="000000"/>
                  </a:solidFill>
                </a:rPr>
                <a:t>o</a:t>
              </a:r>
              <a:r>
                <a:rPr lang="en-GB" sz="1199" kern="0" dirty="0">
                  <a:solidFill>
                    <a:srgbClr val="000000"/>
                  </a:solidFill>
                </a:rPr>
                <a:t>/2</a:t>
              </a:r>
              <a:r>
                <a:rPr lang="en-GB" sz="1199" kern="0" baseline="30000" dirty="0">
                  <a:solidFill>
                    <a:srgbClr val="000000"/>
                  </a:solidFill>
                </a:rPr>
                <a:t>o</a:t>
              </a:r>
              <a:r>
                <a:rPr lang="en-GB" sz="1199" kern="0" dirty="0">
                  <a:solidFill>
                    <a:srgbClr val="000000"/>
                  </a:solidFill>
                </a:rPr>
                <a:t> prevention </a:t>
              </a:r>
            </a:p>
            <a:p>
              <a:pPr defTabSz="913486">
                <a:defRPr/>
              </a:pPr>
              <a:r>
                <a:rPr lang="en-GB" sz="1049" b="0" kern="0" dirty="0">
                  <a:solidFill>
                    <a:srgbClr val="000000"/>
                  </a:solidFill>
                </a:rPr>
                <a:t>Aim to reduce non-HDL </a:t>
              </a:r>
              <a:r>
                <a:rPr lang="en-GB" sz="1049" b="0" kern="0" dirty="0" err="1">
                  <a:solidFill>
                    <a:srgbClr val="000000"/>
                  </a:solidFill>
                </a:rPr>
                <a:t>chol</a:t>
              </a:r>
              <a:r>
                <a:rPr lang="en-GB" sz="1049" b="0" kern="0" dirty="0">
                  <a:solidFill>
                    <a:srgbClr val="000000"/>
                  </a:solidFill>
                </a:rPr>
                <a:t> by at least 40%</a:t>
              </a:r>
            </a:p>
            <a:p>
              <a:pPr defTabSz="913486">
                <a:defRPr/>
              </a:pPr>
              <a:r>
                <a:rPr lang="en-GB" sz="1049" b="0" kern="0" dirty="0">
                  <a:solidFill>
                    <a:srgbClr val="000000"/>
                  </a:solidFill>
                </a:rPr>
                <a:t>Support behaviour change, titrate high intensity statins, consider other therapies and manage other CVD risk factors</a:t>
              </a:r>
            </a:p>
          </p:txBody>
        </p:sp>
        <p:sp>
          <p:nvSpPr>
            <p:cNvPr id="153" name="TextBox 152">
              <a:extLst>
                <a:ext uri="{FF2B5EF4-FFF2-40B4-BE49-F238E27FC236}">
                  <a16:creationId xmlns:a16="http://schemas.microsoft.com/office/drawing/2014/main" xmlns="" id="{C361DFB8-31E5-4F42-8D8F-E4EB51AFAC6D}"/>
                </a:ext>
              </a:extLst>
            </p:cNvPr>
            <p:cNvSpPr txBox="1"/>
            <p:nvPr/>
          </p:nvSpPr>
          <p:spPr>
            <a:xfrm>
              <a:off x="8276236" y="5494391"/>
              <a:ext cx="3722394" cy="600164"/>
            </a:xfrm>
            <a:prstGeom prst="rect">
              <a:avLst/>
            </a:prstGeom>
            <a:solidFill>
              <a:sysClr val="window" lastClr="FFFFFF"/>
            </a:solidFill>
            <a:ln>
              <a:solidFill>
                <a:srgbClr val="15375D"/>
              </a:solidFill>
            </a:ln>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prstClr val="white"/>
                  </a:solidFill>
                  <a:effectLst/>
                  <a:uLnTx/>
                  <a:uFillTx/>
                  <a:latin typeface="Calibri" panose="020F0502020204030204"/>
                </a:defRPr>
              </a:lvl1pPr>
            </a:lstStyle>
            <a:p>
              <a:pPr defTabSz="913486">
                <a:defRPr/>
              </a:pPr>
              <a:r>
                <a:rPr lang="en-GB" sz="1199" kern="0" dirty="0">
                  <a:solidFill>
                    <a:srgbClr val="000000"/>
                  </a:solidFill>
                </a:rPr>
                <a:t>FH:</a:t>
              </a:r>
              <a:r>
                <a:rPr lang="en-GB" sz="1049" kern="0" dirty="0">
                  <a:solidFill>
                    <a:srgbClr val="000000"/>
                  </a:solidFill>
                </a:rPr>
                <a:t> </a:t>
              </a:r>
              <a:r>
                <a:rPr lang="en-GB" sz="1049" b="0" kern="0" dirty="0">
                  <a:solidFill>
                    <a:srgbClr val="000000"/>
                  </a:solidFill>
                </a:rPr>
                <a:t>Aim to reduce LDL by 50% or more</a:t>
              </a:r>
            </a:p>
            <a:p>
              <a:pPr defTabSz="913486">
                <a:defRPr/>
              </a:pPr>
              <a:r>
                <a:rPr lang="en-GB" sz="1049" b="0" kern="0" dirty="0">
                  <a:solidFill>
                    <a:srgbClr val="000000"/>
                  </a:solidFill>
                </a:rPr>
                <a:t>Titrate high intensity statins, consider other therapies, support behaviour change and manage other CVD risk factors</a:t>
              </a:r>
            </a:p>
          </p:txBody>
        </p:sp>
        <p:sp>
          <p:nvSpPr>
            <p:cNvPr id="154" name="TextBox 153">
              <a:extLst>
                <a:ext uri="{FF2B5EF4-FFF2-40B4-BE49-F238E27FC236}">
                  <a16:creationId xmlns:a16="http://schemas.microsoft.com/office/drawing/2014/main" xmlns="" id="{451EC8CB-211C-4DFE-AEB5-9D007DC05D70}"/>
                </a:ext>
              </a:extLst>
            </p:cNvPr>
            <p:cNvSpPr txBox="1"/>
            <p:nvPr/>
          </p:nvSpPr>
          <p:spPr>
            <a:xfrm>
              <a:off x="1332345" y="4279127"/>
              <a:ext cx="1901544" cy="577081"/>
            </a:xfrm>
            <a:prstGeom prst="rect">
              <a:avLst/>
            </a:prstGeom>
            <a:solidFill>
              <a:sysClr val="window" lastClr="FFFFFF"/>
            </a:solidFill>
            <a:ln>
              <a:solidFill>
                <a:srgbClr val="15375D"/>
              </a:solidFill>
            </a:ln>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prstClr val="black"/>
                  </a:solidFill>
                  <a:effectLst/>
                  <a:uLnTx/>
                  <a:uFillTx/>
                  <a:latin typeface="Calibri" panose="020F0502020204030204"/>
                </a:defRPr>
              </a:lvl1pPr>
            </a:lstStyle>
            <a:p>
              <a:pPr algn="ctr" defTabSz="913486">
                <a:defRPr/>
              </a:pPr>
              <a:r>
                <a:rPr lang="en-GB" sz="1049" kern="0" dirty="0"/>
                <a:t>Confirm diagnosis, refer if indicated for index or family cascade testing</a:t>
              </a:r>
              <a:endParaRPr lang="en-GB" sz="1049" kern="0" dirty="0">
                <a:solidFill>
                  <a:srgbClr val="000000"/>
                </a:solidFill>
              </a:endParaRPr>
            </a:p>
          </p:txBody>
        </p:sp>
        <p:sp>
          <p:nvSpPr>
            <p:cNvPr id="155" name="TextBox 154">
              <a:extLst>
                <a:ext uri="{FF2B5EF4-FFF2-40B4-BE49-F238E27FC236}">
                  <a16:creationId xmlns:a16="http://schemas.microsoft.com/office/drawing/2014/main" xmlns="" id="{E382A061-9BAF-4780-AA8C-E05D1519730E}"/>
                </a:ext>
              </a:extLst>
            </p:cNvPr>
            <p:cNvSpPr txBox="1"/>
            <p:nvPr/>
          </p:nvSpPr>
          <p:spPr>
            <a:xfrm>
              <a:off x="3321326" y="4331528"/>
              <a:ext cx="1972573" cy="415498"/>
            </a:xfrm>
            <a:prstGeom prst="rect">
              <a:avLst/>
            </a:prstGeom>
            <a:solidFill>
              <a:sysClr val="window" lastClr="FFFFFF"/>
            </a:solidFill>
            <a:ln>
              <a:solidFill>
                <a:srgbClr val="15375D"/>
              </a:solidFill>
            </a:ln>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prstClr val="black"/>
                  </a:solidFill>
                  <a:effectLst/>
                  <a:uLnTx/>
                  <a:uFillTx/>
                  <a:latin typeface="Calibri" panose="020F0502020204030204"/>
                </a:defRPr>
              </a:lvl1pPr>
            </a:lstStyle>
            <a:p>
              <a:pPr algn="ctr" defTabSz="913486">
                <a:defRPr/>
              </a:pPr>
              <a:r>
                <a:rPr lang="en-GB" sz="1049" kern="0" dirty="0">
                  <a:solidFill>
                    <a:srgbClr val="000000"/>
                  </a:solidFill>
                </a:rPr>
                <a:t>Exclude secondary causes of high TC and refer DNA testing </a:t>
              </a:r>
            </a:p>
          </p:txBody>
        </p:sp>
        <p:cxnSp>
          <p:nvCxnSpPr>
            <p:cNvPr id="156" name="Straight Arrow Connector 155">
              <a:extLst>
                <a:ext uri="{FF2B5EF4-FFF2-40B4-BE49-F238E27FC236}">
                  <a16:creationId xmlns:a16="http://schemas.microsoft.com/office/drawing/2014/main" xmlns="" id="{CCD75867-35D0-4451-B7D7-517AB26B89F4}"/>
                </a:ext>
              </a:extLst>
            </p:cNvPr>
            <p:cNvCxnSpPr>
              <a:cxnSpLocks/>
              <a:stCxn id="148" idx="2"/>
            </p:cNvCxnSpPr>
            <p:nvPr/>
          </p:nvCxnSpPr>
          <p:spPr>
            <a:xfrm>
              <a:off x="2288896" y="1964319"/>
              <a:ext cx="0" cy="2090491"/>
            </a:xfrm>
            <a:prstGeom prst="straightConnector1">
              <a:avLst/>
            </a:prstGeom>
            <a:noFill/>
            <a:ln w="28575" cap="flat" cmpd="sng" algn="ctr">
              <a:solidFill>
                <a:srgbClr val="15375D"/>
              </a:solidFill>
              <a:prstDash val="solid"/>
              <a:miter lim="800000"/>
              <a:tailEnd type="triangle"/>
            </a:ln>
            <a:effectLst/>
          </p:spPr>
        </p:cxnSp>
        <p:cxnSp>
          <p:nvCxnSpPr>
            <p:cNvPr id="157" name="Straight Arrow Connector 156">
              <a:extLst>
                <a:ext uri="{FF2B5EF4-FFF2-40B4-BE49-F238E27FC236}">
                  <a16:creationId xmlns:a16="http://schemas.microsoft.com/office/drawing/2014/main" xmlns="" id="{66812C34-88FA-4BA7-BA2A-2320D02BF8E9}"/>
                </a:ext>
              </a:extLst>
            </p:cNvPr>
            <p:cNvCxnSpPr>
              <a:cxnSpLocks/>
              <a:stCxn id="133" idx="3"/>
              <a:endCxn id="135" idx="1"/>
            </p:cNvCxnSpPr>
            <p:nvPr/>
          </p:nvCxnSpPr>
          <p:spPr>
            <a:xfrm flipV="1">
              <a:off x="3945554" y="5198507"/>
              <a:ext cx="468340" cy="1210"/>
            </a:xfrm>
            <a:prstGeom prst="straightConnector1">
              <a:avLst/>
            </a:prstGeom>
            <a:noFill/>
            <a:ln w="28575" cap="flat" cmpd="sng" algn="ctr">
              <a:solidFill>
                <a:srgbClr val="15375D"/>
              </a:solidFill>
              <a:prstDash val="solid"/>
              <a:miter lim="800000"/>
              <a:tailEnd type="triangle"/>
            </a:ln>
            <a:effectLst/>
          </p:spPr>
        </p:cxnSp>
        <p:cxnSp>
          <p:nvCxnSpPr>
            <p:cNvPr id="158" name="Connector: Elbow 125">
              <a:extLst>
                <a:ext uri="{FF2B5EF4-FFF2-40B4-BE49-F238E27FC236}">
                  <a16:creationId xmlns:a16="http://schemas.microsoft.com/office/drawing/2014/main" xmlns="" id="{03560E1C-65BB-4B8B-ACDC-489241A08D31}"/>
                </a:ext>
              </a:extLst>
            </p:cNvPr>
            <p:cNvCxnSpPr>
              <a:cxnSpLocks/>
              <a:stCxn id="134" idx="2"/>
            </p:cNvCxnSpPr>
            <p:nvPr/>
          </p:nvCxnSpPr>
          <p:spPr>
            <a:xfrm rot="5400000">
              <a:off x="2679687" y="5790725"/>
              <a:ext cx="338718" cy="801578"/>
            </a:xfrm>
            <a:prstGeom prst="bentConnector2">
              <a:avLst/>
            </a:prstGeom>
            <a:noFill/>
            <a:ln w="28575" cap="flat" cmpd="sng" algn="ctr">
              <a:solidFill>
                <a:srgbClr val="15375D"/>
              </a:solidFill>
              <a:prstDash val="solid"/>
              <a:miter lim="800000"/>
              <a:tailEnd type="triangle"/>
            </a:ln>
            <a:effectLst/>
          </p:spPr>
        </p:cxnSp>
        <p:cxnSp>
          <p:nvCxnSpPr>
            <p:cNvPr id="159" name="Straight Arrow Connector 158">
              <a:extLst>
                <a:ext uri="{FF2B5EF4-FFF2-40B4-BE49-F238E27FC236}">
                  <a16:creationId xmlns:a16="http://schemas.microsoft.com/office/drawing/2014/main" xmlns="" id="{0178C5E5-F9FC-4F1D-9DF7-719D417FE156}"/>
                </a:ext>
              </a:extLst>
            </p:cNvPr>
            <p:cNvCxnSpPr>
              <a:cxnSpLocks/>
              <a:endCxn id="151" idx="1"/>
            </p:cNvCxnSpPr>
            <p:nvPr/>
          </p:nvCxnSpPr>
          <p:spPr>
            <a:xfrm>
              <a:off x="3817242" y="5919559"/>
              <a:ext cx="596652" cy="1237"/>
            </a:xfrm>
            <a:prstGeom prst="straightConnector1">
              <a:avLst/>
            </a:prstGeom>
            <a:noFill/>
            <a:ln w="28575" cap="flat" cmpd="sng" algn="ctr">
              <a:solidFill>
                <a:srgbClr val="15375D"/>
              </a:solidFill>
              <a:prstDash val="solid"/>
              <a:miter lim="800000"/>
              <a:tailEnd type="triangle"/>
            </a:ln>
            <a:effectLst/>
          </p:spPr>
        </p:cxnSp>
        <p:cxnSp>
          <p:nvCxnSpPr>
            <p:cNvPr id="160" name="Connector: Elbow 132">
              <a:extLst>
                <a:ext uri="{FF2B5EF4-FFF2-40B4-BE49-F238E27FC236}">
                  <a16:creationId xmlns:a16="http://schemas.microsoft.com/office/drawing/2014/main" xmlns="" id="{71F1CA23-B076-4F1F-8941-12B8A2EF92EF}"/>
                </a:ext>
              </a:extLst>
            </p:cNvPr>
            <p:cNvCxnSpPr>
              <a:cxnSpLocks/>
            </p:cNvCxnSpPr>
            <p:nvPr/>
          </p:nvCxnSpPr>
          <p:spPr>
            <a:xfrm flipV="1">
              <a:off x="5691637" y="4640239"/>
              <a:ext cx="2494420" cy="1258316"/>
            </a:xfrm>
            <a:prstGeom prst="bentConnector3">
              <a:avLst>
                <a:gd name="adj1" fmla="val 50000"/>
              </a:avLst>
            </a:prstGeom>
            <a:noFill/>
            <a:ln w="28575" cap="flat" cmpd="sng" algn="ctr">
              <a:solidFill>
                <a:srgbClr val="15375D"/>
              </a:solidFill>
              <a:prstDash val="solid"/>
              <a:miter lim="800000"/>
              <a:tailEnd type="triangle"/>
            </a:ln>
            <a:effectLst/>
          </p:spPr>
        </p:cxnSp>
        <p:cxnSp>
          <p:nvCxnSpPr>
            <p:cNvPr id="161" name="Straight Arrow Connector 160">
              <a:extLst>
                <a:ext uri="{FF2B5EF4-FFF2-40B4-BE49-F238E27FC236}">
                  <a16:creationId xmlns:a16="http://schemas.microsoft.com/office/drawing/2014/main" xmlns="" id="{92BDA764-08FD-4193-8EAE-372C751118FE}"/>
                </a:ext>
              </a:extLst>
            </p:cNvPr>
            <p:cNvCxnSpPr>
              <a:cxnSpLocks/>
            </p:cNvCxnSpPr>
            <p:nvPr/>
          </p:nvCxnSpPr>
          <p:spPr>
            <a:xfrm>
              <a:off x="6936534" y="5895197"/>
              <a:ext cx="1339702" cy="0"/>
            </a:xfrm>
            <a:prstGeom prst="straightConnector1">
              <a:avLst/>
            </a:prstGeom>
            <a:noFill/>
            <a:ln w="28575" cap="flat" cmpd="sng" algn="ctr">
              <a:solidFill>
                <a:srgbClr val="15375D"/>
              </a:solidFill>
              <a:prstDash val="solid"/>
              <a:miter lim="800000"/>
              <a:tailEnd type="triangle"/>
            </a:ln>
            <a:effectLst/>
          </p:spPr>
        </p:cxnSp>
        <p:cxnSp>
          <p:nvCxnSpPr>
            <p:cNvPr id="162" name="Connector: Elbow 138">
              <a:extLst>
                <a:ext uri="{FF2B5EF4-FFF2-40B4-BE49-F238E27FC236}">
                  <a16:creationId xmlns:a16="http://schemas.microsoft.com/office/drawing/2014/main" xmlns="" id="{F83EF499-8E43-4AD2-A86C-F60B3F6C719A}"/>
                </a:ext>
              </a:extLst>
            </p:cNvPr>
            <p:cNvCxnSpPr>
              <a:cxnSpLocks/>
            </p:cNvCxnSpPr>
            <p:nvPr/>
          </p:nvCxnSpPr>
          <p:spPr>
            <a:xfrm rot="16200000" flipH="1">
              <a:off x="8193046" y="848868"/>
              <a:ext cx="179907" cy="3154536"/>
            </a:xfrm>
            <a:prstGeom prst="bentConnector2">
              <a:avLst/>
            </a:prstGeom>
            <a:noFill/>
            <a:ln w="28575" cap="flat" cmpd="sng" algn="ctr">
              <a:solidFill>
                <a:srgbClr val="15375D"/>
              </a:solidFill>
              <a:prstDash val="solid"/>
              <a:miter lim="800000"/>
              <a:tailEnd type="triangle"/>
            </a:ln>
            <a:effectLst/>
          </p:spPr>
        </p:cxnSp>
        <p:sp>
          <p:nvSpPr>
            <p:cNvPr id="163" name="TextBox 162">
              <a:extLst>
                <a:ext uri="{FF2B5EF4-FFF2-40B4-BE49-F238E27FC236}">
                  <a16:creationId xmlns:a16="http://schemas.microsoft.com/office/drawing/2014/main" xmlns="" id="{E075BDA9-D6FD-4F97-B6FE-352719BC4AED}"/>
                </a:ext>
              </a:extLst>
            </p:cNvPr>
            <p:cNvSpPr txBox="1"/>
            <p:nvPr/>
          </p:nvSpPr>
          <p:spPr>
            <a:xfrm>
              <a:off x="8186057" y="4970525"/>
              <a:ext cx="3812574" cy="261610"/>
            </a:xfrm>
            <a:prstGeom prst="rect">
              <a:avLst/>
            </a:prstGeom>
            <a:solidFill>
              <a:srgbClr val="ACD73C"/>
            </a:solidFill>
            <a:ln w="12700">
              <a:solidFill>
                <a:sysClr val="windowText" lastClr="000000"/>
              </a:solidFill>
            </a:ln>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002060"/>
                  </a:solidFill>
                  <a:effectLst/>
                  <a:uLnTx/>
                  <a:uFillTx/>
                  <a:latin typeface="Calibri" panose="020F0502020204030204"/>
                </a:defRPr>
              </a:lvl1pPr>
            </a:lstStyle>
            <a:p>
              <a:pPr defTabSz="913486">
                <a:defRPr/>
              </a:pPr>
              <a:r>
                <a:rPr lang="en-GB" sz="1099" kern="0" dirty="0">
                  <a:solidFill>
                    <a:srgbClr val="000000"/>
                  </a:solidFill>
                </a:rPr>
                <a:t>Treatment in primary care</a:t>
              </a:r>
            </a:p>
          </p:txBody>
        </p:sp>
        <p:sp>
          <p:nvSpPr>
            <p:cNvPr id="164" name="TextBox 163">
              <a:extLst>
                <a:ext uri="{FF2B5EF4-FFF2-40B4-BE49-F238E27FC236}">
                  <a16:creationId xmlns:a16="http://schemas.microsoft.com/office/drawing/2014/main" xmlns="" id="{BF7A1298-2F81-4405-A672-3160D511AD50}"/>
                </a:ext>
              </a:extLst>
            </p:cNvPr>
            <p:cNvSpPr txBox="1"/>
            <p:nvPr/>
          </p:nvSpPr>
          <p:spPr>
            <a:xfrm>
              <a:off x="8276236" y="6096864"/>
              <a:ext cx="3717473" cy="261610"/>
            </a:xfrm>
            <a:prstGeom prst="rect">
              <a:avLst/>
            </a:prstGeom>
            <a:solidFill>
              <a:srgbClr val="ACD73C"/>
            </a:solidFill>
            <a:ln w="12700">
              <a:solidFill>
                <a:sysClr val="windowText" lastClr="000000"/>
              </a:solidFill>
            </a:ln>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002060"/>
                  </a:solidFill>
                  <a:effectLst/>
                  <a:uLnTx/>
                  <a:uFillTx/>
                  <a:latin typeface="Calibri" panose="020F0502020204030204"/>
                </a:defRPr>
              </a:lvl1pPr>
            </a:lstStyle>
            <a:p>
              <a:pPr defTabSz="913486">
                <a:defRPr/>
              </a:pPr>
              <a:r>
                <a:rPr lang="en-GB" sz="1099" kern="0" dirty="0">
                  <a:solidFill>
                    <a:srgbClr val="000000"/>
                  </a:solidFill>
                </a:rPr>
                <a:t>Treatment in primary care with specialist support</a:t>
              </a:r>
            </a:p>
          </p:txBody>
        </p:sp>
        <p:grpSp>
          <p:nvGrpSpPr>
            <p:cNvPr id="165" name="Group 164"/>
            <p:cNvGrpSpPr/>
            <p:nvPr/>
          </p:nvGrpSpPr>
          <p:grpSpPr>
            <a:xfrm>
              <a:off x="7025017" y="2807615"/>
              <a:ext cx="1959685" cy="588465"/>
              <a:chOff x="3346853" y="2775989"/>
              <a:chExt cx="1959685" cy="588465"/>
            </a:xfrm>
          </p:grpSpPr>
          <p:sp>
            <p:nvSpPr>
              <p:cNvPr id="185" name="TextBox 184">
                <a:extLst>
                  <a:ext uri="{FF2B5EF4-FFF2-40B4-BE49-F238E27FC236}">
                    <a16:creationId xmlns:a16="http://schemas.microsoft.com/office/drawing/2014/main" xmlns="" id="{D47216A6-16AC-4980-8CA1-B299991E1A43}"/>
                  </a:ext>
                </a:extLst>
              </p:cNvPr>
              <p:cNvSpPr txBox="1"/>
              <p:nvPr/>
            </p:nvSpPr>
            <p:spPr>
              <a:xfrm>
                <a:off x="3346853" y="2775989"/>
                <a:ext cx="1959685" cy="253916"/>
              </a:xfrm>
              <a:prstGeom prst="rect">
                <a:avLst/>
              </a:prstGeom>
              <a:solidFill>
                <a:sysClr val="window" lastClr="FFFFFF"/>
              </a:solidFill>
              <a:ln>
                <a:solidFill>
                  <a:srgbClr val="15375D"/>
                </a:solidFill>
              </a:ln>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050" b="1" i="0" u="none" strike="noStrike" cap="none" spc="0" normalizeH="0" baseline="0">
                    <a:ln>
                      <a:noFill/>
                    </a:ln>
                    <a:solidFill>
                      <a:prstClr val="white"/>
                    </a:solidFill>
                    <a:effectLst/>
                    <a:uLnTx/>
                    <a:uFillTx/>
                    <a:latin typeface="Calibri" panose="020F0502020204030204"/>
                  </a:defRPr>
                </a:lvl1pPr>
              </a:lstStyle>
              <a:p>
                <a:pPr defTabSz="913486">
                  <a:defRPr/>
                </a:pPr>
                <a:r>
                  <a:rPr lang="en-GB" sz="1049" kern="0" dirty="0">
                    <a:solidFill>
                      <a:srgbClr val="000000"/>
                    </a:solidFill>
                  </a:rPr>
                  <a:t>? Tendon Xanthomata</a:t>
                </a:r>
              </a:p>
            </p:txBody>
          </p:sp>
          <p:sp>
            <p:nvSpPr>
              <p:cNvPr id="186" name="TextBox 185">
                <a:extLst>
                  <a:ext uri="{FF2B5EF4-FFF2-40B4-BE49-F238E27FC236}">
                    <a16:creationId xmlns:a16="http://schemas.microsoft.com/office/drawing/2014/main" xmlns="" id="{F95BEBE5-E750-4570-A824-704926FCF010}"/>
                  </a:ext>
                </a:extLst>
              </p:cNvPr>
              <p:cNvSpPr txBox="1"/>
              <p:nvPr/>
            </p:nvSpPr>
            <p:spPr>
              <a:xfrm>
                <a:off x="3346853" y="3014752"/>
                <a:ext cx="1959685" cy="349702"/>
              </a:xfrm>
              <a:prstGeom prst="rect">
                <a:avLst/>
              </a:prstGeom>
              <a:solidFill>
                <a:srgbClr val="ACD73C"/>
              </a:solidFill>
              <a:ln w="12700">
                <a:solidFill>
                  <a:sysClr val="windowText" lastClr="000000"/>
                </a:solidFill>
              </a:ln>
            </p:spPr>
            <p:txBody>
              <a:bodyPr wrap="square" lIns="35963" tIns="35963" rIns="35963" bIns="35963"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002060"/>
                    </a:solidFill>
                    <a:effectLst/>
                    <a:uLnTx/>
                    <a:uFillTx/>
                    <a:latin typeface="Calibri" panose="020F0502020204030204"/>
                  </a:defRPr>
                </a:lvl1pPr>
              </a:lstStyle>
              <a:p>
                <a:pPr defTabSz="913486">
                  <a:defRPr/>
                </a:pPr>
                <a:r>
                  <a:rPr lang="en-GB" sz="899" kern="0" dirty="0">
                    <a:solidFill>
                      <a:srgbClr val="000000"/>
                    </a:solidFill>
                  </a:rPr>
                  <a:t>PCN Nurse or pharmacist</a:t>
                </a:r>
              </a:p>
              <a:p>
                <a:pPr defTabSz="913486">
                  <a:defRPr/>
                </a:pPr>
                <a:r>
                  <a:rPr lang="en-GB" sz="899" kern="0" dirty="0">
                    <a:solidFill>
                      <a:srgbClr val="000000"/>
                    </a:solidFill>
                  </a:rPr>
                  <a:t>Face to face or remote assessment</a:t>
                </a:r>
              </a:p>
            </p:txBody>
          </p:sp>
        </p:grpSp>
        <p:sp>
          <p:nvSpPr>
            <p:cNvPr id="166" name="TextBox 165">
              <a:extLst>
                <a:ext uri="{FF2B5EF4-FFF2-40B4-BE49-F238E27FC236}">
                  <a16:creationId xmlns:a16="http://schemas.microsoft.com/office/drawing/2014/main" xmlns="" id="{2DC0B293-7501-4D13-93D7-68387BDB2343}"/>
                </a:ext>
              </a:extLst>
            </p:cNvPr>
            <p:cNvSpPr txBox="1"/>
            <p:nvPr/>
          </p:nvSpPr>
          <p:spPr>
            <a:xfrm>
              <a:off x="4764600" y="1586005"/>
              <a:ext cx="420576" cy="234286"/>
            </a:xfrm>
            <a:prstGeom prst="rect">
              <a:avLst/>
            </a:prstGeom>
            <a:solidFill>
              <a:srgbClr val="ACD73C"/>
            </a:solidFill>
            <a:ln w="12700">
              <a:solidFill>
                <a:sysClr val="windowText" lastClr="000000"/>
              </a:solidFill>
            </a:ln>
          </p:spPr>
          <p:txBody>
            <a:bodyPr wrap="square" lIns="35963" tIns="35963" rIns="35963" bIns="35963"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002060"/>
                  </a:solidFill>
                  <a:effectLst/>
                  <a:uLnTx/>
                  <a:uFillTx/>
                  <a:latin typeface="Calibri" panose="020F0502020204030204"/>
                </a:defRPr>
              </a:lvl1pPr>
            </a:lstStyle>
            <a:p>
              <a:pPr defTabSz="913486">
                <a:defRPr/>
              </a:pPr>
              <a:r>
                <a:rPr lang="en-GB" sz="1049" kern="0" dirty="0">
                  <a:solidFill>
                    <a:srgbClr val="000000"/>
                  </a:solidFill>
                </a:rPr>
                <a:t>HCA</a:t>
              </a:r>
            </a:p>
          </p:txBody>
        </p:sp>
        <p:sp>
          <p:nvSpPr>
            <p:cNvPr id="167" name="TextBox 166">
              <a:extLst>
                <a:ext uri="{FF2B5EF4-FFF2-40B4-BE49-F238E27FC236}">
                  <a16:creationId xmlns:a16="http://schemas.microsoft.com/office/drawing/2014/main" xmlns="" id="{0D4274A2-E499-456D-A913-C2D3AB5CCEAA}"/>
                </a:ext>
              </a:extLst>
            </p:cNvPr>
            <p:cNvSpPr txBox="1"/>
            <p:nvPr/>
          </p:nvSpPr>
          <p:spPr>
            <a:xfrm>
              <a:off x="1332345" y="4103620"/>
              <a:ext cx="1901544" cy="211203"/>
            </a:xfrm>
            <a:prstGeom prst="rect">
              <a:avLst/>
            </a:prstGeom>
            <a:solidFill>
              <a:srgbClr val="ACD73C"/>
            </a:solidFill>
            <a:ln w="12700">
              <a:solidFill>
                <a:sysClr val="windowText" lastClr="000000"/>
              </a:solidFill>
            </a:ln>
          </p:spPr>
          <p:txBody>
            <a:bodyPr wrap="square" lIns="35963" tIns="35963" rIns="35963" bIns="35963"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002060"/>
                  </a:solidFill>
                  <a:effectLst/>
                  <a:uLnTx/>
                  <a:uFillTx/>
                  <a:latin typeface="Calibri" panose="020F0502020204030204"/>
                </a:defRPr>
              </a:lvl1pPr>
            </a:lstStyle>
            <a:p>
              <a:pPr defTabSz="913486">
                <a:defRPr/>
              </a:pPr>
              <a:r>
                <a:rPr lang="en-GB" sz="899" kern="0" dirty="0">
                  <a:solidFill>
                    <a:srgbClr val="000000"/>
                  </a:solidFill>
                </a:rPr>
                <a:t>Nurse/Pharmacist Desktop Review</a:t>
              </a:r>
            </a:p>
          </p:txBody>
        </p:sp>
        <p:sp>
          <p:nvSpPr>
            <p:cNvPr id="168" name="TextBox 167">
              <a:extLst>
                <a:ext uri="{FF2B5EF4-FFF2-40B4-BE49-F238E27FC236}">
                  <a16:creationId xmlns:a16="http://schemas.microsoft.com/office/drawing/2014/main" xmlns="" id="{F221DF9D-F107-4393-8317-2EEC983B4ABF}"/>
                </a:ext>
              </a:extLst>
            </p:cNvPr>
            <p:cNvSpPr txBox="1"/>
            <p:nvPr/>
          </p:nvSpPr>
          <p:spPr>
            <a:xfrm>
              <a:off x="3319595" y="4116499"/>
              <a:ext cx="1972572" cy="211203"/>
            </a:xfrm>
            <a:prstGeom prst="rect">
              <a:avLst/>
            </a:prstGeom>
            <a:solidFill>
              <a:srgbClr val="ACD73C"/>
            </a:solidFill>
            <a:ln w="12700">
              <a:solidFill>
                <a:sysClr val="windowText" lastClr="000000"/>
              </a:solidFill>
            </a:ln>
          </p:spPr>
          <p:txBody>
            <a:bodyPr wrap="square" lIns="35963" tIns="35963" rIns="35963" bIns="35963"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002060"/>
                  </a:solidFill>
                  <a:effectLst/>
                  <a:uLnTx/>
                  <a:uFillTx/>
                  <a:latin typeface="Calibri" panose="020F0502020204030204"/>
                </a:defRPr>
              </a:lvl1pPr>
            </a:lstStyle>
            <a:p>
              <a:pPr defTabSz="913486">
                <a:defRPr/>
              </a:pPr>
              <a:r>
                <a:rPr lang="en-GB" sz="899" kern="0" dirty="0">
                  <a:solidFill>
                    <a:srgbClr val="000000"/>
                  </a:solidFill>
                </a:rPr>
                <a:t>Nurse/Pharmacist Desktop Review</a:t>
              </a:r>
            </a:p>
          </p:txBody>
        </p:sp>
        <p:sp>
          <p:nvSpPr>
            <p:cNvPr id="169" name="TextBox 168">
              <a:extLst>
                <a:ext uri="{FF2B5EF4-FFF2-40B4-BE49-F238E27FC236}">
                  <a16:creationId xmlns:a16="http://schemas.microsoft.com/office/drawing/2014/main" xmlns="" id="{5098868B-DB8C-4FC2-ADF3-CC5CFD6DE1A6}"/>
                </a:ext>
              </a:extLst>
            </p:cNvPr>
            <p:cNvSpPr txBox="1"/>
            <p:nvPr/>
          </p:nvSpPr>
          <p:spPr>
            <a:xfrm>
              <a:off x="7344308" y="4514263"/>
              <a:ext cx="554618" cy="234286"/>
            </a:xfrm>
            <a:prstGeom prst="rect">
              <a:avLst/>
            </a:prstGeom>
            <a:solidFill>
              <a:srgbClr val="ACD73C"/>
            </a:solidFill>
            <a:ln w="12700">
              <a:solidFill>
                <a:sysClr val="windowText" lastClr="000000"/>
              </a:solidFill>
            </a:ln>
          </p:spPr>
          <p:txBody>
            <a:bodyPr wrap="square" lIns="35963" tIns="35963" rIns="35963" bIns="35963"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002060"/>
                  </a:solidFill>
                  <a:effectLst/>
                  <a:uLnTx/>
                  <a:uFillTx/>
                  <a:latin typeface="Calibri" panose="020F0502020204030204"/>
                </a:defRPr>
              </a:lvl1pPr>
            </a:lstStyle>
            <a:p>
              <a:pPr defTabSz="913486">
                <a:defRPr/>
              </a:pPr>
              <a:r>
                <a:rPr lang="en-GB" sz="1049" kern="0" dirty="0">
                  <a:solidFill>
                    <a:srgbClr val="000000"/>
                  </a:solidFill>
                </a:rPr>
                <a:t>Not FH</a:t>
              </a:r>
            </a:p>
          </p:txBody>
        </p:sp>
        <p:sp>
          <p:nvSpPr>
            <p:cNvPr id="170" name="TextBox 169">
              <a:extLst>
                <a:ext uri="{FF2B5EF4-FFF2-40B4-BE49-F238E27FC236}">
                  <a16:creationId xmlns:a16="http://schemas.microsoft.com/office/drawing/2014/main" xmlns="" id="{59A4E997-416E-4F92-A7D3-EE1738B05FB6}"/>
                </a:ext>
              </a:extLst>
            </p:cNvPr>
            <p:cNvSpPr txBox="1"/>
            <p:nvPr/>
          </p:nvSpPr>
          <p:spPr>
            <a:xfrm>
              <a:off x="7178018" y="5757148"/>
              <a:ext cx="887199" cy="234286"/>
            </a:xfrm>
            <a:prstGeom prst="rect">
              <a:avLst/>
            </a:prstGeom>
            <a:solidFill>
              <a:srgbClr val="ACD73C"/>
            </a:solidFill>
            <a:ln w="12700">
              <a:solidFill>
                <a:sysClr val="windowText" lastClr="000000"/>
              </a:solidFill>
            </a:ln>
          </p:spPr>
          <p:txBody>
            <a:bodyPr wrap="square" lIns="35963" tIns="35963" rIns="35963" bIns="35963"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002060"/>
                  </a:solidFill>
                  <a:effectLst/>
                  <a:uLnTx/>
                  <a:uFillTx/>
                  <a:latin typeface="Calibri" panose="020F0502020204030204"/>
                </a:defRPr>
              </a:lvl1pPr>
            </a:lstStyle>
            <a:p>
              <a:pPr defTabSz="913486">
                <a:defRPr/>
              </a:pPr>
              <a:r>
                <a:rPr lang="en-GB" sz="1049" kern="0" dirty="0">
                  <a:solidFill>
                    <a:srgbClr val="000000"/>
                  </a:solidFill>
                </a:rPr>
                <a:t>Confirmed FH</a:t>
              </a:r>
            </a:p>
          </p:txBody>
        </p:sp>
        <p:cxnSp>
          <p:nvCxnSpPr>
            <p:cNvPr id="171" name="Straight Connector 170">
              <a:extLst>
                <a:ext uri="{FF2B5EF4-FFF2-40B4-BE49-F238E27FC236}">
                  <a16:creationId xmlns:a16="http://schemas.microsoft.com/office/drawing/2014/main" xmlns="" id="{D2085D49-CEA6-81E4-6ED3-4EA13074FE0F}"/>
                </a:ext>
              </a:extLst>
            </p:cNvPr>
            <p:cNvCxnSpPr>
              <a:cxnSpLocks/>
            </p:cNvCxnSpPr>
            <p:nvPr/>
          </p:nvCxnSpPr>
          <p:spPr>
            <a:xfrm>
              <a:off x="8984702" y="3065587"/>
              <a:ext cx="1085776" cy="0"/>
            </a:xfrm>
            <a:prstGeom prst="line">
              <a:avLst/>
            </a:prstGeom>
            <a:noFill/>
            <a:ln w="28575" cap="flat" cmpd="sng" algn="ctr">
              <a:solidFill>
                <a:srgbClr val="15375D"/>
              </a:solidFill>
              <a:prstDash val="solid"/>
              <a:miter lim="800000"/>
            </a:ln>
            <a:effectLst/>
          </p:spPr>
        </p:cxnSp>
        <p:cxnSp>
          <p:nvCxnSpPr>
            <p:cNvPr id="172" name="Straight Arrow Connector 171">
              <a:extLst>
                <a:ext uri="{FF2B5EF4-FFF2-40B4-BE49-F238E27FC236}">
                  <a16:creationId xmlns:a16="http://schemas.microsoft.com/office/drawing/2014/main" xmlns="" id="{D78CD9BD-943B-980A-3071-33860CECEF10}"/>
                </a:ext>
              </a:extLst>
            </p:cNvPr>
            <p:cNvCxnSpPr>
              <a:cxnSpLocks/>
            </p:cNvCxnSpPr>
            <p:nvPr/>
          </p:nvCxnSpPr>
          <p:spPr>
            <a:xfrm flipH="1">
              <a:off x="10057124" y="3065587"/>
              <a:ext cx="13354" cy="1167737"/>
            </a:xfrm>
            <a:prstGeom prst="straightConnector1">
              <a:avLst/>
            </a:prstGeom>
            <a:noFill/>
            <a:ln w="28575" cap="flat" cmpd="sng" algn="ctr">
              <a:solidFill>
                <a:srgbClr val="15375D"/>
              </a:solidFill>
              <a:prstDash val="solid"/>
              <a:miter lim="800000"/>
              <a:tailEnd type="triangle"/>
            </a:ln>
            <a:effectLst/>
          </p:spPr>
        </p:cxnSp>
        <p:sp>
          <p:nvSpPr>
            <p:cNvPr id="173" name="TextBox 172">
              <a:extLst>
                <a:ext uri="{FF2B5EF4-FFF2-40B4-BE49-F238E27FC236}">
                  <a16:creationId xmlns:a16="http://schemas.microsoft.com/office/drawing/2014/main" xmlns="" id="{E382A061-9BAF-4780-AA8C-E05D1519730E}"/>
                </a:ext>
              </a:extLst>
            </p:cNvPr>
            <p:cNvSpPr txBox="1"/>
            <p:nvPr/>
          </p:nvSpPr>
          <p:spPr>
            <a:xfrm>
              <a:off x="3279237" y="2760978"/>
              <a:ext cx="1838272" cy="577081"/>
            </a:xfrm>
            <a:prstGeom prst="rect">
              <a:avLst/>
            </a:prstGeom>
            <a:solidFill>
              <a:sysClr val="window" lastClr="FFFFFF"/>
            </a:solidFill>
            <a:ln>
              <a:solidFill>
                <a:srgbClr val="15375D"/>
              </a:solidFill>
            </a:ln>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prstClr val="black"/>
                  </a:solidFill>
                  <a:effectLst/>
                  <a:uLnTx/>
                  <a:uFillTx/>
                  <a:latin typeface="Calibri" panose="020F0502020204030204"/>
                </a:defRPr>
              </a:lvl1pPr>
            </a:lstStyle>
            <a:p>
              <a:pPr defTabSz="913486">
                <a:defRPr/>
              </a:pPr>
              <a:r>
                <a:rPr lang="en-GB" sz="1049" kern="0" dirty="0">
                  <a:solidFill>
                    <a:srgbClr val="000000"/>
                  </a:solidFill>
                </a:rPr>
                <a:t>Family history premature MI:</a:t>
              </a:r>
            </a:p>
            <a:p>
              <a:pPr algn="ctr" defTabSz="913486">
                <a:defRPr/>
              </a:pPr>
              <a:r>
                <a:rPr lang="en-GB" sz="1049" kern="0" dirty="0">
                  <a:solidFill>
                    <a:srgbClr val="000000"/>
                  </a:solidFill>
                </a:rPr>
                <a:t>1st degree relative MI &lt;60</a:t>
              </a:r>
              <a:endParaRPr lang="en-GB" sz="1049" kern="0" dirty="0">
                <a:solidFill>
                  <a:srgbClr val="000000"/>
                </a:solidFill>
                <a:cs typeface="Calibri"/>
              </a:endParaRPr>
            </a:p>
            <a:p>
              <a:pPr algn="ctr" defTabSz="913486">
                <a:defRPr/>
              </a:pPr>
              <a:r>
                <a:rPr lang="en-GB" sz="1049" kern="0" dirty="0">
                  <a:solidFill>
                    <a:srgbClr val="000000"/>
                  </a:solidFill>
                </a:rPr>
                <a:t>2nd degree relative MI &lt;50</a:t>
              </a:r>
              <a:endParaRPr lang="en-GB" sz="1049" kern="0" dirty="0"/>
            </a:p>
          </p:txBody>
        </p:sp>
        <p:cxnSp>
          <p:nvCxnSpPr>
            <p:cNvPr id="174" name="Straight Arrow Connector 173">
              <a:extLst>
                <a:ext uri="{FF2B5EF4-FFF2-40B4-BE49-F238E27FC236}">
                  <a16:creationId xmlns:a16="http://schemas.microsoft.com/office/drawing/2014/main" xmlns="" id="{92BDA764-08FD-4193-8EAE-372C751118FE}"/>
                </a:ext>
              </a:extLst>
            </p:cNvPr>
            <p:cNvCxnSpPr>
              <a:cxnSpLocks/>
            </p:cNvCxnSpPr>
            <p:nvPr/>
          </p:nvCxnSpPr>
          <p:spPr>
            <a:xfrm>
              <a:off x="5117509" y="3031165"/>
              <a:ext cx="1568465" cy="0"/>
            </a:xfrm>
            <a:prstGeom prst="straightConnector1">
              <a:avLst/>
            </a:prstGeom>
            <a:noFill/>
            <a:ln w="28575" cap="flat" cmpd="sng" algn="ctr">
              <a:solidFill>
                <a:srgbClr val="15375D"/>
              </a:solidFill>
              <a:prstDash val="solid"/>
              <a:miter lim="800000"/>
              <a:tailEnd type="triangle"/>
            </a:ln>
            <a:effectLst/>
          </p:spPr>
        </p:cxnSp>
        <p:cxnSp>
          <p:nvCxnSpPr>
            <p:cNvPr id="175" name="Straight Connector 174">
              <a:extLst>
                <a:ext uri="{FF2B5EF4-FFF2-40B4-BE49-F238E27FC236}">
                  <a16:creationId xmlns:a16="http://schemas.microsoft.com/office/drawing/2014/main" xmlns="" id="{8386CE17-3BF3-4D38-B7E1-DBE2BF9FC50B}"/>
                </a:ext>
              </a:extLst>
            </p:cNvPr>
            <p:cNvCxnSpPr>
              <a:cxnSpLocks/>
            </p:cNvCxnSpPr>
            <p:nvPr/>
          </p:nvCxnSpPr>
          <p:spPr>
            <a:xfrm>
              <a:off x="7816079" y="3398467"/>
              <a:ext cx="0" cy="823633"/>
            </a:xfrm>
            <a:prstGeom prst="line">
              <a:avLst/>
            </a:prstGeom>
            <a:noFill/>
            <a:ln w="28575" cap="flat" cmpd="sng" algn="ctr">
              <a:solidFill>
                <a:srgbClr val="15375D"/>
              </a:solidFill>
              <a:prstDash val="solid"/>
              <a:miter lim="800000"/>
            </a:ln>
            <a:effectLst/>
          </p:spPr>
        </p:cxnSp>
        <p:cxnSp>
          <p:nvCxnSpPr>
            <p:cNvPr id="176" name="Straight Arrow Connector 175">
              <a:extLst>
                <a:ext uri="{FF2B5EF4-FFF2-40B4-BE49-F238E27FC236}">
                  <a16:creationId xmlns:a16="http://schemas.microsoft.com/office/drawing/2014/main" xmlns="" id="{A5A383F1-11B8-41E6-A26A-97CFB2EC59E7}"/>
                </a:ext>
              </a:extLst>
            </p:cNvPr>
            <p:cNvCxnSpPr>
              <a:cxnSpLocks/>
            </p:cNvCxnSpPr>
            <p:nvPr/>
          </p:nvCxnSpPr>
          <p:spPr>
            <a:xfrm flipH="1" flipV="1">
              <a:off x="5300858" y="4209221"/>
              <a:ext cx="2515787" cy="2918"/>
            </a:xfrm>
            <a:prstGeom prst="straightConnector1">
              <a:avLst/>
            </a:prstGeom>
            <a:noFill/>
            <a:ln w="28575" cap="flat" cmpd="sng" algn="ctr">
              <a:solidFill>
                <a:srgbClr val="15375D"/>
              </a:solidFill>
              <a:prstDash val="solid"/>
              <a:miter lim="800000"/>
              <a:tailEnd type="triangle"/>
            </a:ln>
            <a:effectLst/>
          </p:spPr>
        </p:cxnSp>
        <p:sp>
          <p:nvSpPr>
            <p:cNvPr id="177" name="TextBox 176">
              <a:extLst>
                <a:ext uri="{FF2B5EF4-FFF2-40B4-BE49-F238E27FC236}">
                  <a16:creationId xmlns:a16="http://schemas.microsoft.com/office/drawing/2014/main" xmlns="" id="{9D4DFEC7-9019-413A-9F38-727C6D620F91}"/>
                </a:ext>
              </a:extLst>
            </p:cNvPr>
            <p:cNvSpPr txBox="1"/>
            <p:nvPr/>
          </p:nvSpPr>
          <p:spPr>
            <a:xfrm>
              <a:off x="5589774" y="2904550"/>
              <a:ext cx="531634" cy="211203"/>
            </a:xfrm>
            <a:prstGeom prst="rect">
              <a:avLst/>
            </a:prstGeom>
            <a:solidFill>
              <a:srgbClr val="FF5050"/>
            </a:solidFill>
            <a:ln w="12700">
              <a:solidFill>
                <a:sysClr val="windowText" lastClr="000000"/>
              </a:solidFill>
            </a:ln>
          </p:spPr>
          <p:txBody>
            <a:bodyPr wrap="square" lIns="35963" tIns="35963" rIns="35963" bIns="35963" rtlCol="0" anchor="ctr">
              <a:spAutoFit/>
            </a:bodyPr>
            <a:lstStyle/>
            <a:p>
              <a:pPr algn="ctr" defTabSz="913486">
                <a:defRPr/>
              </a:pPr>
              <a:r>
                <a:rPr lang="en-GB" sz="899" b="1" kern="0" dirty="0">
                  <a:solidFill>
                    <a:srgbClr val="16385E"/>
                  </a:solidFill>
                </a:rPr>
                <a:t>Negative</a:t>
              </a:r>
            </a:p>
          </p:txBody>
        </p:sp>
        <p:sp>
          <p:nvSpPr>
            <p:cNvPr id="178" name="TextBox 177">
              <a:extLst>
                <a:ext uri="{FF2B5EF4-FFF2-40B4-BE49-F238E27FC236}">
                  <a16:creationId xmlns:a16="http://schemas.microsoft.com/office/drawing/2014/main" xmlns="" id="{9D4DFEC7-9019-413A-9F38-727C6D620F91}"/>
                </a:ext>
              </a:extLst>
            </p:cNvPr>
            <p:cNvSpPr txBox="1"/>
            <p:nvPr/>
          </p:nvSpPr>
          <p:spPr>
            <a:xfrm>
              <a:off x="9261773" y="2961079"/>
              <a:ext cx="531634" cy="211203"/>
            </a:xfrm>
            <a:prstGeom prst="rect">
              <a:avLst/>
            </a:prstGeom>
            <a:solidFill>
              <a:srgbClr val="FF5050"/>
            </a:solidFill>
            <a:ln w="12700">
              <a:solidFill>
                <a:sysClr val="windowText" lastClr="000000"/>
              </a:solidFill>
            </a:ln>
          </p:spPr>
          <p:txBody>
            <a:bodyPr wrap="square" lIns="35963" tIns="35963" rIns="35963" bIns="35963" rtlCol="0" anchor="ctr">
              <a:spAutoFit/>
            </a:bodyPr>
            <a:lstStyle/>
            <a:p>
              <a:pPr algn="ctr" defTabSz="913486">
                <a:defRPr/>
              </a:pPr>
              <a:r>
                <a:rPr lang="en-GB" sz="899" b="1" kern="0" dirty="0">
                  <a:solidFill>
                    <a:srgbClr val="16385E"/>
                  </a:solidFill>
                </a:rPr>
                <a:t>Negative</a:t>
              </a:r>
            </a:p>
          </p:txBody>
        </p:sp>
        <p:sp>
          <p:nvSpPr>
            <p:cNvPr id="179" name="TextBox 178">
              <a:extLst>
                <a:ext uri="{FF2B5EF4-FFF2-40B4-BE49-F238E27FC236}">
                  <a16:creationId xmlns:a16="http://schemas.microsoft.com/office/drawing/2014/main" xmlns="" id="{49B5B810-2184-4B08-A2C7-73855A0FFB7B}"/>
                </a:ext>
              </a:extLst>
            </p:cNvPr>
            <p:cNvSpPr txBox="1"/>
            <p:nvPr/>
          </p:nvSpPr>
          <p:spPr>
            <a:xfrm>
              <a:off x="5172249" y="2374916"/>
              <a:ext cx="613375" cy="230832"/>
            </a:xfrm>
            <a:prstGeom prst="rect">
              <a:avLst/>
            </a:prstGeom>
            <a:solidFill>
              <a:sysClr val="window" lastClr="FFFFFF"/>
            </a:solidFill>
            <a:ln w="12700">
              <a:solidFill>
                <a:sysClr val="windowText" lastClr="000000"/>
              </a:solidFill>
            </a:ln>
          </p:spPr>
          <p:txBody>
            <a:bodyPr wrap="square" rtlCol="0" anchor="ctr">
              <a:spAutoFit/>
            </a:bodyPr>
            <a:lstStyle/>
            <a:p>
              <a:pPr algn="ctr" defTabSz="913486">
                <a:defRPr/>
              </a:pPr>
              <a:r>
                <a:rPr lang="en-GB" sz="899" b="1" kern="0" dirty="0">
                  <a:solidFill>
                    <a:srgbClr val="16385E"/>
                  </a:solidFill>
                </a:rPr>
                <a:t>TG &lt;2.3</a:t>
              </a:r>
            </a:p>
          </p:txBody>
        </p:sp>
        <p:sp>
          <p:nvSpPr>
            <p:cNvPr id="180" name="TextBox 179">
              <a:extLst>
                <a:ext uri="{FF2B5EF4-FFF2-40B4-BE49-F238E27FC236}">
                  <a16:creationId xmlns:a16="http://schemas.microsoft.com/office/drawing/2014/main" xmlns="" id="{A77AD188-B8EE-4110-8C0A-AF328D4C4CA7}"/>
                </a:ext>
              </a:extLst>
            </p:cNvPr>
            <p:cNvSpPr txBox="1"/>
            <p:nvPr/>
          </p:nvSpPr>
          <p:spPr>
            <a:xfrm>
              <a:off x="7913508" y="2373372"/>
              <a:ext cx="613375" cy="230832"/>
            </a:xfrm>
            <a:prstGeom prst="rect">
              <a:avLst/>
            </a:prstGeom>
            <a:solidFill>
              <a:sysClr val="window" lastClr="FFFFFF"/>
            </a:solidFill>
            <a:ln w="12700">
              <a:solidFill>
                <a:sysClr val="windowText" lastClr="000000"/>
              </a:solidFill>
            </a:ln>
          </p:spPr>
          <p:txBody>
            <a:bodyPr wrap="square" rtlCol="0" anchor="ctr">
              <a:spAutoFit/>
            </a:bodyPr>
            <a:lstStyle/>
            <a:p>
              <a:pPr algn="ctr" defTabSz="913486">
                <a:defRPr/>
              </a:pPr>
              <a:r>
                <a:rPr lang="en-GB" sz="899" b="1" kern="0" dirty="0">
                  <a:solidFill>
                    <a:srgbClr val="16385E"/>
                  </a:solidFill>
                </a:rPr>
                <a:t>TG &gt;2.3</a:t>
              </a:r>
            </a:p>
          </p:txBody>
        </p:sp>
        <p:sp>
          <p:nvSpPr>
            <p:cNvPr id="181" name="Rectangle 180"/>
            <p:cNvSpPr/>
            <p:nvPr/>
          </p:nvSpPr>
          <p:spPr>
            <a:xfrm>
              <a:off x="2940756" y="2760977"/>
              <a:ext cx="345589" cy="577081"/>
            </a:xfrm>
            <a:prstGeom prst="rect">
              <a:avLst/>
            </a:prstGeom>
            <a:solidFill>
              <a:srgbClr val="FFFF00"/>
            </a:solidFill>
            <a:ln w="12700" cap="flat" cmpd="sng" algn="ctr">
              <a:solidFill>
                <a:srgbClr val="4472C4">
                  <a:shade val="50000"/>
                </a:srgbClr>
              </a:solidFill>
              <a:prstDash val="solid"/>
              <a:miter lim="800000"/>
            </a:ln>
            <a:effectLst/>
          </p:spPr>
          <p:txBody>
            <a:bodyPr rtlCol="0" anchor="ctr"/>
            <a:lstStyle/>
            <a:p>
              <a:pPr algn="ctr" defTabSz="913486">
                <a:defRPr/>
              </a:pPr>
              <a:r>
                <a:rPr lang="en-GB" sz="1049" b="1" kern="0" dirty="0">
                  <a:solidFill>
                    <a:prstClr val="black"/>
                  </a:solidFill>
                  <a:latin typeface="Calibri" panose="020F0502020204030204"/>
                </a:rPr>
                <a:t>2*</a:t>
              </a:r>
            </a:p>
          </p:txBody>
        </p:sp>
        <p:sp>
          <p:nvSpPr>
            <p:cNvPr id="182" name="Rectangle 181"/>
            <p:cNvSpPr/>
            <p:nvPr/>
          </p:nvSpPr>
          <p:spPr>
            <a:xfrm>
              <a:off x="6685974" y="2807615"/>
              <a:ext cx="349144" cy="588465"/>
            </a:xfrm>
            <a:prstGeom prst="rect">
              <a:avLst/>
            </a:prstGeom>
            <a:solidFill>
              <a:srgbClr val="FFFF00"/>
            </a:solidFill>
            <a:ln w="12700" cap="flat" cmpd="sng" algn="ctr">
              <a:solidFill>
                <a:srgbClr val="4472C4">
                  <a:shade val="50000"/>
                </a:srgbClr>
              </a:solidFill>
              <a:prstDash val="solid"/>
              <a:miter lim="800000"/>
            </a:ln>
            <a:effectLst/>
          </p:spPr>
          <p:txBody>
            <a:bodyPr rtlCol="0" anchor="ctr"/>
            <a:lstStyle/>
            <a:p>
              <a:pPr algn="ctr" defTabSz="913486">
                <a:defRPr/>
              </a:pPr>
              <a:r>
                <a:rPr lang="en-GB" sz="1049" b="1" kern="0" dirty="0">
                  <a:solidFill>
                    <a:prstClr val="black"/>
                  </a:solidFill>
                  <a:latin typeface="Calibri" panose="020F0502020204030204"/>
                </a:rPr>
                <a:t>3*</a:t>
              </a:r>
            </a:p>
          </p:txBody>
        </p:sp>
        <p:sp>
          <p:nvSpPr>
            <p:cNvPr id="183" name="Rectangle 182">
              <a:extLst>
                <a:ext uri="{FF2B5EF4-FFF2-40B4-BE49-F238E27FC236}">
                  <a16:creationId xmlns:a16="http://schemas.microsoft.com/office/drawing/2014/main" xmlns="" id="{EE7A31AF-5161-48D0-A8EF-70928E8D6C62}"/>
                </a:ext>
              </a:extLst>
            </p:cNvPr>
            <p:cNvSpPr/>
            <p:nvPr/>
          </p:nvSpPr>
          <p:spPr>
            <a:xfrm>
              <a:off x="3392129" y="705362"/>
              <a:ext cx="324408" cy="419325"/>
            </a:xfrm>
            <a:prstGeom prst="rect">
              <a:avLst/>
            </a:prstGeom>
            <a:solidFill>
              <a:srgbClr val="FFFF00"/>
            </a:solidFill>
            <a:ln w="12700" cap="flat" cmpd="sng" algn="ctr">
              <a:solidFill>
                <a:srgbClr val="4472C4">
                  <a:shade val="50000"/>
                </a:srgbClr>
              </a:solidFill>
              <a:prstDash val="solid"/>
              <a:miter lim="800000"/>
            </a:ln>
            <a:effectLst/>
          </p:spPr>
          <p:txBody>
            <a:bodyPr rtlCol="0" anchor="ctr"/>
            <a:lstStyle/>
            <a:p>
              <a:pPr algn="ctr" defTabSz="913486">
                <a:defRPr/>
              </a:pPr>
              <a:r>
                <a:rPr lang="en-GB" sz="1049" b="1" kern="0" dirty="0">
                  <a:solidFill>
                    <a:prstClr val="black"/>
                  </a:solidFill>
                  <a:latin typeface="Calibri" panose="020F0502020204030204"/>
                </a:rPr>
                <a:t>1*</a:t>
              </a:r>
            </a:p>
          </p:txBody>
        </p:sp>
        <p:sp>
          <p:nvSpPr>
            <p:cNvPr id="184" name="Rectangle 183">
              <a:extLst>
                <a:ext uri="{FF2B5EF4-FFF2-40B4-BE49-F238E27FC236}">
                  <a16:creationId xmlns:a16="http://schemas.microsoft.com/office/drawing/2014/main" xmlns="" id="{D2B6F095-2307-4ED9-95EF-BFD1C7214505}"/>
                </a:ext>
              </a:extLst>
            </p:cNvPr>
            <p:cNvSpPr/>
            <p:nvPr/>
          </p:nvSpPr>
          <p:spPr>
            <a:xfrm>
              <a:off x="6768392" y="705361"/>
              <a:ext cx="324408" cy="419325"/>
            </a:xfrm>
            <a:prstGeom prst="rect">
              <a:avLst/>
            </a:prstGeom>
            <a:solidFill>
              <a:srgbClr val="FFFF00"/>
            </a:solidFill>
            <a:ln w="12700" cap="flat" cmpd="sng" algn="ctr">
              <a:solidFill>
                <a:srgbClr val="4472C4">
                  <a:shade val="50000"/>
                </a:srgbClr>
              </a:solidFill>
              <a:prstDash val="solid"/>
              <a:miter lim="800000"/>
            </a:ln>
            <a:effectLst/>
          </p:spPr>
          <p:txBody>
            <a:bodyPr rtlCol="0" anchor="ctr"/>
            <a:lstStyle/>
            <a:p>
              <a:pPr algn="ctr" defTabSz="913486">
                <a:defRPr/>
              </a:pPr>
              <a:r>
                <a:rPr lang="en-GB" sz="1049" b="1" kern="0" dirty="0">
                  <a:solidFill>
                    <a:prstClr val="black"/>
                  </a:solidFill>
                  <a:latin typeface="Calibri" panose="020F0502020204030204"/>
                </a:rPr>
                <a:t>1*</a:t>
              </a:r>
            </a:p>
          </p:txBody>
        </p:sp>
      </p:grpSp>
      <p:sp>
        <p:nvSpPr>
          <p:cNvPr id="67" name="Title 1">
            <a:extLst>
              <a:ext uri="{FF2B5EF4-FFF2-40B4-BE49-F238E27FC236}">
                <a16:creationId xmlns:a16="http://schemas.microsoft.com/office/drawing/2014/main" xmlns="" id="{BF06833F-76F4-8C5C-980E-A5E79495AB22}"/>
              </a:ext>
            </a:extLst>
          </p:cNvPr>
          <p:cNvSpPr txBox="1">
            <a:spLocks/>
          </p:cNvSpPr>
          <p:nvPr/>
        </p:nvSpPr>
        <p:spPr>
          <a:xfrm>
            <a:off x="1120199" y="54379"/>
            <a:ext cx="9499270" cy="54451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rgbClr val="42B6E6"/>
                </a:solidFill>
                <a:latin typeface="+mj-lt"/>
                <a:ea typeface="+mj-ea"/>
                <a:cs typeface="Calibri Light" panose="020F0302020204030204" pitchFamily="34" charset="0"/>
              </a:defRPr>
            </a:lvl1pPr>
          </a:lstStyle>
          <a:p>
            <a:r>
              <a:rPr lang="en-US" dirty="0"/>
              <a:t>Familial Hypercholesterolemia Pathway </a:t>
            </a:r>
            <a:endParaRPr lang="en-GB" dirty="0"/>
          </a:p>
        </p:txBody>
      </p:sp>
    </p:spTree>
    <p:extLst>
      <p:ext uri="{BB962C8B-B14F-4D97-AF65-F5344CB8AC3E}">
        <p14:creationId xmlns:p14="http://schemas.microsoft.com/office/powerpoint/2010/main" val="2880391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lstStyle/>
          <a:p>
            <a:r>
              <a:rPr kumimoji="0" lang="en-GB" sz="2800" i="0" u="none" strike="noStrike" kern="1200" cap="none" spc="0" normalizeH="0" baseline="0" noProof="0" dirty="0">
                <a:ln>
                  <a:noFill/>
                </a:ln>
                <a:effectLst/>
                <a:uLnTx/>
                <a:uFillTx/>
                <a:ea typeface="+mn-ea"/>
                <a:cs typeface="+mn-cs"/>
              </a:rPr>
              <a:t>Desktop Review for </a:t>
            </a:r>
            <a:r>
              <a:rPr lang="en-GB" sz="2800" dirty="0"/>
              <a:t>People with Coded FH</a:t>
            </a:r>
            <a:endParaRPr lang="en-GB" dirty="0"/>
          </a:p>
        </p:txBody>
      </p:sp>
      <p:sp>
        <p:nvSpPr>
          <p:cNvPr id="20" name="TextBox 19">
            <a:extLst>
              <a:ext uri="{FF2B5EF4-FFF2-40B4-BE49-F238E27FC236}">
                <a16:creationId xmlns:a16="http://schemas.microsoft.com/office/drawing/2014/main" xmlns="" id="{44081C1F-C303-4573-F36C-4DE8FDEE193B}"/>
              </a:ext>
            </a:extLst>
          </p:cNvPr>
          <p:cNvSpPr txBox="1"/>
          <p:nvPr/>
        </p:nvSpPr>
        <p:spPr>
          <a:xfrm>
            <a:off x="4537211" y="1325565"/>
            <a:ext cx="3284090" cy="646331"/>
          </a:xfrm>
          <a:prstGeom prst="rect">
            <a:avLst/>
          </a:prstGeom>
          <a:noFill/>
          <a:ln>
            <a:solidFill>
              <a:schemeClr val="tx1"/>
            </a:solidFill>
            <a:prstDash val="dash"/>
          </a:ln>
        </p:spPr>
        <p:txBody>
          <a:bodyPr wrap="square" lIns="91440" tIns="45720" rIns="91440" bIns="45720" rtlCol="0" anchor="t">
            <a:spAutoFit/>
          </a:bodyPr>
          <a:lstStyle/>
          <a:p>
            <a:pPr defTabSz="914400">
              <a:defRPr/>
            </a:pPr>
            <a:r>
              <a:rPr lang="en-GB" sz="1800" dirty="0">
                <a:solidFill>
                  <a:srgbClr val="000000"/>
                </a:solidFill>
              </a:rPr>
              <a:t>Identify patients coded as Familial Hypercholesterolemia</a:t>
            </a:r>
          </a:p>
        </p:txBody>
      </p:sp>
      <p:sp>
        <p:nvSpPr>
          <p:cNvPr id="21" name="TextBox 20">
            <a:extLst>
              <a:ext uri="{FF2B5EF4-FFF2-40B4-BE49-F238E27FC236}">
                <a16:creationId xmlns:a16="http://schemas.microsoft.com/office/drawing/2014/main" xmlns="" id="{2D2108C1-9900-B278-F843-8C6CAA1674A2}"/>
              </a:ext>
            </a:extLst>
          </p:cNvPr>
          <p:cNvSpPr txBox="1"/>
          <p:nvPr/>
        </p:nvSpPr>
        <p:spPr>
          <a:xfrm>
            <a:off x="4441276" y="2460157"/>
            <a:ext cx="3451242" cy="338554"/>
          </a:xfrm>
          <a:prstGeom prst="rect">
            <a:avLst/>
          </a:prstGeom>
          <a:noFill/>
          <a:ln>
            <a:solidFill>
              <a:schemeClr val="tx1"/>
            </a:solidFill>
            <a:prstDash val="dash"/>
          </a:ln>
        </p:spPr>
        <p:txBody>
          <a:bodyPr wrap="square" lIns="91440" tIns="45720" rIns="91440" bIns="45720" rtlCol="0" anchor="t">
            <a:spAutoFit/>
          </a:bodyPr>
          <a:lstStyle/>
          <a:p>
            <a:pPr defTabSz="914400">
              <a:defRPr/>
            </a:pPr>
            <a:r>
              <a:rPr lang="en-GB" sz="1600" dirty="0">
                <a:solidFill>
                  <a:srgbClr val="000000"/>
                </a:solidFill>
              </a:rPr>
              <a:t>Review notes and medications</a:t>
            </a:r>
          </a:p>
        </p:txBody>
      </p:sp>
      <p:sp>
        <p:nvSpPr>
          <p:cNvPr id="22" name="TextBox 21">
            <a:extLst>
              <a:ext uri="{FF2B5EF4-FFF2-40B4-BE49-F238E27FC236}">
                <a16:creationId xmlns:a16="http://schemas.microsoft.com/office/drawing/2014/main" xmlns="" id="{E368DF6A-34B8-1EC5-9510-4F0786ECF6A4}"/>
              </a:ext>
            </a:extLst>
          </p:cNvPr>
          <p:cNvSpPr txBox="1"/>
          <p:nvPr/>
        </p:nvSpPr>
        <p:spPr>
          <a:xfrm>
            <a:off x="8199371" y="4297876"/>
            <a:ext cx="2938619" cy="1077218"/>
          </a:xfrm>
          <a:prstGeom prst="rect">
            <a:avLst/>
          </a:prstGeom>
          <a:noFill/>
          <a:ln>
            <a:solidFill>
              <a:schemeClr val="tx1"/>
            </a:solidFill>
            <a:prstDash val="dash"/>
          </a:ln>
        </p:spPr>
        <p:txBody>
          <a:bodyPr wrap="square" lIns="91440" tIns="45720" rIns="91440" bIns="45720" rtlCol="0" anchor="t">
            <a:spAutoFit/>
          </a:bodyPr>
          <a:lstStyle/>
          <a:p>
            <a:pPr defTabSz="914400">
              <a:defRPr/>
            </a:pPr>
            <a:r>
              <a:rPr lang="en-GB" sz="1600" dirty="0">
                <a:solidFill>
                  <a:srgbClr val="000000"/>
                </a:solidFill>
              </a:rPr>
              <a:t>Calculate probability of FH using </a:t>
            </a:r>
            <a:r>
              <a:rPr lang="en-GB" sz="1600" dirty="0">
                <a:solidFill>
                  <a:srgbClr val="000000"/>
                </a:solidFill>
                <a:hlinkClick r:id="" action="ppaction://noaction"/>
              </a:rPr>
              <a:t>Dutch lipid / Simon Broome criteria </a:t>
            </a:r>
            <a:r>
              <a:rPr lang="en-GB" sz="1600" dirty="0">
                <a:solidFill>
                  <a:srgbClr val="000000"/>
                </a:solidFill>
              </a:rPr>
              <a:t>and refer to specialist lipid clinic if meets criteria</a:t>
            </a:r>
          </a:p>
        </p:txBody>
      </p:sp>
      <p:sp>
        <p:nvSpPr>
          <p:cNvPr id="23" name="TextBox 22">
            <a:extLst>
              <a:ext uri="{FF2B5EF4-FFF2-40B4-BE49-F238E27FC236}">
                <a16:creationId xmlns:a16="http://schemas.microsoft.com/office/drawing/2014/main" xmlns="" id="{85F9A4E3-6B97-EE24-D310-A44B81EF9C99}"/>
              </a:ext>
            </a:extLst>
          </p:cNvPr>
          <p:cNvSpPr txBox="1"/>
          <p:nvPr/>
        </p:nvSpPr>
        <p:spPr>
          <a:xfrm>
            <a:off x="1256515" y="4266677"/>
            <a:ext cx="2938619" cy="584775"/>
          </a:xfrm>
          <a:prstGeom prst="rect">
            <a:avLst/>
          </a:prstGeom>
          <a:noFill/>
          <a:ln>
            <a:solidFill>
              <a:schemeClr val="tx1"/>
            </a:solidFill>
            <a:prstDash val="dash"/>
          </a:ln>
        </p:spPr>
        <p:txBody>
          <a:bodyPr wrap="square" lIns="91440" tIns="45720" rIns="91440" bIns="45720" rtlCol="0" anchor="t">
            <a:spAutoFit/>
          </a:bodyPr>
          <a:lstStyle/>
          <a:p>
            <a:pPr defTabSz="914400">
              <a:defRPr/>
            </a:pPr>
            <a:r>
              <a:rPr lang="en-GB" sz="1600" dirty="0">
                <a:solidFill>
                  <a:srgbClr val="000000"/>
                </a:solidFill>
              </a:rPr>
              <a:t>Are they under regular lipid clinic review?</a:t>
            </a:r>
          </a:p>
        </p:txBody>
      </p:sp>
      <p:sp>
        <p:nvSpPr>
          <p:cNvPr id="24" name="TextBox 23">
            <a:extLst>
              <a:ext uri="{FF2B5EF4-FFF2-40B4-BE49-F238E27FC236}">
                <a16:creationId xmlns:a16="http://schemas.microsoft.com/office/drawing/2014/main" xmlns="" id="{DCF237CF-5A06-C800-9FBB-7108B6F1C2C9}"/>
              </a:ext>
            </a:extLst>
          </p:cNvPr>
          <p:cNvSpPr txBox="1"/>
          <p:nvPr/>
        </p:nvSpPr>
        <p:spPr>
          <a:xfrm>
            <a:off x="4095485" y="5878592"/>
            <a:ext cx="2747296" cy="830997"/>
          </a:xfrm>
          <a:prstGeom prst="rect">
            <a:avLst/>
          </a:prstGeom>
          <a:noFill/>
          <a:ln>
            <a:solidFill>
              <a:schemeClr val="tx1"/>
            </a:solidFill>
            <a:prstDash val="dash"/>
          </a:ln>
        </p:spPr>
        <p:txBody>
          <a:bodyPr wrap="square" lIns="91440" tIns="45720" rIns="91440" bIns="45720" rtlCol="0" anchor="t">
            <a:spAutoFit/>
          </a:bodyPr>
          <a:lstStyle/>
          <a:p>
            <a:pPr defTabSz="914400">
              <a:defRPr/>
            </a:pPr>
            <a:r>
              <a:rPr lang="en-GB" sz="1600" dirty="0">
                <a:solidFill>
                  <a:srgbClr val="000000"/>
                </a:solidFill>
              </a:rPr>
              <a:t>Consider referral to lipid clinic if appropriate</a:t>
            </a:r>
          </a:p>
          <a:p>
            <a:pPr defTabSz="914400">
              <a:defRPr/>
            </a:pPr>
            <a:endParaRPr lang="en-GB" sz="1600" dirty="0">
              <a:solidFill>
                <a:srgbClr val="000000"/>
              </a:solidFill>
              <a:latin typeface="Frutiger" panose="020B0500000000000000"/>
            </a:endParaRPr>
          </a:p>
        </p:txBody>
      </p:sp>
      <p:sp>
        <p:nvSpPr>
          <p:cNvPr id="25" name="TextBox 24">
            <a:extLst>
              <a:ext uri="{FF2B5EF4-FFF2-40B4-BE49-F238E27FC236}">
                <a16:creationId xmlns:a16="http://schemas.microsoft.com/office/drawing/2014/main" xmlns="" id="{B0591E11-D59E-7491-D317-AFB88BDA9923}"/>
              </a:ext>
            </a:extLst>
          </p:cNvPr>
          <p:cNvSpPr txBox="1"/>
          <p:nvPr/>
        </p:nvSpPr>
        <p:spPr>
          <a:xfrm>
            <a:off x="4793250" y="3138827"/>
            <a:ext cx="2747299" cy="584775"/>
          </a:xfrm>
          <a:prstGeom prst="rect">
            <a:avLst/>
          </a:prstGeom>
          <a:noFill/>
          <a:ln>
            <a:solidFill>
              <a:schemeClr val="tx1"/>
            </a:solidFill>
            <a:prstDash val="dash"/>
          </a:ln>
        </p:spPr>
        <p:txBody>
          <a:bodyPr wrap="square" lIns="91440" tIns="45720" rIns="91440" bIns="45720" rtlCol="0" anchor="t">
            <a:spAutoFit/>
          </a:bodyPr>
          <a:lstStyle/>
          <a:p>
            <a:pPr defTabSz="914400">
              <a:defRPr/>
            </a:pPr>
            <a:r>
              <a:rPr lang="en-GB" sz="1600" dirty="0">
                <a:solidFill>
                  <a:srgbClr val="000000"/>
                </a:solidFill>
              </a:rPr>
              <a:t>Have they had a genetic test to confirm diagnosis?</a:t>
            </a:r>
          </a:p>
        </p:txBody>
      </p:sp>
      <p:sp>
        <p:nvSpPr>
          <p:cNvPr id="26" name="TextBox 25">
            <a:extLst>
              <a:ext uri="{FF2B5EF4-FFF2-40B4-BE49-F238E27FC236}">
                <a16:creationId xmlns:a16="http://schemas.microsoft.com/office/drawing/2014/main" xmlns="" id="{448E1448-62DB-3A9D-6046-876035DCD5B5}"/>
              </a:ext>
            </a:extLst>
          </p:cNvPr>
          <p:cNvSpPr txBox="1"/>
          <p:nvPr/>
        </p:nvSpPr>
        <p:spPr>
          <a:xfrm>
            <a:off x="1040061" y="5885933"/>
            <a:ext cx="2621349" cy="584775"/>
          </a:xfrm>
          <a:prstGeom prst="rect">
            <a:avLst/>
          </a:prstGeom>
          <a:noFill/>
          <a:ln>
            <a:solidFill>
              <a:schemeClr val="tx1"/>
            </a:solidFill>
            <a:prstDash val="dash"/>
          </a:ln>
        </p:spPr>
        <p:txBody>
          <a:bodyPr wrap="square" lIns="91440" tIns="45720" rIns="91440" bIns="45720" rtlCol="0" anchor="t">
            <a:spAutoFit/>
          </a:bodyPr>
          <a:lstStyle/>
          <a:p>
            <a:pPr defTabSz="914400">
              <a:defRPr/>
            </a:pPr>
            <a:r>
              <a:rPr lang="en-GB" sz="1600" dirty="0">
                <a:solidFill>
                  <a:srgbClr val="000000"/>
                </a:solidFill>
              </a:rPr>
              <a:t>Continue management as per specialist team</a:t>
            </a:r>
          </a:p>
        </p:txBody>
      </p:sp>
      <p:cxnSp>
        <p:nvCxnSpPr>
          <p:cNvPr id="27" name="Straight Arrow Connector 26">
            <a:extLst>
              <a:ext uri="{FF2B5EF4-FFF2-40B4-BE49-F238E27FC236}">
                <a16:creationId xmlns:a16="http://schemas.microsoft.com/office/drawing/2014/main" xmlns="" id="{3640ED7E-2EF3-EB4E-005E-43BFC0F91C5F}"/>
              </a:ext>
            </a:extLst>
          </p:cNvPr>
          <p:cNvCxnSpPr>
            <a:cxnSpLocks/>
            <a:stCxn id="20" idx="2"/>
            <a:endCxn id="21" idx="0"/>
          </p:cNvCxnSpPr>
          <p:nvPr/>
        </p:nvCxnSpPr>
        <p:spPr>
          <a:xfrm flipH="1">
            <a:off x="6166897" y="1971894"/>
            <a:ext cx="12358" cy="488263"/>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xmlns="" id="{B2A70BB4-3DA0-3C85-4027-499D3DC3A50F}"/>
              </a:ext>
            </a:extLst>
          </p:cNvPr>
          <p:cNvCxnSpPr>
            <a:cxnSpLocks/>
            <a:stCxn id="25" idx="1"/>
            <a:endCxn id="23" idx="0"/>
          </p:cNvCxnSpPr>
          <p:nvPr/>
        </p:nvCxnSpPr>
        <p:spPr>
          <a:xfrm rot="10800000" flipV="1">
            <a:off x="2725825" y="3431215"/>
            <a:ext cx="2067424" cy="835462"/>
          </a:xfrm>
          <a:prstGeom prst="bentConnector2">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E1493657-DA9C-EFE5-EFD6-F998DAD30F83}"/>
              </a:ext>
            </a:extLst>
          </p:cNvPr>
          <p:cNvCxnSpPr>
            <a:cxnSpLocks/>
          </p:cNvCxnSpPr>
          <p:nvPr/>
        </p:nvCxnSpPr>
        <p:spPr>
          <a:xfrm>
            <a:off x="2032643" y="4832335"/>
            <a:ext cx="0" cy="1085521"/>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xmlns="" id="{0DDCBA35-DEAA-7A0D-7A01-9213E2C6CC73}"/>
              </a:ext>
            </a:extLst>
          </p:cNvPr>
          <p:cNvCxnSpPr>
            <a:cxnSpLocks/>
            <a:stCxn id="25" idx="3"/>
            <a:endCxn id="22" idx="0"/>
          </p:cNvCxnSpPr>
          <p:nvPr/>
        </p:nvCxnSpPr>
        <p:spPr>
          <a:xfrm>
            <a:off x="7540549" y="3431215"/>
            <a:ext cx="2128132" cy="866661"/>
          </a:xfrm>
          <a:prstGeom prst="bentConnector2">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FB9B23A5-0F74-22B8-A7AA-21C2ECD48F2F}"/>
              </a:ext>
            </a:extLst>
          </p:cNvPr>
          <p:cNvSpPr txBox="1"/>
          <p:nvPr/>
        </p:nvSpPr>
        <p:spPr>
          <a:xfrm>
            <a:off x="3462402" y="3491468"/>
            <a:ext cx="491832" cy="307777"/>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914400">
              <a:defRPr/>
            </a:pPr>
            <a:r>
              <a:rPr lang="en-GB" sz="1400" b="1">
                <a:solidFill>
                  <a:srgbClr val="FFFFFF"/>
                </a:solidFill>
                <a:latin typeface="Frutiger" panose="020B0500000000000000"/>
                <a:cs typeface="Calibri"/>
              </a:rPr>
              <a:t>Yes</a:t>
            </a:r>
          </a:p>
        </p:txBody>
      </p:sp>
      <p:sp>
        <p:nvSpPr>
          <p:cNvPr id="32" name="TextBox 31">
            <a:extLst>
              <a:ext uri="{FF2B5EF4-FFF2-40B4-BE49-F238E27FC236}">
                <a16:creationId xmlns:a16="http://schemas.microsoft.com/office/drawing/2014/main" xmlns="" id="{93186893-8C07-E80F-CD5D-2ECD00E52701}"/>
              </a:ext>
            </a:extLst>
          </p:cNvPr>
          <p:cNvSpPr txBox="1"/>
          <p:nvPr/>
        </p:nvSpPr>
        <p:spPr>
          <a:xfrm>
            <a:off x="1470462" y="5098740"/>
            <a:ext cx="491832" cy="307777"/>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914400">
              <a:defRPr/>
            </a:pPr>
            <a:r>
              <a:rPr lang="en-GB" sz="1400" b="1">
                <a:solidFill>
                  <a:srgbClr val="FFFFFF"/>
                </a:solidFill>
                <a:latin typeface="Frutiger" panose="020B0500000000000000"/>
                <a:cs typeface="Calibri"/>
              </a:rPr>
              <a:t>Yes</a:t>
            </a:r>
          </a:p>
        </p:txBody>
      </p:sp>
      <p:sp>
        <p:nvSpPr>
          <p:cNvPr id="33" name="TextBox 32">
            <a:extLst>
              <a:ext uri="{FF2B5EF4-FFF2-40B4-BE49-F238E27FC236}">
                <a16:creationId xmlns:a16="http://schemas.microsoft.com/office/drawing/2014/main" xmlns="" id="{5A23EC3D-EC4E-AC6C-AE1A-77BD1A79864E}"/>
              </a:ext>
            </a:extLst>
          </p:cNvPr>
          <p:cNvSpPr txBox="1"/>
          <p:nvPr/>
        </p:nvSpPr>
        <p:spPr>
          <a:xfrm>
            <a:off x="8604613" y="3522669"/>
            <a:ext cx="491832" cy="307777"/>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914400">
              <a:defRPr/>
            </a:pPr>
            <a:r>
              <a:rPr lang="en-GB" sz="1400" b="1">
                <a:solidFill>
                  <a:srgbClr val="FFFFFF"/>
                </a:solidFill>
                <a:latin typeface="Frutiger" panose="020B0500000000000000"/>
                <a:cs typeface="Calibri"/>
              </a:rPr>
              <a:t>No</a:t>
            </a:r>
          </a:p>
        </p:txBody>
      </p:sp>
      <p:sp>
        <p:nvSpPr>
          <p:cNvPr id="34" name="TextBox 33">
            <a:extLst>
              <a:ext uri="{FF2B5EF4-FFF2-40B4-BE49-F238E27FC236}">
                <a16:creationId xmlns:a16="http://schemas.microsoft.com/office/drawing/2014/main" xmlns="" id="{EF217BBA-AB83-8804-1AEE-963DF282C9A5}"/>
              </a:ext>
            </a:extLst>
          </p:cNvPr>
          <p:cNvSpPr txBox="1"/>
          <p:nvPr/>
        </p:nvSpPr>
        <p:spPr>
          <a:xfrm>
            <a:off x="4507230" y="4774272"/>
            <a:ext cx="491832" cy="307777"/>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914400">
              <a:defRPr/>
            </a:pPr>
            <a:r>
              <a:rPr lang="en-GB" sz="1400" b="1">
                <a:solidFill>
                  <a:srgbClr val="FFFFFF"/>
                </a:solidFill>
                <a:latin typeface="Frutiger" panose="020B0500000000000000"/>
                <a:cs typeface="Calibri"/>
              </a:rPr>
              <a:t>No</a:t>
            </a:r>
          </a:p>
        </p:txBody>
      </p:sp>
      <p:cxnSp>
        <p:nvCxnSpPr>
          <p:cNvPr id="35" name="Straight Arrow Connector 34">
            <a:extLst>
              <a:ext uri="{FF2B5EF4-FFF2-40B4-BE49-F238E27FC236}">
                <a16:creationId xmlns:a16="http://schemas.microsoft.com/office/drawing/2014/main" xmlns="" id="{E7256AB1-573E-9B64-F393-7E61CF47AA7E}"/>
              </a:ext>
            </a:extLst>
          </p:cNvPr>
          <p:cNvCxnSpPr>
            <a:cxnSpLocks/>
          </p:cNvCxnSpPr>
          <p:nvPr/>
        </p:nvCxnSpPr>
        <p:spPr>
          <a:xfrm>
            <a:off x="6179256" y="2819363"/>
            <a:ext cx="0" cy="319462"/>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xmlns="" id="{8A1962AB-997A-54E6-9881-269066F435CF}"/>
              </a:ext>
            </a:extLst>
          </p:cNvPr>
          <p:cNvCxnSpPr>
            <a:cxnSpLocks/>
            <a:endCxn id="24" idx="0"/>
          </p:cNvCxnSpPr>
          <p:nvPr/>
        </p:nvCxnSpPr>
        <p:spPr>
          <a:xfrm rot="16200000" flipH="1">
            <a:off x="4172368" y="4581827"/>
            <a:ext cx="1319530" cy="1274000"/>
          </a:xfrm>
          <a:prstGeom prst="bentConnector3">
            <a:avLst>
              <a:gd name="adj1" fmla="val 50000"/>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844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noAutofit/>
          </a:bodyPr>
          <a:lstStyle/>
          <a:p>
            <a:r>
              <a:rPr lang="en-GB" sz="4000" dirty="0"/>
              <a:t>Practical Guide to FH Screening</a:t>
            </a:r>
          </a:p>
        </p:txBody>
      </p:sp>
      <p:sp>
        <p:nvSpPr>
          <p:cNvPr id="5" name="Text Placeholder 2">
            <a:extLst>
              <a:ext uri="{FF2B5EF4-FFF2-40B4-BE49-F238E27FC236}">
                <a16:creationId xmlns:a16="http://schemas.microsoft.com/office/drawing/2014/main" xmlns="" id="{9D81CBF9-251C-A462-E70B-58B8146876C3}"/>
              </a:ext>
            </a:extLst>
          </p:cNvPr>
          <p:cNvSpPr txBox="1">
            <a:spLocks/>
          </p:cNvSpPr>
          <p:nvPr/>
        </p:nvSpPr>
        <p:spPr>
          <a:xfrm>
            <a:off x="329985" y="1948567"/>
            <a:ext cx="10526554" cy="4375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t>Incorrect coding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Investigate why they were coded with FH</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May need to assess secondary causes and family history </a:t>
            </a:r>
          </a:p>
          <a:p>
            <a:pPr marL="0" indent="0">
              <a:buNone/>
            </a:pPr>
            <a:endParaRPr lang="en-GB" sz="2000" dirty="0"/>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692242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lstStyle/>
          <a:p>
            <a:r>
              <a:rPr lang="en-US" dirty="0"/>
              <a:t>Desktop Review on EMIS – FH Coded patients </a:t>
            </a:r>
            <a:endParaRPr lang="en-GB" dirty="0"/>
          </a:p>
        </p:txBody>
      </p:sp>
      <p:pic>
        <p:nvPicPr>
          <p:cNvPr id="4" name="Content Placeholder 3">
            <a:extLst>
              <a:ext uri="{FF2B5EF4-FFF2-40B4-BE49-F238E27FC236}">
                <a16:creationId xmlns:a16="http://schemas.microsoft.com/office/drawing/2014/main" xmlns="" id="{5863701F-0C92-9421-3B3F-06C556D08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720" y="2189914"/>
            <a:ext cx="11524542" cy="2165350"/>
          </a:xfrm>
          <a:prstGeom prst="rect">
            <a:avLst/>
          </a:prstGeom>
          <a:noFill/>
        </p:spPr>
      </p:pic>
    </p:spTree>
    <p:extLst>
      <p:ext uri="{BB962C8B-B14F-4D97-AF65-F5344CB8AC3E}">
        <p14:creationId xmlns:p14="http://schemas.microsoft.com/office/powerpoint/2010/main" val="9637900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a:xfrm>
            <a:off x="489857" y="697564"/>
            <a:ext cx="9499270" cy="544510"/>
          </a:xfrm>
        </p:spPr>
        <p:txBody>
          <a:bodyPr/>
          <a:lstStyle/>
          <a:p>
            <a:r>
              <a:rPr lang="en-US" dirty="0"/>
              <a:t>Desktop Reviews of Coded FH</a:t>
            </a:r>
            <a:endParaRPr lang="en-GB" dirty="0"/>
          </a:p>
        </p:txBody>
      </p:sp>
      <p:sp>
        <p:nvSpPr>
          <p:cNvPr id="6" name="Content Placeholder 2">
            <a:extLst>
              <a:ext uri="{FF2B5EF4-FFF2-40B4-BE49-F238E27FC236}">
                <a16:creationId xmlns:a16="http://schemas.microsoft.com/office/drawing/2014/main" xmlns="" id="{5173D261-47DB-3492-D680-263A4134EBB8}"/>
              </a:ext>
            </a:extLst>
          </p:cNvPr>
          <p:cNvSpPr txBox="1">
            <a:spLocks/>
          </p:cNvSpPr>
          <p:nvPr/>
        </p:nvSpPr>
        <p:spPr>
          <a:xfrm>
            <a:off x="2073542" y="1828802"/>
            <a:ext cx="9462658" cy="437523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Referrals</a:t>
            </a:r>
            <a:r>
              <a:rPr lang="en-US" dirty="0"/>
              <a:t> – Are they under a lipid clinic or cardiac/metabolic/endocrine/diabetes clinic? </a:t>
            </a:r>
          </a:p>
          <a:p>
            <a:endParaRPr lang="en-US" dirty="0"/>
          </a:p>
          <a:p>
            <a:pPr marL="0" indent="0">
              <a:buFont typeface="Arial" panose="020B0604020202020204" pitchFamily="34" charset="0"/>
              <a:buNone/>
            </a:pPr>
            <a:r>
              <a:rPr lang="en-US" b="1" dirty="0"/>
              <a:t>Documents</a:t>
            </a:r>
            <a:r>
              <a:rPr lang="en-US" dirty="0"/>
              <a:t> – Clinic letters from Lipid/Metabolic clinic – do they have a      		              	          genetic diagnosis?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Problems</a:t>
            </a:r>
            <a:r>
              <a:rPr lang="en-US" dirty="0"/>
              <a:t> – When were they coded FH? Do they have any other relevant medical 	           	       history: diabetes, obesity, hypothyroidism, CVD?</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Consultations</a:t>
            </a:r>
            <a:r>
              <a:rPr lang="en-US" dirty="0"/>
              <a:t> – Why were they coded FH? Any family history?</a:t>
            </a:r>
          </a:p>
          <a:p>
            <a:pPr marL="0" indent="0">
              <a:buFont typeface="Arial" panose="020B0604020202020204" pitchFamily="34" charset="0"/>
              <a:buNone/>
            </a:pPr>
            <a:r>
              <a:rPr lang="en-US" dirty="0"/>
              <a:t> </a:t>
            </a:r>
          </a:p>
          <a:p>
            <a:pPr marL="0" indent="0">
              <a:buFont typeface="Arial" panose="020B0604020202020204" pitchFamily="34" charset="0"/>
              <a:buNone/>
            </a:pPr>
            <a:r>
              <a:rPr lang="en-US" b="1" dirty="0"/>
              <a:t>Medication</a:t>
            </a:r>
            <a:r>
              <a:rPr lang="en-US" dirty="0"/>
              <a:t> – Are they on an appropriate cholesterol lowering agent?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Investigations</a:t>
            </a:r>
            <a:r>
              <a:rPr lang="en-US" dirty="0"/>
              <a:t> – Are lipids well controlled? Do lipid bloods need repeating? 			             Escalate therapy or refer to lipid clinic? </a:t>
            </a:r>
          </a:p>
          <a:p>
            <a:endParaRPr lang="en-US" dirty="0"/>
          </a:p>
        </p:txBody>
      </p:sp>
      <p:pic>
        <p:nvPicPr>
          <p:cNvPr id="7" name="Picture 6">
            <a:extLst>
              <a:ext uri="{FF2B5EF4-FFF2-40B4-BE49-F238E27FC236}">
                <a16:creationId xmlns:a16="http://schemas.microsoft.com/office/drawing/2014/main" xmlns="" id="{F98AADCF-08E0-95D4-C4B6-24266DA57490}"/>
              </a:ext>
            </a:extLst>
          </p:cNvPr>
          <p:cNvPicPr/>
          <p:nvPr/>
        </p:nvPicPr>
        <p:blipFill rotWithShape="1">
          <a:blip r:embed="rId3">
            <a:extLst>
              <a:ext uri="{28A0092B-C50C-407E-A947-70E740481C1C}">
                <a14:useLocalDpi xmlns:a14="http://schemas.microsoft.com/office/drawing/2010/main" val="0"/>
              </a:ext>
            </a:extLst>
          </a:blip>
          <a:srcRect l="83318" t="12808" r="8156" b="66978"/>
          <a:stretch/>
        </p:blipFill>
        <p:spPr bwMode="auto">
          <a:xfrm>
            <a:off x="1115917" y="1750923"/>
            <a:ext cx="978919" cy="435610"/>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xmlns="" id="{2CE8C6DD-509A-A292-9D52-942FD8C27234}"/>
              </a:ext>
            </a:extLst>
          </p:cNvPr>
          <p:cNvPicPr/>
          <p:nvPr/>
        </p:nvPicPr>
        <p:blipFill rotWithShape="1">
          <a:blip r:embed="rId3">
            <a:extLst>
              <a:ext uri="{28A0092B-C50C-407E-A947-70E740481C1C}">
                <a14:useLocalDpi xmlns:a14="http://schemas.microsoft.com/office/drawing/2010/main" val="0"/>
              </a:ext>
            </a:extLst>
          </a:blip>
          <a:srcRect l="73679" t="12808" r="17331" b="66964"/>
          <a:stretch/>
        </p:blipFill>
        <p:spPr bwMode="auto">
          <a:xfrm>
            <a:off x="1062522" y="2398219"/>
            <a:ext cx="1032314" cy="435610"/>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xmlns="" id="{7887FB84-32D7-C868-9021-386673150D73}"/>
              </a:ext>
            </a:extLst>
          </p:cNvPr>
          <p:cNvPicPr/>
          <p:nvPr/>
        </p:nvPicPr>
        <p:blipFill rotWithShape="1">
          <a:blip r:embed="rId3">
            <a:extLst>
              <a:ext uri="{28A0092B-C50C-407E-A947-70E740481C1C}">
                <a14:useLocalDpi xmlns:a14="http://schemas.microsoft.com/office/drawing/2010/main" val="0"/>
              </a:ext>
            </a:extLst>
          </a:blip>
          <a:srcRect l="45412" t="12808" r="43652" b="66963"/>
          <a:stretch/>
        </p:blipFill>
        <p:spPr bwMode="auto">
          <a:xfrm>
            <a:off x="839404" y="5563439"/>
            <a:ext cx="1255432" cy="435610"/>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xmlns="" id="{6F5F5A17-7EE3-92E9-FDB4-FFCDB56B110C}"/>
              </a:ext>
            </a:extLst>
          </p:cNvPr>
          <p:cNvPicPr/>
          <p:nvPr/>
        </p:nvPicPr>
        <p:blipFill rotWithShape="1">
          <a:blip r:embed="rId3">
            <a:extLst>
              <a:ext uri="{28A0092B-C50C-407E-A947-70E740481C1C}">
                <a14:useLocalDpi xmlns:a14="http://schemas.microsoft.com/office/drawing/2010/main" val="0"/>
              </a:ext>
            </a:extLst>
          </a:blip>
          <a:srcRect l="36422" t="12808" r="54959" b="66978"/>
          <a:stretch/>
        </p:blipFill>
        <p:spPr bwMode="auto">
          <a:xfrm>
            <a:off x="1083817" y="3308868"/>
            <a:ext cx="989725" cy="43561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xmlns="" id="{6F58CF66-32DC-BEE8-F013-4947F996303E}"/>
              </a:ext>
            </a:extLst>
          </p:cNvPr>
          <p:cNvPicPr/>
          <p:nvPr/>
        </p:nvPicPr>
        <p:blipFill rotWithShape="1">
          <a:blip r:embed="rId3">
            <a:extLst>
              <a:ext uri="{28A0092B-C50C-407E-A947-70E740481C1C}">
                <a14:useLocalDpi xmlns:a14="http://schemas.microsoft.com/office/drawing/2010/main" val="0"/>
              </a:ext>
            </a:extLst>
          </a:blip>
          <a:srcRect l="26692" t="12808" r="63577" b="66978"/>
          <a:stretch/>
        </p:blipFill>
        <p:spPr bwMode="auto">
          <a:xfrm>
            <a:off x="977343" y="4922846"/>
            <a:ext cx="1117493" cy="435610"/>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xmlns="" id="{28813B7D-0A5A-C35D-1ED5-119F9A128A09}"/>
              </a:ext>
            </a:extLst>
          </p:cNvPr>
          <p:cNvPicPr/>
          <p:nvPr/>
        </p:nvPicPr>
        <p:blipFill rotWithShape="1">
          <a:blip r:embed="rId3">
            <a:extLst>
              <a:ext uri="{28A0092B-C50C-407E-A947-70E740481C1C}">
                <a14:useLocalDpi xmlns:a14="http://schemas.microsoft.com/office/drawing/2010/main" val="0"/>
              </a:ext>
            </a:extLst>
          </a:blip>
          <a:srcRect l="15385" t="12808" r="73401" b="66978"/>
          <a:stretch/>
        </p:blipFill>
        <p:spPr bwMode="auto">
          <a:xfrm>
            <a:off x="786671" y="4189664"/>
            <a:ext cx="1287851" cy="4356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4290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a:xfrm>
            <a:off x="489857" y="697564"/>
            <a:ext cx="9499270" cy="544510"/>
          </a:xfrm>
        </p:spPr>
        <p:txBody>
          <a:bodyPr>
            <a:normAutofit fontScale="90000"/>
          </a:bodyPr>
          <a:lstStyle/>
          <a:p>
            <a:r>
              <a:rPr lang="en-US" sz="4000" dirty="0"/>
              <a:t>Outcome of Coded FH Desktop Review</a:t>
            </a:r>
            <a:r>
              <a:rPr lang="en-US" dirty="0"/>
              <a:t>	</a:t>
            </a:r>
            <a:endParaRPr lang="en-GB" dirty="0"/>
          </a:p>
        </p:txBody>
      </p:sp>
      <p:sp>
        <p:nvSpPr>
          <p:cNvPr id="5" name="Text Placeholder 2">
            <a:extLst>
              <a:ext uri="{FF2B5EF4-FFF2-40B4-BE49-F238E27FC236}">
                <a16:creationId xmlns:a16="http://schemas.microsoft.com/office/drawing/2014/main" xmlns="" id="{9D81CBF9-251C-A462-E70B-58B8146876C3}"/>
              </a:ext>
            </a:extLst>
          </p:cNvPr>
          <p:cNvSpPr txBox="1">
            <a:spLocks/>
          </p:cNvSpPr>
          <p:nvPr/>
        </p:nvSpPr>
        <p:spPr>
          <a:xfrm>
            <a:off x="383325" y="2278132"/>
            <a:ext cx="10526554" cy="4375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Do they have FH? Have they been tested? Has cascade testing been offered?</a:t>
            </a:r>
          </a:p>
          <a:p>
            <a:endParaRPr lang="en-US" sz="2000" dirty="0"/>
          </a:p>
          <a:p>
            <a:r>
              <a:rPr lang="en-US" sz="2000" dirty="0"/>
              <a:t>Do they meet criteria for FH testing</a:t>
            </a:r>
            <a:r>
              <a:rPr lang="en-US" sz="2000" dirty="0" smtClean="0"/>
              <a:t>? </a:t>
            </a:r>
            <a:endParaRPr lang="en-US" sz="2000" dirty="0"/>
          </a:p>
          <a:p>
            <a:endParaRPr lang="en-US" sz="2000" dirty="0"/>
          </a:p>
          <a:p>
            <a:r>
              <a:rPr lang="en-US" sz="2000" dirty="0"/>
              <a:t>Cholesterol and treatment review. </a:t>
            </a:r>
          </a:p>
          <a:p>
            <a:endParaRPr lang="en-US" sz="2000" dirty="0"/>
          </a:p>
          <a:p>
            <a:r>
              <a:rPr lang="en-US" sz="2000" dirty="0"/>
              <a:t>Do they need referring to a lipid clinic?</a:t>
            </a:r>
          </a:p>
          <a:p>
            <a:endParaRPr lang="en-US" dirty="0"/>
          </a:p>
          <a:p>
            <a:endParaRPr lang="en-US" dirty="0"/>
          </a:p>
          <a:p>
            <a:pPr lvl="1"/>
            <a:endParaRPr lang="en-US" dirty="0"/>
          </a:p>
        </p:txBody>
      </p:sp>
    </p:spTree>
    <p:extLst>
      <p:ext uri="{BB962C8B-B14F-4D97-AF65-F5344CB8AC3E}">
        <p14:creationId xmlns:p14="http://schemas.microsoft.com/office/powerpoint/2010/main" val="968672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noAutofit/>
          </a:bodyPr>
          <a:lstStyle/>
          <a:p>
            <a:r>
              <a:rPr lang="en-US" sz="4400" dirty="0"/>
              <a:t>Familial Hypercholesterolemia (FH) </a:t>
            </a:r>
            <a:endParaRPr lang="en-GB" sz="4400" dirty="0"/>
          </a:p>
        </p:txBody>
      </p:sp>
      <p:sp>
        <p:nvSpPr>
          <p:cNvPr id="5" name="Text Placeholder 2">
            <a:extLst>
              <a:ext uri="{FF2B5EF4-FFF2-40B4-BE49-F238E27FC236}">
                <a16:creationId xmlns:a16="http://schemas.microsoft.com/office/drawing/2014/main" xmlns="" id="{9D81CBF9-251C-A462-E70B-58B8146876C3}"/>
              </a:ext>
            </a:extLst>
          </p:cNvPr>
          <p:cNvSpPr txBox="1">
            <a:spLocks/>
          </p:cNvSpPr>
          <p:nvPr/>
        </p:nvSpPr>
        <p:spPr>
          <a:xfrm>
            <a:off x="489857" y="1633493"/>
            <a:ext cx="10526554" cy="4375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Genetic condition affecting the livers ability to remove excess cholesterol from the blood. </a:t>
            </a:r>
          </a:p>
          <a:p>
            <a:r>
              <a:rPr lang="en-US" sz="2000" dirty="0"/>
              <a:t>High cholesterol causes cardiovascular disease and accounts for a third of all heart attacks.</a:t>
            </a:r>
            <a:r>
              <a:rPr lang="en-GB" sz="2000" dirty="0">
                <a:ea typeface="+mn-lt"/>
              </a:rPr>
              <a:t> </a:t>
            </a:r>
          </a:p>
          <a:p>
            <a:r>
              <a:rPr lang="en-US" sz="2000" dirty="0"/>
              <a:t>Lifetime exposure to raised cholesterol puts individuals with FH at greater risk of cardiovascular disease.</a:t>
            </a:r>
            <a:endParaRPr lang="en-GB" sz="2000" dirty="0">
              <a:ea typeface="+mn-lt"/>
            </a:endParaRPr>
          </a:p>
          <a:p>
            <a:r>
              <a:rPr lang="en-GB" sz="2000" dirty="0">
                <a:ea typeface="+mn-lt"/>
              </a:rPr>
              <a:t>FH is high risk but very treatable. </a:t>
            </a:r>
            <a:r>
              <a:rPr lang="en-GB" sz="2000" dirty="0"/>
              <a:t>Every 1mmol/l reduction in low-density lipoproteins (LDL) cholesterol reduces risk of a cardiovascular event by 25%</a:t>
            </a:r>
            <a:r>
              <a:rPr lang="en-US" sz="2000" dirty="0"/>
              <a:t>. </a:t>
            </a:r>
            <a:r>
              <a:rPr lang="en-US" sz="2000" baseline="30000" dirty="0"/>
              <a:t>4</a:t>
            </a:r>
            <a:endParaRPr lang="en-US" sz="2000" dirty="0"/>
          </a:p>
          <a:p>
            <a:r>
              <a:rPr lang="en-US" sz="2000" dirty="0"/>
              <a:t>Autosomal dominant inheritance pattern. 3 main genes affected: LDLR, APOB, PCSK9</a:t>
            </a:r>
          </a:p>
          <a:p>
            <a:r>
              <a:rPr lang="en-US" sz="2000" dirty="0"/>
              <a:t>Homozygous inheritance is rare and has a more severe phenotype.</a:t>
            </a:r>
          </a:p>
          <a:p>
            <a:r>
              <a:rPr lang="en-US" sz="2000" dirty="0"/>
              <a:t>Estimated 1 in 250 people have FH. ~92% are undiagnosed.</a:t>
            </a:r>
          </a:p>
          <a:p>
            <a:r>
              <a:rPr lang="en-US" sz="2000" dirty="0"/>
              <a:t>The NHS long term plan aims to increase detection to 25% by 2024. </a:t>
            </a:r>
          </a:p>
        </p:txBody>
      </p:sp>
    </p:spTree>
    <p:extLst>
      <p:ext uri="{BB962C8B-B14F-4D97-AF65-F5344CB8AC3E}">
        <p14:creationId xmlns:p14="http://schemas.microsoft.com/office/powerpoint/2010/main" val="932190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normAutofit/>
          </a:bodyPr>
          <a:lstStyle/>
          <a:p>
            <a:r>
              <a:rPr lang="en-GB" dirty="0"/>
              <a:t>Case study </a:t>
            </a:r>
          </a:p>
        </p:txBody>
      </p:sp>
      <p:sp>
        <p:nvSpPr>
          <p:cNvPr id="5" name="Text Placeholder 2">
            <a:extLst>
              <a:ext uri="{FF2B5EF4-FFF2-40B4-BE49-F238E27FC236}">
                <a16:creationId xmlns:a16="http://schemas.microsoft.com/office/drawing/2014/main" xmlns="" id="{9D81CBF9-251C-A462-E70B-58B8146876C3}"/>
              </a:ext>
            </a:extLst>
          </p:cNvPr>
          <p:cNvSpPr txBox="1">
            <a:spLocks/>
          </p:cNvSpPr>
          <p:nvPr/>
        </p:nvSpPr>
        <p:spPr>
          <a:xfrm>
            <a:off x="383325" y="1392307"/>
            <a:ext cx="10526554" cy="4375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55 year old male</a:t>
            </a:r>
          </a:p>
          <a:p>
            <a:r>
              <a:rPr lang="en-GB" sz="1600" dirty="0"/>
              <a:t>Highest total cholesterol 9.8 </a:t>
            </a:r>
          </a:p>
          <a:p>
            <a:r>
              <a:rPr lang="en-GB" sz="1600" dirty="0"/>
              <a:t>Highest LDL-C 6.5 </a:t>
            </a:r>
          </a:p>
          <a:p>
            <a:r>
              <a:rPr lang="en-GB" sz="1600" dirty="0"/>
              <a:t>Current LDL-C 3.8 </a:t>
            </a:r>
          </a:p>
          <a:p>
            <a:r>
              <a:rPr lang="en-GB" sz="1600" dirty="0"/>
              <a:t>Triglycerides 0.8 </a:t>
            </a:r>
          </a:p>
          <a:p>
            <a:r>
              <a:rPr lang="en-GB" sz="1600" dirty="0"/>
              <a:t>Corneal arcus</a:t>
            </a:r>
          </a:p>
          <a:p>
            <a:r>
              <a:rPr lang="en-GB" sz="1600" dirty="0"/>
              <a:t>Angina </a:t>
            </a:r>
          </a:p>
          <a:p>
            <a:r>
              <a:rPr lang="en-GB" sz="1600" dirty="0"/>
              <a:t>Atorvastatin 40mg – unable to tolerate higher dose </a:t>
            </a:r>
          </a:p>
          <a:p>
            <a:r>
              <a:rPr lang="en-GB" sz="1600" dirty="0"/>
              <a:t>Uncle had MI aged 47 </a:t>
            </a:r>
          </a:p>
          <a:p>
            <a:r>
              <a:rPr lang="en-GB" sz="1600" dirty="0"/>
              <a:t>HBA1C 41 </a:t>
            </a:r>
          </a:p>
          <a:p>
            <a:r>
              <a:rPr lang="en-GB" sz="1600" dirty="0"/>
              <a:t>BMI 27 </a:t>
            </a:r>
          </a:p>
          <a:p>
            <a:r>
              <a:rPr lang="en-GB" sz="1600" dirty="0"/>
              <a:t>Liver, renal and thyroid function normal </a:t>
            </a:r>
          </a:p>
          <a:p>
            <a:endParaRPr lang="en-GB" sz="1600" dirty="0"/>
          </a:p>
          <a:p>
            <a:pPr marL="0" indent="0">
              <a:buNone/>
            </a:pPr>
            <a:r>
              <a:rPr lang="en-US" sz="1600" dirty="0">
                <a:hlinkClick r:id="rId2"/>
              </a:rPr>
              <a:t>https://www.mdcalc.com/dutch-criteria-familial-hypercholesterolemia-fh</a:t>
            </a:r>
            <a:r>
              <a:rPr lang="en-US" sz="1600" dirty="0"/>
              <a:t> </a:t>
            </a:r>
          </a:p>
          <a:p>
            <a:pPr marL="0" indent="0">
              <a:buNone/>
            </a:pPr>
            <a:r>
              <a:rPr lang="en-US" sz="1600" dirty="0">
                <a:hlinkClick r:id="rId3"/>
              </a:rPr>
              <a:t>www.mdcalc.com/simon-broome-diagnostic-criteria-familial-hypercholesterolemia-fh</a:t>
            </a:r>
            <a:endParaRPr lang="en-GB" sz="1600" dirty="0"/>
          </a:p>
        </p:txBody>
      </p:sp>
    </p:spTree>
    <p:extLst>
      <p:ext uri="{BB962C8B-B14F-4D97-AF65-F5344CB8AC3E}">
        <p14:creationId xmlns:p14="http://schemas.microsoft.com/office/powerpoint/2010/main" val="28646443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noAutofit/>
          </a:bodyPr>
          <a:lstStyle/>
          <a:p>
            <a:r>
              <a:rPr lang="en-GB" sz="4000" dirty="0"/>
              <a:t>Case study review </a:t>
            </a:r>
          </a:p>
        </p:txBody>
      </p:sp>
      <p:sp>
        <p:nvSpPr>
          <p:cNvPr id="5" name="Text Placeholder 2">
            <a:extLst>
              <a:ext uri="{FF2B5EF4-FFF2-40B4-BE49-F238E27FC236}">
                <a16:creationId xmlns:a16="http://schemas.microsoft.com/office/drawing/2014/main" xmlns="" id="{9D81CBF9-251C-A462-E70B-58B8146876C3}"/>
              </a:ext>
            </a:extLst>
          </p:cNvPr>
          <p:cNvSpPr txBox="1">
            <a:spLocks/>
          </p:cNvSpPr>
          <p:nvPr/>
        </p:nvSpPr>
        <p:spPr>
          <a:xfrm>
            <a:off x="383325" y="1392307"/>
            <a:ext cx="10526554" cy="4375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Bloods: fasting lipids, renal, liver function, thyroid function, HBA1C </a:t>
            </a:r>
          </a:p>
          <a:p>
            <a:r>
              <a:rPr lang="en-GB" sz="2400" dirty="0"/>
              <a:t>Family history questionnaire </a:t>
            </a:r>
          </a:p>
          <a:p>
            <a:r>
              <a:rPr lang="en-GB" sz="2400" dirty="0"/>
              <a:t>Fulfil Simon Broome/Dutch Lipid Criteria</a:t>
            </a:r>
          </a:p>
          <a:p>
            <a:r>
              <a:rPr lang="en-GB" sz="2400" dirty="0"/>
              <a:t>Treatment review:</a:t>
            </a:r>
          </a:p>
          <a:p>
            <a:pPr lvl="1"/>
            <a:r>
              <a:rPr lang="en-GB" dirty="0"/>
              <a:t>Modifiable risk factors: lifestyle, diet, exercise, smoking &amp; alcohol</a:t>
            </a:r>
          </a:p>
          <a:p>
            <a:pPr lvl="1"/>
            <a:r>
              <a:rPr lang="en-GB" dirty="0"/>
              <a:t>Statin intolerance pathway </a:t>
            </a:r>
          </a:p>
          <a:p>
            <a:pPr lvl="1"/>
            <a:r>
              <a:rPr lang="en-GB" dirty="0"/>
              <a:t>Consider starting ezetimibe +/- </a:t>
            </a:r>
            <a:r>
              <a:rPr lang="en-GB" dirty="0" err="1"/>
              <a:t>bempedoic</a:t>
            </a:r>
            <a:r>
              <a:rPr lang="en-GB" dirty="0"/>
              <a:t> acid </a:t>
            </a:r>
          </a:p>
          <a:p>
            <a:pPr lvl="1"/>
            <a:r>
              <a:rPr lang="en-GB" dirty="0"/>
              <a:t>Angina – interventional cardiology referral?</a:t>
            </a:r>
          </a:p>
          <a:p>
            <a:r>
              <a:rPr lang="en-GB" sz="2400" dirty="0"/>
              <a:t>Refer for FH testing </a:t>
            </a:r>
          </a:p>
          <a:p>
            <a:endParaRPr lang="en-GB" sz="2000" dirty="0"/>
          </a:p>
        </p:txBody>
      </p:sp>
    </p:spTree>
    <p:extLst>
      <p:ext uri="{BB962C8B-B14F-4D97-AF65-F5344CB8AC3E}">
        <p14:creationId xmlns:p14="http://schemas.microsoft.com/office/powerpoint/2010/main" val="1944609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normAutofit/>
          </a:bodyPr>
          <a:lstStyle/>
          <a:p>
            <a:r>
              <a:rPr lang="en-GB" dirty="0"/>
              <a:t>Results of pilot so far</a:t>
            </a:r>
          </a:p>
        </p:txBody>
      </p:sp>
      <p:sp>
        <p:nvSpPr>
          <p:cNvPr id="4" name="Text Placeholder 2">
            <a:extLst>
              <a:ext uri="{FF2B5EF4-FFF2-40B4-BE49-F238E27FC236}">
                <a16:creationId xmlns:a16="http://schemas.microsoft.com/office/drawing/2014/main" xmlns="" id="{F07B3E94-78FC-7200-6BFE-89B9EF30636B}"/>
              </a:ext>
            </a:extLst>
          </p:cNvPr>
          <p:cNvSpPr txBox="1">
            <a:spLocks/>
          </p:cNvSpPr>
          <p:nvPr/>
        </p:nvSpPr>
        <p:spPr>
          <a:xfrm>
            <a:off x="464938" y="1819926"/>
            <a:ext cx="10526554" cy="43752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cs typeface="Arial" panose="020B0604020202020204" pitchFamily="34" charset="0"/>
              </a:rPr>
              <a:t>Number of individuals identified by UCLPartners searches at each of the Pilot PCNs including the number of individuals already with genetically confirmed FH</a:t>
            </a:r>
            <a:endParaRPr lang="en-GB" dirty="0"/>
          </a:p>
        </p:txBody>
      </p:sp>
      <p:pic>
        <p:nvPicPr>
          <p:cNvPr id="6" name="Picture 2">
            <a:extLst>
              <a:ext uri="{FF2B5EF4-FFF2-40B4-BE49-F238E27FC236}">
                <a16:creationId xmlns:a16="http://schemas.microsoft.com/office/drawing/2014/main" xmlns="" id="{9CC137AD-3D07-0543-A229-F1A6C5CAAB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33" y="3406374"/>
            <a:ext cx="11307929"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538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normAutofit/>
          </a:bodyPr>
          <a:lstStyle/>
          <a:p>
            <a:r>
              <a:rPr lang="en-GB" sz="2800" dirty="0"/>
              <a:t>Digital Resources to Support Self-Management: Cholesterol</a:t>
            </a:r>
            <a:endParaRPr lang="en-GB" dirty="0"/>
          </a:p>
        </p:txBody>
      </p:sp>
      <p:sp>
        <p:nvSpPr>
          <p:cNvPr id="5" name="Text Placeholder 2">
            <a:extLst>
              <a:ext uri="{FF2B5EF4-FFF2-40B4-BE49-F238E27FC236}">
                <a16:creationId xmlns:a16="http://schemas.microsoft.com/office/drawing/2014/main" xmlns="" id="{9D81CBF9-251C-A462-E70B-58B8146876C3}"/>
              </a:ext>
            </a:extLst>
          </p:cNvPr>
          <p:cNvSpPr txBox="1">
            <a:spLocks/>
          </p:cNvSpPr>
          <p:nvPr/>
        </p:nvSpPr>
        <p:spPr>
          <a:xfrm>
            <a:off x="383325" y="1241385"/>
            <a:ext cx="10526554" cy="4375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914400">
              <a:spcBef>
                <a:spcPts val="600"/>
              </a:spcBef>
              <a:buFont typeface="Arial,Sans-Serif" panose="020B0604020202020204" pitchFamily="34" charset="0"/>
              <a:buChar char="•"/>
            </a:pPr>
            <a:r>
              <a:rPr lang="en-GB" sz="1600" b="1" dirty="0">
                <a:solidFill>
                  <a:srgbClr val="231F20"/>
                </a:solidFill>
                <a:latin typeface="Frutiger" panose="020B0500000000000000"/>
                <a:ea typeface="+mn-lt"/>
                <a:cs typeface="Calibri" panose="020F0502020204030204"/>
              </a:rPr>
              <a:t>Heart UK resources: </a:t>
            </a:r>
            <a:r>
              <a:rPr lang="en-GB" sz="1600" dirty="0">
                <a:solidFill>
                  <a:srgbClr val="231F20"/>
                </a:solidFill>
                <a:latin typeface="Frutiger" panose="020B0500000000000000"/>
                <a:ea typeface="+mn-lt"/>
                <a:cs typeface="Calibri" panose="020F0502020204030204"/>
              </a:rPr>
              <a:t> </a:t>
            </a:r>
            <a:r>
              <a:rPr lang="en-GB" sz="1600" dirty="0">
                <a:solidFill>
                  <a:srgbClr val="1E72C7"/>
                </a:solidFill>
                <a:latin typeface="Frutiger" panose="020B0500000000000000"/>
                <a:ea typeface="+mn-lt"/>
                <a:cs typeface="Calibri" panose="020F0502020204030204"/>
                <a:hlinkClick r:id="rId2"/>
              </a:rPr>
              <a:t>Healthy Eating</a:t>
            </a:r>
            <a:r>
              <a:rPr lang="en-GB" sz="1600" dirty="0">
                <a:solidFill>
                  <a:srgbClr val="1E72C7"/>
                </a:solidFill>
                <a:latin typeface="Frutiger" panose="020B0500000000000000"/>
                <a:ea typeface="+mn-lt"/>
                <a:cs typeface="Calibri" panose="020F0502020204030204"/>
              </a:rPr>
              <a:t>, </a:t>
            </a:r>
            <a:r>
              <a:rPr lang="en-GB" sz="1600" dirty="0">
                <a:solidFill>
                  <a:srgbClr val="1E72C7"/>
                </a:solidFill>
                <a:latin typeface="Frutiger" panose="020B0500000000000000"/>
                <a:ea typeface="+mn-lt"/>
                <a:cs typeface="Calibri" panose="020F0502020204030204"/>
                <a:hlinkClick r:id="rId3"/>
              </a:rPr>
              <a:t>blood fats explained</a:t>
            </a:r>
            <a:r>
              <a:rPr lang="en-GB" sz="1600" dirty="0">
                <a:solidFill>
                  <a:srgbClr val="1E72C7"/>
                </a:solidFill>
                <a:latin typeface="Frutiger" panose="020B0500000000000000"/>
                <a:ea typeface="+mn-lt"/>
                <a:cs typeface="Calibri" panose="020F0502020204030204"/>
              </a:rPr>
              <a:t>, </a:t>
            </a:r>
            <a:r>
              <a:rPr lang="en-GB" sz="1600" dirty="0">
                <a:solidFill>
                  <a:srgbClr val="1E72C7"/>
                </a:solidFill>
                <a:latin typeface="Frutiger" panose="020B0500000000000000"/>
                <a:ea typeface="+mn-lt"/>
                <a:cs typeface="Calibri" panose="020F0502020204030204"/>
                <a:hlinkClick r:id="rId4"/>
              </a:rPr>
              <a:t>understanding cholesterol</a:t>
            </a:r>
            <a:r>
              <a:rPr lang="en-GB" sz="1600" dirty="0">
                <a:solidFill>
                  <a:srgbClr val="1E72C7"/>
                </a:solidFill>
                <a:latin typeface="Frutiger" panose="020B0500000000000000"/>
                <a:ea typeface="+mn-lt"/>
                <a:cs typeface="Calibri" panose="020F0502020204030204"/>
              </a:rPr>
              <a:t>, </a:t>
            </a:r>
            <a:r>
              <a:rPr lang="en-GB" sz="1600" dirty="0">
                <a:solidFill>
                  <a:srgbClr val="231F20"/>
                </a:solidFill>
                <a:latin typeface="Frutiger" panose="020B0500000000000000"/>
                <a:ea typeface="+mn-lt"/>
                <a:cs typeface="Calibri" panose="020F0502020204030204"/>
              </a:rPr>
              <a:t>and </a:t>
            </a:r>
            <a:r>
              <a:rPr lang="en-GB" sz="1600" dirty="0">
                <a:solidFill>
                  <a:srgbClr val="1E72C7"/>
                </a:solidFill>
                <a:latin typeface="Frutiger" panose="020B0500000000000000"/>
                <a:ea typeface="+mn-lt"/>
                <a:cs typeface="Calibri" panose="020F0502020204030204"/>
                <a:hlinkClick r:id="rId5">
                  <a:extLst>
                    <a:ext uri="{A12FA001-AC4F-418D-AE19-62706E023703}">
                      <ahyp:hlinkClr xmlns:ahyp="http://schemas.microsoft.com/office/drawing/2018/hyperlinkcolor" xmlns="" val="tx"/>
                    </a:ext>
                  </a:extLst>
                </a:hlinkClick>
              </a:rPr>
              <a:t>Familial Hypercholesterolemia</a:t>
            </a:r>
            <a:r>
              <a:rPr lang="en-GB" sz="1600" dirty="0">
                <a:solidFill>
                  <a:srgbClr val="1E72C7"/>
                </a:solidFill>
                <a:latin typeface="Frutiger" panose="020B0500000000000000"/>
                <a:ea typeface="+mn-lt"/>
                <a:cs typeface="Calibri" panose="020F0502020204030204"/>
              </a:rPr>
              <a:t> </a:t>
            </a:r>
            <a:endParaRPr lang="en-GB" sz="1600" dirty="0">
              <a:solidFill>
                <a:srgbClr val="FFFFFF"/>
              </a:solidFill>
              <a:latin typeface="Frutiger" panose="020B0500000000000000"/>
              <a:ea typeface="+mn-lt"/>
              <a:cs typeface="Calibri" panose="020F0502020204030204"/>
            </a:endParaRPr>
          </a:p>
          <a:p>
            <a:pPr marL="285750" indent="-285750" defTabSz="914400">
              <a:spcBef>
                <a:spcPts val="600"/>
              </a:spcBef>
              <a:buFont typeface="Arial,Sans-Serif" panose="020B0604020202020204" pitchFamily="34" charset="0"/>
              <a:buChar char="•"/>
            </a:pPr>
            <a:r>
              <a:rPr lang="en-GB" sz="1600" b="1" dirty="0">
                <a:solidFill>
                  <a:srgbClr val="231F20"/>
                </a:solidFill>
                <a:latin typeface="Frutiger" panose="020B0500000000000000"/>
                <a:ea typeface="+mn-lt"/>
                <a:cs typeface="Calibri" panose="020F0502020204030204"/>
              </a:rPr>
              <a:t>British Heart Foundation resources: </a:t>
            </a:r>
            <a:r>
              <a:rPr lang="en-GB" sz="1600" dirty="0">
                <a:solidFill>
                  <a:srgbClr val="003087">
                    <a:lumMod val="60000"/>
                    <a:lumOff val="40000"/>
                  </a:srgbClr>
                </a:solidFill>
                <a:latin typeface="Frutiger" panose="020B0500000000000000"/>
                <a:cs typeface="Calibri"/>
                <a:hlinkClick r:id="rId6">
                  <a:extLst>
                    <a:ext uri="{A12FA001-AC4F-418D-AE19-62706E023703}">
                      <ahyp:hlinkClr xmlns:ahyp="http://schemas.microsoft.com/office/drawing/2018/hyperlinkcolor" xmlns="" val="tx"/>
                    </a:ext>
                  </a:extLst>
                </a:hlinkClick>
              </a:rPr>
              <a:t>Understanding Cholesterol</a:t>
            </a:r>
            <a:endParaRPr lang="en-GB" sz="1600" b="1" dirty="0">
              <a:solidFill>
                <a:srgbClr val="000000"/>
              </a:solidFill>
              <a:latin typeface="Frutiger" panose="020B0500000000000000"/>
              <a:ea typeface="+mn-lt"/>
              <a:cs typeface="Calibri" panose="020F0502020204030204"/>
            </a:endParaRPr>
          </a:p>
          <a:p>
            <a:pPr marL="285750" indent="-285750" defTabSz="914400">
              <a:spcBef>
                <a:spcPts val="600"/>
              </a:spcBef>
              <a:buFont typeface="Arial" panose="020B0604020202020204" pitchFamily="34" charset="0"/>
              <a:buChar char="•"/>
            </a:pPr>
            <a:r>
              <a:rPr lang="en-GB" sz="1600" b="1" dirty="0">
                <a:solidFill>
                  <a:srgbClr val="231F20"/>
                </a:solidFill>
                <a:latin typeface="Frutiger" panose="020B0500000000000000"/>
              </a:rPr>
              <a:t>Diet</a:t>
            </a:r>
            <a:r>
              <a:rPr lang="en-GB" sz="1600" dirty="0">
                <a:solidFill>
                  <a:srgbClr val="FFFFFF"/>
                </a:solidFill>
                <a:latin typeface="Frutiger" panose="020B0500000000000000"/>
                <a:ea typeface="+mn-lt"/>
                <a:cs typeface="Calibri" panose="020F0502020204030204"/>
              </a:rPr>
              <a:t>https://www.heartuk.org.uk/downloads/health-professionals/publications/blood-fats-explained.pdf</a:t>
            </a:r>
            <a:endParaRPr lang="en-GB" sz="1600" dirty="0">
              <a:solidFill>
                <a:srgbClr val="231F20"/>
              </a:solidFill>
              <a:latin typeface="Frutiger" panose="020B0500000000000000"/>
              <a:cs typeface="Calibri"/>
            </a:endParaRPr>
          </a:p>
          <a:p>
            <a:pPr marL="742950" lvl="1" indent="-285750" defTabSz="914400">
              <a:spcBef>
                <a:spcPts val="600"/>
              </a:spcBef>
              <a:buFont typeface="Arial" panose="020B0604020202020204" pitchFamily="34" charset="0"/>
              <a:buChar char="•"/>
            </a:pPr>
            <a:r>
              <a:rPr lang="en-GB" sz="1600" dirty="0">
                <a:solidFill>
                  <a:srgbClr val="231F20"/>
                </a:solidFill>
                <a:latin typeface="Frutiger" panose="020B0500000000000000"/>
              </a:rPr>
              <a:t>Providing</a:t>
            </a:r>
            <a:r>
              <a:rPr lang="en-US" sz="1600" dirty="0">
                <a:solidFill>
                  <a:srgbClr val="231F20"/>
                </a:solidFill>
                <a:latin typeface="Frutiger" panose="020B0500000000000000"/>
              </a:rPr>
              <a:t> information and recipes for easy ways to eat better from the </a:t>
            </a:r>
            <a:r>
              <a:rPr lang="en-US" sz="1600" dirty="0">
                <a:solidFill>
                  <a:srgbClr val="231F20"/>
                </a:solidFill>
                <a:latin typeface="Frutiger" panose="020B0500000000000000"/>
                <a:hlinkClick r:id="rId7"/>
              </a:rPr>
              <a:t>‘One You’</a:t>
            </a:r>
            <a:r>
              <a:rPr lang="en-US" sz="1600" dirty="0">
                <a:solidFill>
                  <a:srgbClr val="231F20"/>
                </a:solidFill>
                <a:latin typeface="Frutiger" panose="020B0500000000000000"/>
              </a:rPr>
              <a:t> website</a:t>
            </a:r>
            <a:endParaRPr lang="en-GB" sz="1600" dirty="0">
              <a:solidFill>
                <a:srgbClr val="231F20"/>
              </a:solidFill>
              <a:latin typeface="Frutiger" panose="020B0500000000000000"/>
            </a:endParaRPr>
          </a:p>
          <a:p>
            <a:pPr marL="742950" lvl="1" indent="-285750" defTabSz="914400">
              <a:spcBef>
                <a:spcPts val="600"/>
              </a:spcBef>
              <a:buFont typeface="Arial" panose="020B0604020202020204" pitchFamily="34" charset="0"/>
              <a:buChar char="•"/>
            </a:pPr>
            <a:r>
              <a:rPr lang="en-GB" sz="1600" dirty="0">
                <a:solidFill>
                  <a:srgbClr val="231F20"/>
                </a:solidFill>
                <a:latin typeface="Frutiger" panose="020B0500000000000000"/>
                <a:hlinkClick r:id="rId8"/>
              </a:rPr>
              <a:t>NHS advice on lowering cholesterol levels</a:t>
            </a:r>
            <a:endParaRPr lang="en-GB" sz="1600" dirty="0">
              <a:solidFill>
                <a:srgbClr val="231F20"/>
              </a:solidFill>
              <a:latin typeface="Frutiger" panose="020B0500000000000000"/>
              <a:cs typeface="Calibri"/>
            </a:endParaRPr>
          </a:p>
          <a:p>
            <a:pPr marL="285750" indent="-285750" defTabSz="914400">
              <a:spcBef>
                <a:spcPts val="600"/>
              </a:spcBef>
              <a:buFont typeface="Arial,Sans-Serif"/>
              <a:buChar char="•"/>
            </a:pPr>
            <a:r>
              <a:rPr lang="en-GB" sz="1600" b="1" dirty="0">
                <a:solidFill>
                  <a:srgbClr val="231F20"/>
                </a:solidFill>
                <a:latin typeface="Frutiger" panose="020B0500000000000000"/>
                <a:cs typeface="Calibri"/>
              </a:rPr>
              <a:t>Smoking cessation</a:t>
            </a:r>
            <a:r>
              <a:rPr lang="en-GB" sz="1600" b="1" dirty="0">
                <a:solidFill>
                  <a:srgbClr val="231F20"/>
                </a:solidFill>
                <a:latin typeface="Frutiger" panose="020B0500000000000000"/>
                <a:ea typeface="+mn-lt"/>
                <a:cs typeface="Calibri" panose="020F0502020204030204"/>
              </a:rPr>
              <a:t>: </a:t>
            </a:r>
            <a:r>
              <a:rPr lang="en-GB" sz="1600" dirty="0">
                <a:solidFill>
                  <a:srgbClr val="231F20"/>
                </a:solidFill>
                <a:latin typeface="Frutiger" panose="020B0500000000000000"/>
                <a:cs typeface="Calibri"/>
                <a:hlinkClick r:id="rId9"/>
              </a:rPr>
              <a:t>NHS support</a:t>
            </a:r>
            <a:r>
              <a:rPr lang="en-GB" sz="1600" dirty="0">
                <a:solidFill>
                  <a:srgbClr val="231F20"/>
                </a:solidFill>
                <a:latin typeface="Frutiger" panose="020B0500000000000000"/>
                <a:cs typeface="Calibri"/>
              </a:rPr>
              <a:t>, stop smoking aids, tools and practical tips</a:t>
            </a:r>
          </a:p>
          <a:p>
            <a:pPr marL="285750" indent="-285750" defTabSz="914400">
              <a:spcBef>
                <a:spcPts val="600"/>
              </a:spcBef>
              <a:buFont typeface="Arial"/>
              <a:buChar char="•"/>
            </a:pPr>
            <a:r>
              <a:rPr lang="en-GB" sz="1600" b="1" dirty="0">
                <a:solidFill>
                  <a:srgbClr val="231F20"/>
                </a:solidFill>
                <a:latin typeface="Frutiger" panose="020B0500000000000000"/>
              </a:rPr>
              <a:t>Exercise</a:t>
            </a:r>
            <a:endParaRPr lang="en-US" sz="1600" dirty="0">
              <a:solidFill>
                <a:srgbClr val="231F20"/>
              </a:solidFill>
              <a:latin typeface="Frutiger" panose="020B0500000000000000"/>
            </a:endParaRPr>
          </a:p>
          <a:p>
            <a:pPr marL="742950" lvl="1" indent="-285750" defTabSz="914400">
              <a:spcBef>
                <a:spcPts val="600"/>
              </a:spcBef>
              <a:buFont typeface="Arial" panose="020B0604020202020204" pitchFamily="34" charset="0"/>
              <a:buChar char="•"/>
            </a:pPr>
            <a:r>
              <a:rPr lang="en-US" sz="1600" dirty="0">
                <a:solidFill>
                  <a:srgbClr val="231F20"/>
                </a:solidFill>
                <a:latin typeface="Frutiger" panose="020B0500000000000000"/>
              </a:rPr>
              <a:t>NHS </a:t>
            </a:r>
            <a:r>
              <a:rPr lang="en-US" sz="1600" dirty="0">
                <a:solidFill>
                  <a:srgbClr val="231F20"/>
                </a:solidFill>
                <a:latin typeface="Frutiger" panose="020B0500000000000000"/>
                <a:hlinkClick r:id="rId10"/>
              </a:rPr>
              <a:t>‘One You’</a:t>
            </a:r>
            <a:endParaRPr lang="en-US" sz="1600" dirty="0">
              <a:solidFill>
                <a:srgbClr val="231F20"/>
              </a:solidFill>
              <a:latin typeface="Frutiger" panose="020B0500000000000000"/>
            </a:endParaRPr>
          </a:p>
          <a:p>
            <a:pPr marL="742950" lvl="1" indent="-285750" defTabSz="914400">
              <a:spcBef>
                <a:spcPts val="600"/>
              </a:spcBef>
              <a:buFont typeface="Arial" panose="020B0604020202020204" pitchFamily="34" charset="0"/>
              <a:buChar char="•"/>
            </a:pPr>
            <a:r>
              <a:rPr lang="en-US" sz="1600" dirty="0" err="1">
                <a:solidFill>
                  <a:srgbClr val="231F20"/>
                </a:solidFill>
                <a:latin typeface="Frutiger" panose="020B0500000000000000"/>
                <a:hlinkClick r:id="rId11"/>
              </a:rPr>
              <a:t>iPrescribe</a:t>
            </a:r>
            <a:r>
              <a:rPr lang="en-US" sz="1600" dirty="0">
                <a:solidFill>
                  <a:srgbClr val="231F20"/>
                </a:solidFill>
                <a:latin typeface="Frutiger" panose="020B0500000000000000"/>
                <a:hlinkClick r:id="rId11"/>
              </a:rPr>
              <a:t> app </a:t>
            </a:r>
            <a:r>
              <a:rPr lang="en-US" sz="1600" dirty="0">
                <a:solidFill>
                  <a:srgbClr val="231F20"/>
                </a:solidFill>
                <a:latin typeface="Frutiger" panose="020B0500000000000000"/>
              </a:rPr>
              <a:t>offers a tailored exercise plan by creating a 12-week exercise plan based on health information entered by the user</a:t>
            </a:r>
            <a:endParaRPr lang="en-US" sz="1600" dirty="0">
              <a:solidFill>
                <a:srgbClr val="231F20"/>
              </a:solidFill>
              <a:latin typeface="Frutiger" panose="020B0500000000000000"/>
              <a:cs typeface="Calibri"/>
            </a:endParaRPr>
          </a:p>
          <a:p>
            <a:pPr marL="742950" lvl="1" indent="-285750" defTabSz="914400">
              <a:spcBef>
                <a:spcPts val="600"/>
              </a:spcBef>
              <a:buFont typeface="Arial" panose="020B0604020202020204" pitchFamily="34" charset="0"/>
              <a:buChar char="•"/>
            </a:pPr>
            <a:r>
              <a:rPr lang="en-US" sz="1600" dirty="0">
                <a:solidFill>
                  <a:srgbClr val="231F20"/>
                </a:solidFill>
                <a:latin typeface="Frutiger" panose="020B0500000000000000"/>
                <a:hlinkClick r:id="rId12"/>
              </a:rPr>
              <a:t>Getting active around the home</a:t>
            </a:r>
            <a:r>
              <a:rPr lang="en-US" sz="1600" dirty="0">
                <a:solidFill>
                  <a:srgbClr val="231F20"/>
                </a:solidFill>
                <a:latin typeface="Frutiger" panose="020B0500000000000000"/>
              </a:rPr>
              <a:t>: tips, advice and guidance on how to keep or get active in and around the home from Sport England</a:t>
            </a:r>
            <a:endParaRPr lang="en-US" sz="1600" dirty="0">
              <a:solidFill>
                <a:srgbClr val="231F20"/>
              </a:solidFill>
              <a:latin typeface="Frutiger" panose="020B0500000000000000"/>
              <a:cs typeface="Calibri"/>
            </a:endParaRPr>
          </a:p>
          <a:p>
            <a:pPr marL="742950" lvl="1" indent="-285750" defTabSz="914400">
              <a:spcBef>
                <a:spcPts val="600"/>
              </a:spcBef>
              <a:buFont typeface="Arial" panose="020B0604020202020204" pitchFamily="34" charset="0"/>
              <a:buChar char="•"/>
            </a:pPr>
            <a:r>
              <a:rPr lang="en-US" sz="1600" dirty="0">
                <a:solidFill>
                  <a:srgbClr val="231F20"/>
                </a:solidFill>
                <a:latin typeface="Frutiger" panose="020B0500000000000000"/>
                <a:hlinkClick r:id="rId13"/>
              </a:rPr>
              <a:t>Dance to health</a:t>
            </a:r>
            <a:r>
              <a:rPr lang="en-US" sz="1600" dirty="0">
                <a:solidFill>
                  <a:srgbClr val="231F20"/>
                </a:solidFill>
                <a:latin typeface="Frutiger" panose="020B0500000000000000"/>
              </a:rPr>
              <a:t>: Online dance </a:t>
            </a:r>
            <a:r>
              <a:rPr lang="en-GB" sz="1600" dirty="0">
                <a:solidFill>
                  <a:srgbClr val="231F20"/>
                </a:solidFill>
                <a:latin typeface="Frutiger" panose="020B0500000000000000"/>
              </a:rPr>
              <a:t>programme</a:t>
            </a:r>
            <a:r>
              <a:rPr lang="en-US" sz="1600" dirty="0">
                <a:solidFill>
                  <a:srgbClr val="231F20"/>
                </a:solidFill>
                <a:latin typeface="Frutiger" panose="020B0500000000000000"/>
              </a:rPr>
              <a:t> especially tailored to p</a:t>
            </a:r>
            <a:r>
              <a:rPr lang="en-GB" sz="1600" dirty="0" err="1">
                <a:solidFill>
                  <a:srgbClr val="231F20"/>
                </a:solidFill>
                <a:latin typeface="Frutiger" panose="020B0500000000000000"/>
              </a:rPr>
              <a:t>eople</a:t>
            </a:r>
            <a:r>
              <a:rPr lang="en-GB" sz="1600" dirty="0">
                <a:solidFill>
                  <a:srgbClr val="231F20"/>
                </a:solidFill>
                <a:latin typeface="Frutiger" panose="020B0500000000000000"/>
              </a:rPr>
              <a:t> over 55 years old</a:t>
            </a:r>
            <a:endParaRPr lang="en-GB" sz="1600" dirty="0">
              <a:solidFill>
                <a:srgbClr val="231F20"/>
              </a:solidFill>
              <a:latin typeface="Frutiger" panose="020B0500000000000000"/>
              <a:cs typeface="Calibri"/>
            </a:endParaRPr>
          </a:p>
          <a:p>
            <a:pPr marL="285750" indent="-285750" defTabSz="914400">
              <a:spcBef>
                <a:spcPts val="600"/>
              </a:spcBef>
              <a:buFont typeface="Arial"/>
              <a:buChar char="•"/>
            </a:pPr>
            <a:r>
              <a:rPr lang="en-GB" sz="1600" b="1" dirty="0">
                <a:solidFill>
                  <a:srgbClr val="231F20"/>
                </a:solidFill>
                <a:latin typeface="Frutiger" panose="020B0500000000000000"/>
                <a:cs typeface="Calibri"/>
              </a:rPr>
              <a:t>Alcohol</a:t>
            </a:r>
          </a:p>
          <a:p>
            <a:pPr marL="800100" lvl="1" indent="-342900" defTabSz="914400">
              <a:spcBef>
                <a:spcPts val="600"/>
              </a:spcBef>
              <a:buFont typeface="Arial" panose="020B0604020202020204" pitchFamily="34" charset="0"/>
              <a:buChar char="•"/>
            </a:pPr>
            <a:r>
              <a:rPr lang="en-GB" sz="1600" dirty="0">
                <a:solidFill>
                  <a:srgbClr val="0072CE">
                    <a:lumMod val="75000"/>
                  </a:srgbClr>
                </a:solidFill>
                <a:latin typeface="Frutiger" panose="020B0500000000000000"/>
                <a:ea typeface="+mn-lt"/>
                <a:cs typeface="Calibri" panose="020F0502020204030204"/>
                <a:hlinkClick r:id="rId14"/>
              </a:rPr>
              <a:t>Heart UK alcohol guidance</a:t>
            </a:r>
            <a:r>
              <a:rPr lang="en-GB" sz="1600" dirty="0">
                <a:solidFill>
                  <a:srgbClr val="0072CE">
                    <a:lumMod val="75000"/>
                  </a:srgbClr>
                </a:solidFill>
                <a:latin typeface="Frutiger" panose="020B0500000000000000"/>
                <a:ea typeface="+mn-lt"/>
                <a:cs typeface="Calibri" panose="020F0502020204030204"/>
                <a:hlinkClick r:id="rId14">
                  <a:extLst>
                    <a:ext uri="{A12FA001-AC4F-418D-AE19-62706E023703}">
                      <ahyp:hlinkClr xmlns:ahyp="http://schemas.microsoft.com/office/drawing/2018/hyperlinkcolor" xmlns="" val="tx"/>
                    </a:ext>
                  </a:extLst>
                </a:hlinkClick>
              </a:rPr>
              <a:t> </a:t>
            </a:r>
            <a:endParaRPr lang="en-GB" sz="1600" dirty="0">
              <a:solidFill>
                <a:srgbClr val="0072CE">
                  <a:lumMod val="75000"/>
                </a:srgbClr>
              </a:solidFill>
              <a:latin typeface="Frutiger" panose="020B0500000000000000"/>
              <a:ea typeface="+mn-lt"/>
              <a:cs typeface="Calibri" panose="020F0502020204030204"/>
            </a:endParaRPr>
          </a:p>
          <a:p>
            <a:pPr marL="800100" lvl="1" indent="-342900" defTabSz="914400">
              <a:spcBef>
                <a:spcPts val="600"/>
              </a:spcBef>
              <a:buFont typeface="Arial" panose="020B0604020202020204" pitchFamily="34" charset="0"/>
              <a:buChar char="•"/>
            </a:pPr>
            <a:r>
              <a:rPr lang="en-GB" sz="1600" dirty="0">
                <a:solidFill>
                  <a:srgbClr val="0072CE">
                    <a:lumMod val="75000"/>
                  </a:srgbClr>
                </a:solidFill>
                <a:latin typeface="Frutiger" panose="020B0500000000000000"/>
                <a:ea typeface="+mn-lt"/>
                <a:cs typeface="Calibri" panose="020F0502020204030204"/>
                <a:hlinkClick r:id="rId15"/>
              </a:rPr>
              <a:t>NHS Drink Less guidance</a:t>
            </a:r>
            <a:endParaRPr lang="en-GB" sz="1600" dirty="0">
              <a:solidFill>
                <a:srgbClr val="0072CE">
                  <a:lumMod val="75000"/>
                </a:srgbClr>
              </a:solidFill>
              <a:latin typeface="Frutiger" panose="020B0500000000000000"/>
              <a:cs typeface="Calibri"/>
            </a:endParaRPr>
          </a:p>
          <a:p>
            <a:pPr marL="285750" indent="-285750" defTabSz="914400">
              <a:spcBef>
                <a:spcPts val="600"/>
              </a:spcBef>
              <a:buFont typeface="Arial"/>
              <a:buChar char="•"/>
            </a:pPr>
            <a:r>
              <a:rPr lang="en-GB" sz="1600" b="1" dirty="0">
                <a:solidFill>
                  <a:srgbClr val="231F20"/>
                </a:solidFill>
                <a:latin typeface="Frutiger" panose="020B0500000000000000"/>
              </a:rPr>
              <a:t>Mental Health</a:t>
            </a:r>
            <a:r>
              <a:rPr lang="en-GB" sz="1600" b="1" dirty="0">
                <a:solidFill>
                  <a:srgbClr val="231F20"/>
                </a:solidFill>
                <a:latin typeface="Frutiger" panose="020B0500000000000000"/>
                <a:cs typeface="Calibri"/>
              </a:rPr>
              <a:t> :</a:t>
            </a:r>
            <a:r>
              <a:rPr lang="en-GB" sz="1600" dirty="0">
                <a:solidFill>
                  <a:srgbClr val="231F20"/>
                </a:solidFill>
                <a:latin typeface="Frutiger" panose="020B0500000000000000"/>
              </a:rPr>
              <a:t>Tips and suggestions for looking after your </a:t>
            </a:r>
            <a:r>
              <a:rPr lang="en-GB" sz="1600" dirty="0">
                <a:solidFill>
                  <a:srgbClr val="231F20"/>
                </a:solidFill>
                <a:latin typeface="Frutiger" panose="020B0500000000000000"/>
                <a:hlinkClick r:id="rId16"/>
              </a:rPr>
              <a:t>mental health</a:t>
            </a:r>
            <a:r>
              <a:rPr lang="en-GB" sz="1600" dirty="0">
                <a:solidFill>
                  <a:srgbClr val="231F20"/>
                </a:solidFill>
                <a:latin typeface="Frutiger" panose="020B0500000000000000"/>
                <a:hlinkClick r:id="rId16">
                  <a:extLst>
                    <a:ext uri="{A12FA001-AC4F-418D-AE19-62706E023703}">
                      <ahyp:hlinkClr xmlns:ahyp="http://schemas.microsoft.com/office/drawing/2018/hyperlinkcolor" xmlns="" val="tx"/>
                    </a:ext>
                  </a:extLst>
                </a:hlinkClick>
              </a:rPr>
              <a:t> </a:t>
            </a:r>
            <a:endParaRPr lang="en-GB" sz="1600" dirty="0">
              <a:solidFill>
                <a:srgbClr val="231F20"/>
              </a:solidFill>
              <a:latin typeface="Frutiger" panose="020B0500000000000000"/>
            </a:endParaRPr>
          </a:p>
          <a:p>
            <a:pPr marL="285750" indent="-285750" defTabSz="914400">
              <a:spcBef>
                <a:spcPts val="600"/>
              </a:spcBef>
              <a:buFont typeface="Arial"/>
              <a:buChar char="•"/>
            </a:pPr>
            <a:r>
              <a:rPr lang="en-GB" sz="1600" b="1" dirty="0">
                <a:solidFill>
                  <a:srgbClr val="231F20"/>
                </a:solidFill>
                <a:latin typeface="Frutiger" panose="020B0500000000000000"/>
              </a:rPr>
              <a:t>Peer </a:t>
            </a:r>
            <a:r>
              <a:rPr lang="en-GB" sz="1600" b="1" dirty="0" err="1">
                <a:solidFill>
                  <a:srgbClr val="231F20"/>
                </a:solidFill>
                <a:latin typeface="Frutiger" panose="020B0500000000000000"/>
              </a:rPr>
              <a:t>support</a:t>
            </a:r>
            <a:r>
              <a:rPr lang="en-GB" sz="1600" b="1" dirty="0" err="1">
                <a:solidFill>
                  <a:srgbClr val="231F20"/>
                </a:solidFill>
                <a:latin typeface="Frutiger" panose="020B0500000000000000"/>
                <a:cs typeface="Calibri"/>
              </a:rPr>
              <a:t>:</a:t>
            </a:r>
            <a:r>
              <a:rPr lang="en-GB" sz="1600" dirty="0" err="1">
                <a:solidFill>
                  <a:srgbClr val="231F20"/>
                </a:solidFill>
                <a:latin typeface="Frutiger" panose="020B0500000000000000"/>
                <a:hlinkClick r:id="rId17"/>
              </a:rPr>
              <a:t>Communities</a:t>
            </a:r>
            <a:r>
              <a:rPr lang="en-GB" sz="1600" dirty="0">
                <a:solidFill>
                  <a:srgbClr val="231F20"/>
                </a:solidFill>
                <a:latin typeface="Frutiger" panose="020B0500000000000000"/>
                <a:hlinkClick r:id="rId17"/>
              </a:rPr>
              <a:t> of people living with high cholesterol</a:t>
            </a:r>
            <a:r>
              <a:rPr lang="en-GB" sz="1600" dirty="0">
                <a:solidFill>
                  <a:srgbClr val="231F20"/>
                </a:solidFill>
                <a:latin typeface="Frutiger" panose="020B0500000000000000"/>
              </a:rPr>
              <a:t> </a:t>
            </a:r>
            <a:endParaRPr lang="en-GB" sz="1600" dirty="0">
              <a:solidFill>
                <a:srgbClr val="231F20"/>
              </a:solidFill>
              <a:latin typeface="Frutiger" panose="020B0500000000000000"/>
              <a:cs typeface="Calibri"/>
            </a:endParaRPr>
          </a:p>
          <a:p>
            <a:pPr defTabSz="914400">
              <a:spcBef>
                <a:spcPts val="600"/>
              </a:spcBef>
            </a:pPr>
            <a:endParaRPr lang="en-GB" sz="1600" dirty="0">
              <a:solidFill>
                <a:srgbClr val="231F20"/>
              </a:solidFill>
              <a:latin typeface="Frutiger" panose="020B0500000000000000"/>
              <a:cs typeface="Calibri"/>
            </a:endParaRPr>
          </a:p>
          <a:p>
            <a:pPr defTabSz="914400">
              <a:spcBef>
                <a:spcPts val="600"/>
              </a:spcBef>
            </a:pPr>
            <a:endParaRPr lang="en-GB" sz="1600" dirty="0">
              <a:solidFill>
                <a:srgbClr val="231F20"/>
              </a:solidFill>
              <a:latin typeface="Frutiger" panose="020B0500000000000000"/>
              <a:cs typeface="Calibri"/>
            </a:endParaRPr>
          </a:p>
        </p:txBody>
      </p:sp>
      <p:pic>
        <p:nvPicPr>
          <p:cNvPr id="4" name="Graphic 3" descr="Lightbulb and gear">
            <a:extLst>
              <a:ext uri="{FF2B5EF4-FFF2-40B4-BE49-F238E27FC236}">
                <a16:creationId xmlns:a16="http://schemas.microsoft.com/office/drawing/2014/main" xmlns="" id="{9A33B025-7639-D86C-0D36-B1EEF7BF9E7F}"/>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10566987" y="1866676"/>
            <a:ext cx="1241688" cy="1121719"/>
          </a:xfrm>
          <a:prstGeom prst="rect">
            <a:avLst/>
          </a:prstGeom>
        </p:spPr>
      </p:pic>
    </p:spTree>
    <p:extLst>
      <p:ext uri="{BB962C8B-B14F-4D97-AF65-F5344CB8AC3E}">
        <p14:creationId xmlns:p14="http://schemas.microsoft.com/office/powerpoint/2010/main" val="39492968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normAutofit/>
          </a:bodyPr>
          <a:lstStyle/>
          <a:p>
            <a:r>
              <a:rPr lang="en-US" dirty="0"/>
              <a:t>References and Further Information </a:t>
            </a:r>
            <a:endParaRPr lang="en-GB" dirty="0"/>
          </a:p>
        </p:txBody>
      </p:sp>
      <p:sp>
        <p:nvSpPr>
          <p:cNvPr id="5" name="Text Placeholder 2">
            <a:extLst>
              <a:ext uri="{FF2B5EF4-FFF2-40B4-BE49-F238E27FC236}">
                <a16:creationId xmlns:a16="http://schemas.microsoft.com/office/drawing/2014/main" xmlns="" id="{9D81CBF9-251C-A462-E70B-58B8146876C3}"/>
              </a:ext>
            </a:extLst>
          </p:cNvPr>
          <p:cNvSpPr txBox="1">
            <a:spLocks/>
          </p:cNvSpPr>
          <p:nvPr/>
        </p:nvSpPr>
        <p:spPr>
          <a:xfrm>
            <a:off x="383325" y="1392307"/>
            <a:ext cx="10526554" cy="4375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GB" sz="1800" dirty="0">
                <a:cs typeface="Calibri Light"/>
                <a:hlinkClick r:id="rId2"/>
              </a:rPr>
              <a:t>Collins et al Lancet 2016; 388: 2532–61</a:t>
            </a:r>
            <a:endParaRPr lang="en-GB" sz="1800" dirty="0">
              <a:cs typeface="Calibri Light"/>
            </a:endParaRPr>
          </a:p>
          <a:p>
            <a:pPr marL="457200" indent="-457200">
              <a:buFont typeface="+mj-lt"/>
              <a:buAutoNum type="arabicPeriod"/>
            </a:pPr>
            <a:endParaRPr lang="en-GB" sz="1800" dirty="0"/>
          </a:p>
          <a:p>
            <a:pPr marL="457200" indent="-457200">
              <a:buFont typeface="+mj-lt"/>
              <a:buAutoNum type="arabicPeriod"/>
            </a:pPr>
            <a:r>
              <a:rPr lang="en-GB" sz="1800" dirty="0">
                <a:cs typeface="Calibri Light"/>
                <a:hlinkClick r:id="rId3"/>
              </a:rPr>
              <a:t>NHS England statin intolerance pathway</a:t>
            </a:r>
            <a:endParaRPr lang="en-GB" sz="1800" dirty="0">
              <a:cs typeface="Calibri Light"/>
            </a:endParaRPr>
          </a:p>
          <a:p>
            <a:pPr marL="457200" indent="-457200">
              <a:buFont typeface="+mj-lt"/>
              <a:buAutoNum type="arabicPeriod"/>
            </a:pPr>
            <a:endParaRPr lang="en-GB" sz="1800" dirty="0">
              <a:cs typeface="Calibri Light"/>
            </a:endParaRPr>
          </a:p>
          <a:p>
            <a:pPr marL="457200" indent="-457200">
              <a:buFont typeface="+mj-lt"/>
              <a:buAutoNum type="arabicPeriod"/>
            </a:pPr>
            <a:r>
              <a:rPr lang="en-GB" sz="1800" dirty="0">
                <a:cs typeface="Calibri Light"/>
                <a:hlinkClick r:id="rId4"/>
              </a:rPr>
              <a:t>NHS England summary of lipid management national guidance</a:t>
            </a:r>
            <a:endParaRPr lang="en-GB" sz="1800" dirty="0">
              <a:cs typeface="Calibri Light"/>
            </a:endParaRPr>
          </a:p>
          <a:p>
            <a:pPr marL="457200" indent="-457200">
              <a:buFont typeface="+mj-lt"/>
              <a:buAutoNum type="arabicPeriod"/>
            </a:pPr>
            <a:endParaRPr lang="en-GB" sz="1800" dirty="0">
              <a:cs typeface="Calibri Light"/>
            </a:endParaRPr>
          </a:p>
          <a:p>
            <a:pPr marL="457200" indent="-457200">
              <a:buFont typeface="+mj-lt"/>
              <a:buAutoNum type="arabicPeriod"/>
            </a:pPr>
            <a:r>
              <a:rPr lang="en-GB" sz="1800" dirty="0">
                <a:cs typeface="Calibri Light"/>
                <a:hlinkClick r:id="rId5"/>
              </a:rPr>
              <a:t>NICE cardiovascular disease clinical guidance</a:t>
            </a:r>
            <a:endParaRPr lang="en-GB" sz="1800" dirty="0">
              <a:cs typeface="Calibri Light"/>
            </a:endParaRPr>
          </a:p>
          <a:p>
            <a:pPr marL="457200" indent="-457200">
              <a:buFont typeface="+mj-lt"/>
              <a:buAutoNum type="arabicPeriod"/>
            </a:pPr>
            <a:endParaRPr lang="en-GB" sz="1800" dirty="0">
              <a:cs typeface="Calibri Light"/>
            </a:endParaRPr>
          </a:p>
          <a:p>
            <a:pPr marL="457200" indent="-457200">
              <a:buFont typeface="+mj-lt"/>
              <a:buAutoNum type="arabicPeriod"/>
            </a:pPr>
            <a:r>
              <a:rPr lang="en-GB" sz="1800" dirty="0">
                <a:cs typeface="Calibri Light"/>
                <a:hlinkClick r:id="rId6"/>
              </a:rPr>
              <a:t>NICE secondary prevention clinical guidance</a:t>
            </a:r>
            <a:endParaRPr lang="en-GB" sz="1800" dirty="0">
              <a:cs typeface="Calibri Light"/>
            </a:endParaRPr>
          </a:p>
          <a:p>
            <a:pPr marL="457200" indent="-457200">
              <a:buFont typeface="+mj-lt"/>
              <a:buAutoNum type="arabicPeriod"/>
            </a:pPr>
            <a:endParaRPr lang="en-GB" sz="1800" dirty="0">
              <a:cs typeface="Calibri Light"/>
            </a:endParaRPr>
          </a:p>
          <a:p>
            <a:pPr marL="457200" indent="-457200">
              <a:buFont typeface="+mj-lt"/>
              <a:buAutoNum type="arabicPeriod"/>
            </a:pPr>
            <a:r>
              <a:rPr lang="en-GB" sz="1800" dirty="0">
                <a:cs typeface="Calibri"/>
                <a:hlinkClick r:id="rId7"/>
              </a:rPr>
              <a:t>European Heart Journal, Volume 37, Issue 29, 1 August 2016, Pages 2315–2381</a:t>
            </a:r>
            <a:endParaRPr lang="en-GB" sz="1800" dirty="0">
              <a:cs typeface="Calibri"/>
            </a:endParaRPr>
          </a:p>
          <a:p>
            <a:pPr marL="457200" indent="-457200">
              <a:buFont typeface="+mj-lt"/>
              <a:buAutoNum type="arabicPeriod"/>
            </a:pPr>
            <a:endParaRPr lang="en-GB" sz="1800" dirty="0">
              <a:cs typeface="Calibri"/>
            </a:endParaRPr>
          </a:p>
          <a:p>
            <a:pPr marL="457200" indent="-457200">
              <a:buFont typeface="+mj-lt"/>
              <a:buAutoNum type="arabicPeriod"/>
            </a:pPr>
            <a:r>
              <a:rPr lang="en-GB" sz="1800" dirty="0">
                <a:hlinkClick r:id="rId4"/>
              </a:rPr>
              <a:t>Summary of National Guidance for Lipid Management for Primary and Secondary Prevention of CVD – AAC Subgroup March 2020</a:t>
            </a:r>
            <a:endParaRPr lang="en-GB" sz="1800" b="1" dirty="0">
              <a:cs typeface="Calibri Light"/>
            </a:endParaRPr>
          </a:p>
          <a:p>
            <a:endParaRPr lang="en-US" sz="1800" dirty="0"/>
          </a:p>
          <a:p>
            <a:endParaRPr lang="en-US" sz="1800" dirty="0"/>
          </a:p>
          <a:p>
            <a:endParaRPr lang="en-US" sz="1800" dirty="0"/>
          </a:p>
          <a:p>
            <a:pPr lvl="1"/>
            <a:endParaRPr lang="en-US" sz="1800" dirty="0"/>
          </a:p>
        </p:txBody>
      </p:sp>
    </p:spTree>
    <p:extLst>
      <p:ext uri="{BB962C8B-B14F-4D97-AF65-F5344CB8AC3E}">
        <p14:creationId xmlns:p14="http://schemas.microsoft.com/office/powerpoint/2010/main" val="3483903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normAutofit/>
          </a:bodyPr>
          <a:lstStyle/>
          <a:p>
            <a:r>
              <a:rPr lang="en-GB" dirty="0"/>
              <a:t>FH Screening training for Primary Care </a:t>
            </a:r>
          </a:p>
        </p:txBody>
      </p:sp>
      <p:sp>
        <p:nvSpPr>
          <p:cNvPr id="4" name="Text Placeholder 2">
            <a:extLst>
              <a:ext uri="{FF2B5EF4-FFF2-40B4-BE49-F238E27FC236}">
                <a16:creationId xmlns:a16="http://schemas.microsoft.com/office/drawing/2014/main" xmlns="" id="{C12C65EA-155D-F8DD-5366-CBD2D4BB2701}"/>
              </a:ext>
            </a:extLst>
          </p:cNvPr>
          <p:cNvSpPr txBox="1">
            <a:spLocks/>
          </p:cNvSpPr>
          <p:nvPr/>
        </p:nvSpPr>
        <p:spPr>
          <a:xfrm>
            <a:off x="413718" y="1700808"/>
            <a:ext cx="6912768" cy="48245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RCGP FH training available: </a:t>
            </a:r>
          </a:p>
          <a:p>
            <a:pPr lvl="1"/>
            <a:r>
              <a:rPr lang="en-GB" sz="2200" dirty="0">
                <a:hlinkClick r:id="rId2"/>
              </a:rPr>
              <a:t>https://elearning.rcgp.org.uk/course/info.php?id=487</a:t>
            </a:r>
            <a:r>
              <a:rPr lang="en-GB" sz="2200" dirty="0"/>
              <a:t> </a:t>
            </a:r>
          </a:p>
          <a:p>
            <a:pPr lvl="1"/>
            <a:endParaRPr lang="en-GB" sz="2200" dirty="0"/>
          </a:p>
          <a:p>
            <a:pPr lvl="1"/>
            <a:r>
              <a:rPr lang="en-GB" sz="2200" dirty="0"/>
              <a:t>Module 1 provides GPs and other Health Care Professionals with information about the causes and consequences of FH, how they can identify those in their practice most likely to have FH, and how these patients and their relatives should be managed. </a:t>
            </a:r>
          </a:p>
          <a:p>
            <a:pPr marL="513435" lvl="1" indent="0">
              <a:buFont typeface="Arial" panose="020B0604020202020204" pitchFamily="34" charset="0"/>
              <a:buNone/>
            </a:pPr>
            <a:endParaRPr lang="en-GB" sz="2200" dirty="0"/>
          </a:p>
          <a:p>
            <a:pPr lvl="1"/>
            <a:r>
              <a:rPr lang="en-GB" sz="2200" dirty="0"/>
              <a:t>Module 2 covers the genetic causes of FH in more detail, the ongoing study into identifying FH in infants, and describes novel lipid-lowering agents.</a:t>
            </a:r>
          </a:p>
          <a:p>
            <a:endParaRPr lang="en-GB" dirty="0"/>
          </a:p>
        </p:txBody>
      </p:sp>
      <p:pic>
        <p:nvPicPr>
          <p:cNvPr id="6" name="Picture 2">
            <a:extLst>
              <a:ext uri="{FF2B5EF4-FFF2-40B4-BE49-F238E27FC236}">
                <a16:creationId xmlns:a16="http://schemas.microsoft.com/office/drawing/2014/main" xmlns="" id="{0975DD81-128A-4469-89C9-E25E339D57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608770" y="1485578"/>
            <a:ext cx="405560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ClinicalUser\Pictures\Capture 7.PNG">
            <a:extLst>
              <a:ext uri="{FF2B5EF4-FFF2-40B4-BE49-F238E27FC236}">
                <a16:creationId xmlns:a16="http://schemas.microsoft.com/office/drawing/2014/main" xmlns="" id="{D5E6F619-DA0E-1114-764E-5FD0AB01CD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8770" y="4581128"/>
            <a:ext cx="4109062" cy="139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5656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D1D2069-4A73-9D05-528C-A41CBD046F96}"/>
              </a:ext>
            </a:extLst>
          </p:cNvPr>
          <p:cNvSpPr>
            <a:spLocks noGrp="1"/>
          </p:cNvSpPr>
          <p:nvPr>
            <p:ph type="title"/>
          </p:nvPr>
        </p:nvSpPr>
        <p:spPr/>
        <p:txBody>
          <a:bodyPr/>
          <a:lstStyle/>
          <a:p>
            <a:r>
              <a:rPr lang="en-GB" dirty="0"/>
              <a:t>Did Mona Lisa have FH?</a:t>
            </a:r>
          </a:p>
        </p:txBody>
      </p:sp>
      <p:sp>
        <p:nvSpPr>
          <p:cNvPr id="12" name="Text Placeholder 2">
            <a:extLst>
              <a:ext uri="{FF2B5EF4-FFF2-40B4-BE49-F238E27FC236}">
                <a16:creationId xmlns:a16="http://schemas.microsoft.com/office/drawing/2014/main" xmlns="" id="{734C17FB-39C4-A234-CB07-058E020537A5}"/>
              </a:ext>
            </a:extLst>
          </p:cNvPr>
          <p:cNvSpPr txBox="1">
            <a:spLocks/>
          </p:cNvSpPr>
          <p:nvPr/>
        </p:nvSpPr>
        <p:spPr>
          <a:xfrm>
            <a:off x="489857" y="1757781"/>
            <a:ext cx="5858679" cy="43752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Died aged 37 of unknown causes </a:t>
            </a:r>
          </a:p>
          <a:p>
            <a:r>
              <a:rPr lang="en-GB" sz="2400" dirty="0"/>
              <a:t>Portrait painted in 1506 may be the </a:t>
            </a:r>
            <a:r>
              <a:rPr lang="en-GB" sz="2400" dirty="0" err="1"/>
              <a:t>the</a:t>
            </a:r>
            <a:r>
              <a:rPr lang="en-GB" sz="2400" dirty="0"/>
              <a:t> first evidence of FH</a:t>
            </a:r>
          </a:p>
          <a:p>
            <a:r>
              <a:rPr lang="en-GB" sz="2400" dirty="0"/>
              <a:t>Was not formally described until 1852 by Addison and Gall</a:t>
            </a:r>
          </a:p>
        </p:txBody>
      </p:sp>
      <p:pic>
        <p:nvPicPr>
          <p:cNvPr id="13" name="Picture 12">
            <a:extLst>
              <a:ext uri="{FF2B5EF4-FFF2-40B4-BE49-F238E27FC236}">
                <a16:creationId xmlns:a16="http://schemas.microsoft.com/office/drawing/2014/main" xmlns="" id="{5358C477-C15F-47FC-F8E1-CED48DB5A8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478" y="969819"/>
            <a:ext cx="3996269" cy="579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xmlns="" id="{499549CC-B981-4C0D-01B3-BBAB3F85CB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978" y="4324356"/>
            <a:ext cx="2003661" cy="15255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xmlns="" id="{EE098A33-84B9-64EA-590E-A2BA2FE90238}"/>
              </a:ext>
            </a:extLst>
          </p:cNvPr>
          <p:cNvPicPr>
            <a:picLocks noChangeAspect="1"/>
          </p:cNvPicPr>
          <p:nvPr/>
        </p:nvPicPr>
        <p:blipFill>
          <a:blip r:embed="rId4"/>
          <a:stretch>
            <a:fillRect/>
          </a:stretch>
        </p:blipFill>
        <p:spPr>
          <a:xfrm>
            <a:off x="3690890" y="4324355"/>
            <a:ext cx="2034431" cy="1525584"/>
          </a:xfrm>
          <a:prstGeom prst="rect">
            <a:avLst/>
          </a:prstGeom>
        </p:spPr>
      </p:pic>
    </p:spTree>
    <p:extLst>
      <p:ext uri="{BB962C8B-B14F-4D97-AF65-F5344CB8AC3E}">
        <p14:creationId xmlns:p14="http://schemas.microsoft.com/office/powerpoint/2010/main" val="3958705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E88013A-0E45-4562-A966-8FF0DACF09C2}"/>
              </a:ext>
            </a:extLst>
          </p:cNvPr>
          <p:cNvSpPr>
            <a:spLocks noGrp="1"/>
          </p:cNvSpPr>
          <p:nvPr>
            <p:ph idx="1"/>
          </p:nvPr>
        </p:nvSpPr>
        <p:spPr/>
        <p:txBody>
          <a:bodyPr/>
          <a:lstStyle/>
          <a:p>
            <a:r>
              <a:rPr lang="en-GB" dirty="0"/>
              <a:t>Thank you </a:t>
            </a:r>
          </a:p>
        </p:txBody>
      </p:sp>
    </p:spTree>
    <p:extLst>
      <p:ext uri="{BB962C8B-B14F-4D97-AF65-F5344CB8AC3E}">
        <p14:creationId xmlns:p14="http://schemas.microsoft.com/office/powerpoint/2010/main" val="4063372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A67F5B2-A4C7-4849-8A14-B20F104F8C42}"/>
              </a:ext>
            </a:extLst>
          </p:cNvPr>
          <p:cNvSpPr>
            <a:spLocks noGrp="1"/>
          </p:cNvSpPr>
          <p:nvPr>
            <p:ph type="title"/>
          </p:nvPr>
        </p:nvSpPr>
        <p:spPr>
          <a:xfrm>
            <a:off x="255889" y="64637"/>
            <a:ext cx="9689932" cy="650790"/>
          </a:xfrm>
        </p:spPr>
        <p:txBody>
          <a:bodyPr>
            <a:noAutofit/>
          </a:bodyPr>
          <a:lstStyle/>
          <a:p>
            <a:pPr algn="ctr"/>
            <a:r>
              <a:rPr lang="en-GB" dirty="0">
                <a:ea typeface="+mj-lt"/>
                <a:cs typeface="+mj-lt"/>
              </a:rPr>
              <a:t>O</a:t>
            </a:r>
            <a:r>
              <a:rPr lang="en-US" dirty="0">
                <a:ea typeface="+mj-lt"/>
                <a:cs typeface="+mj-lt"/>
              </a:rPr>
              <a:t>ptimisation Pathway for Patients with High Cardiovascular Risk* – Primary Prevention</a:t>
            </a:r>
          </a:p>
        </p:txBody>
      </p:sp>
      <p:sp>
        <p:nvSpPr>
          <p:cNvPr id="32" name="TextBox 31">
            <a:extLst>
              <a:ext uri="{FF2B5EF4-FFF2-40B4-BE49-F238E27FC236}">
                <a16:creationId xmlns:a16="http://schemas.microsoft.com/office/drawing/2014/main" xmlns="" id="{B07EA9AC-EB5D-41CF-A96C-8CDEC92C8D78}"/>
              </a:ext>
            </a:extLst>
          </p:cNvPr>
          <p:cNvSpPr txBox="1"/>
          <p:nvPr/>
        </p:nvSpPr>
        <p:spPr>
          <a:xfrm>
            <a:off x="932986" y="1268744"/>
            <a:ext cx="5876025" cy="523220"/>
          </a:xfrm>
          <a:prstGeom prst="rect">
            <a:avLst/>
          </a:prstGeom>
          <a:noFill/>
          <a:ln>
            <a:solidFill>
              <a:srgbClr val="15375D"/>
            </a:solidFill>
          </a:ln>
        </p:spPr>
        <p:txBody>
          <a:bodyPr wrap="square" rtlCol="0">
            <a:spAutoFit/>
          </a:bodyPr>
          <a:lstStyle/>
          <a:p>
            <a:pPr algn="ctr"/>
            <a:r>
              <a:rPr lang="en-GB" sz="1400"/>
              <a:t>Is patient on high intensity statin?</a:t>
            </a:r>
          </a:p>
          <a:p>
            <a:pPr algn="ctr"/>
            <a:r>
              <a:rPr lang="en-GB" sz="1400"/>
              <a:t>(atorvastatin 20mg or equivalent)</a:t>
            </a:r>
          </a:p>
        </p:txBody>
      </p:sp>
      <p:cxnSp>
        <p:nvCxnSpPr>
          <p:cNvPr id="33" name="Straight Arrow Connector 32">
            <a:extLst>
              <a:ext uri="{FF2B5EF4-FFF2-40B4-BE49-F238E27FC236}">
                <a16:creationId xmlns:a16="http://schemas.microsoft.com/office/drawing/2014/main" xmlns="" id="{623E22F8-9428-47ED-9E51-C77088F49910}"/>
              </a:ext>
            </a:extLst>
          </p:cNvPr>
          <p:cNvCxnSpPr>
            <a:cxnSpLocks/>
          </p:cNvCxnSpPr>
          <p:nvPr/>
        </p:nvCxnSpPr>
        <p:spPr>
          <a:xfrm>
            <a:off x="1776274" y="1791964"/>
            <a:ext cx="0" cy="1003179"/>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119B0418-B8B1-4FA4-A92C-8A074DE0049D}"/>
              </a:ext>
            </a:extLst>
          </p:cNvPr>
          <p:cNvSpPr txBox="1"/>
          <p:nvPr/>
        </p:nvSpPr>
        <p:spPr>
          <a:xfrm>
            <a:off x="2933879" y="2254031"/>
            <a:ext cx="3875129" cy="307777"/>
          </a:xfrm>
          <a:prstGeom prst="rect">
            <a:avLst/>
          </a:prstGeom>
          <a:noFill/>
          <a:ln>
            <a:solidFill>
              <a:srgbClr val="15375D"/>
            </a:solidFill>
          </a:ln>
        </p:spPr>
        <p:txBody>
          <a:bodyPr wrap="square" rtlCol="0">
            <a:spAutoFit/>
          </a:bodyPr>
          <a:lstStyle/>
          <a:p>
            <a:pPr algn="ctr"/>
            <a:r>
              <a:rPr lang="en-GB" sz="1400" dirty="0"/>
              <a:t>Initiate atorvastatin 20mg/day</a:t>
            </a:r>
          </a:p>
        </p:txBody>
      </p:sp>
      <p:sp>
        <p:nvSpPr>
          <p:cNvPr id="35" name="TextBox 34">
            <a:extLst>
              <a:ext uri="{FF2B5EF4-FFF2-40B4-BE49-F238E27FC236}">
                <a16:creationId xmlns:a16="http://schemas.microsoft.com/office/drawing/2014/main" xmlns="" id="{8ED1E8E2-C4A9-4CD9-BF98-F18561A808C4}"/>
              </a:ext>
            </a:extLst>
          </p:cNvPr>
          <p:cNvSpPr txBox="1"/>
          <p:nvPr/>
        </p:nvSpPr>
        <p:spPr>
          <a:xfrm>
            <a:off x="932986" y="2807049"/>
            <a:ext cx="5876019" cy="307777"/>
          </a:xfrm>
          <a:prstGeom prst="rect">
            <a:avLst/>
          </a:prstGeom>
          <a:noFill/>
          <a:ln>
            <a:solidFill>
              <a:srgbClr val="15375D"/>
            </a:solidFill>
          </a:ln>
        </p:spPr>
        <p:txBody>
          <a:bodyPr wrap="square" lIns="91440" tIns="45720" rIns="91440" bIns="45720" rtlCol="0" anchor="t">
            <a:spAutoFit/>
          </a:bodyPr>
          <a:lstStyle/>
          <a:p>
            <a:pPr algn="ctr"/>
            <a:r>
              <a:rPr lang="en-GB" sz="1400"/>
              <a:t>After 3 months - has non-HDL-C reduced by 40% or more from baseline?</a:t>
            </a:r>
          </a:p>
        </p:txBody>
      </p:sp>
      <p:cxnSp>
        <p:nvCxnSpPr>
          <p:cNvPr id="36" name="Straight Arrow Connector 35">
            <a:extLst>
              <a:ext uri="{FF2B5EF4-FFF2-40B4-BE49-F238E27FC236}">
                <a16:creationId xmlns:a16="http://schemas.microsoft.com/office/drawing/2014/main" xmlns="" id="{07D2EEBD-93E6-4E28-8CA5-980BC68EC462}"/>
              </a:ext>
            </a:extLst>
          </p:cNvPr>
          <p:cNvCxnSpPr>
            <a:cxnSpLocks/>
          </p:cNvCxnSpPr>
          <p:nvPr/>
        </p:nvCxnSpPr>
        <p:spPr>
          <a:xfrm>
            <a:off x="1776274" y="3127910"/>
            <a:ext cx="0" cy="3096000"/>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265DAEDA-B8E4-450C-B0FA-0022A9862050}"/>
              </a:ext>
            </a:extLst>
          </p:cNvPr>
          <p:cNvSpPr txBox="1"/>
          <p:nvPr/>
        </p:nvSpPr>
        <p:spPr>
          <a:xfrm>
            <a:off x="2953255" y="3581133"/>
            <a:ext cx="3875126" cy="307777"/>
          </a:xfrm>
          <a:prstGeom prst="rect">
            <a:avLst/>
          </a:prstGeom>
          <a:noFill/>
          <a:ln>
            <a:solidFill>
              <a:srgbClr val="15375D"/>
            </a:solidFill>
          </a:ln>
        </p:spPr>
        <p:txBody>
          <a:bodyPr wrap="square" lIns="91440" tIns="45720" rIns="91440" bIns="45720" rtlCol="0" anchor="t">
            <a:spAutoFit/>
          </a:bodyPr>
          <a:lstStyle/>
          <a:p>
            <a:pPr algn="ctr"/>
            <a:r>
              <a:rPr lang="en-GB" sz="1400" dirty="0"/>
              <a:t>Check adherence and tolerance** </a:t>
            </a:r>
          </a:p>
        </p:txBody>
      </p:sp>
      <p:sp>
        <p:nvSpPr>
          <p:cNvPr id="38" name="TextBox 37">
            <a:extLst>
              <a:ext uri="{FF2B5EF4-FFF2-40B4-BE49-F238E27FC236}">
                <a16:creationId xmlns:a16="http://schemas.microsoft.com/office/drawing/2014/main" xmlns="" id="{7E7C286E-D223-49D6-A81D-6F9B66FA91B9}"/>
              </a:ext>
            </a:extLst>
          </p:cNvPr>
          <p:cNvSpPr txBox="1"/>
          <p:nvPr/>
        </p:nvSpPr>
        <p:spPr>
          <a:xfrm>
            <a:off x="2954781" y="4117547"/>
            <a:ext cx="3873600" cy="954107"/>
          </a:xfrm>
          <a:prstGeom prst="rect">
            <a:avLst/>
          </a:prstGeom>
          <a:noFill/>
          <a:ln>
            <a:solidFill>
              <a:srgbClr val="15375D"/>
            </a:solidFill>
          </a:ln>
        </p:spPr>
        <p:txBody>
          <a:bodyPr wrap="square" lIns="91440" tIns="45720" rIns="91440" bIns="45720" rtlCol="0" anchor="t">
            <a:spAutoFit/>
          </a:bodyPr>
          <a:lstStyle/>
          <a:p>
            <a:pPr algn="ctr"/>
            <a:r>
              <a:rPr lang="en-GB" sz="1400" dirty="0"/>
              <a:t>Consider titrating statin up to atorvastatin 80mg or equivalent if the patient is considered to be at higher risk because of co-morbidities, risk score or using clinical judgment </a:t>
            </a:r>
          </a:p>
        </p:txBody>
      </p:sp>
      <p:sp>
        <p:nvSpPr>
          <p:cNvPr id="39" name="TextBox 38">
            <a:extLst>
              <a:ext uri="{FF2B5EF4-FFF2-40B4-BE49-F238E27FC236}">
                <a16:creationId xmlns:a16="http://schemas.microsoft.com/office/drawing/2014/main" xmlns="" id="{98D433CE-5FF6-48D2-8177-9599C3342EEB}"/>
              </a:ext>
            </a:extLst>
          </p:cNvPr>
          <p:cNvSpPr txBox="1"/>
          <p:nvPr/>
        </p:nvSpPr>
        <p:spPr>
          <a:xfrm>
            <a:off x="2943406" y="5292178"/>
            <a:ext cx="3875119" cy="738664"/>
          </a:xfrm>
          <a:prstGeom prst="rect">
            <a:avLst/>
          </a:prstGeom>
          <a:noFill/>
          <a:ln>
            <a:solidFill>
              <a:srgbClr val="15375D"/>
            </a:solidFill>
          </a:ln>
        </p:spPr>
        <p:txBody>
          <a:bodyPr wrap="square" rtlCol="0">
            <a:spAutoFit/>
          </a:bodyPr>
          <a:lstStyle/>
          <a:p>
            <a:pPr algn="ctr"/>
            <a:r>
              <a:rPr lang="en-GB" sz="1400" dirty="0"/>
              <a:t>If non-HDL cholesterol has not fallen by 40% or more from baseline, </a:t>
            </a:r>
          </a:p>
          <a:p>
            <a:pPr algn="ctr"/>
            <a:r>
              <a:rPr lang="en-GB" sz="1400" dirty="0"/>
              <a:t>consider adding ezetimibe 10mg daily  </a:t>
            </a:r>
          </a:p>
        </p:txBody>
      </p:sp>
      <p:sp>
        <p:nvSpPr>
          <p:cNvPr id="41" name="TextBox 40">
            <a:extLst>
              <a:ext uri="{FF2B5EF4-FFF2-40B4-BE49-F238E27FC236}">
                <a16:creationId xmlns:a16="http://schemas.microsoft.com/office/drawing/2014/main" xmlns="" id="{1EE0C430-8640-40C1-BB45-AD81A531E2FB}"/>
              </a:ext>
            </a:extLst>
          </p:cNvPr>
          <p:cNvSpPr txBox="1"/>
          <p:nvPr/>
        </p:nvSpPr>
        <p:spPr>
          <a:xfrm>
            <a:off x="932986" y="6232589"/>
            <a:ext cx="5876003" cy="338554"/>
          </a:xfrm>
          <a:prstGeom prst="rect">
            <a:avLst/>
          </a:prstGeom>
          <a:solidFill>
            <a:srgbClr val="ACD73C"/>
          </a:solidFill>
          <a:ln>
            <a:solidFill>
              <a:srgbClr val="15375D"/>
            </a:solidFill>
          </a:ln>
        </p:spPr>
        <p:txBody>
          <a:bodyPr wrap="square" lIns="91440" tIns="45720" rIns="91440" bIns="45720" rtlCol="0" anchor="t">
            <a:spAutoFit/>
          </a:bodyPr>
          <a:lstStyle/>
          <a:p>
            <a:pPr algn="ctr"/>
            <a:r>
              <a:rPr lang="en-GB" sz="1600" b="1" dirty="0">
                <a:solidFill>
                  <a:schemeClr val="bg1"/>
                </a:solidFill>
              </a:rPr>
              <a:t>Review annually for adherence to drugs, diet and lifestyle </a:t>
            </a:r>
          </a:p>
        </p:txBody>
      </p:sp>
      <p:cxnSp>
        <p:nvCxnSpPr>
          <p:cNvPr id="47" name="Straight Arrow Connector 46">
            <a:extLst>
              <a:ext uri="{FF2B5EF4-FFF2-40B4-BE49-F238E27FC236}">
                <a16:creationId xmlns:a16="http://schemas.microsoft.com/office/drawing/2014/main" xmlns="" id="{363126AA-E7D1-4FA6-A630-2AA5DCFF9398}"/>
              </a:ext>
            </a:extLst>
          </p:cNvPr>
          <p:cNvCxnSpPr>
            <a:cxnSpLocks/>
          </p:cNvCxnSpPr>
          <p:nvPr/>
        </p:nvCxnSpPr>
        <p:spPr>
          <a:xfrm>
            <a:off x="4859190" y="1791964"/>
            <a:ext cx="0" cy="469067"/>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3227B091-1FD9-4C93-B858-F7426E19C37A}"/>
              </a:ext>
            </a:extLst>
          </p:cNvPr>
          <p:cNvSpPr txBox="1"/>
          <p:nvPr/>
        </p:nvSpPr>
        <p:spPr>
          <a:xfrm>
            <a:off x="5082214" y="1856752"/>
            <a:ext cx="396238" cy="307777"/>
          </a:xfrm>
          <a:prstGeom prst="rect">
            <a:avLst/>
          </a:prstGeom>
          <a:solidFill>
            <a:srgbClr val="15375D"/>
          </a:solidFill>
          <a:ln>
            <a:solidFill>
              <a:srgbClr val="15375D"/>
            </a:solidFill>
          </a:ln>
        </p:spPr>
        <p:txBody>
          <a:bodyPr wrap="square" rtlCol="0">
            <a:spAutoFit/>
          </a:bodyPr>
          <a:lstStyle/>
          <a:p>
            <a:pPr algn="ctr"/>
            <a:r>
              <a:rPr lang="en-GB" sz="1400" b="1">
                <a:solidFill>
                  <a:schemeClr val="bg1"/>
                </a:solidFill>
              </a:rPr>
              <a:t>No</a:t>
            </a:r>
          </a:p>
        </p:txBody>
      </p:sp>
      <p:sp>
        <p:nvSpPr>
          <p:cNvPr id="49" name="TextBox 48">
            <a:extLst>
              <a:ext uri="{FF2B5EF4-FFF2-40B4-BE49-F238E27FC236}">
                <a16:creationId xmlns:a16="http://schemas.microsoft.com/office/drawing/2014/main" xmlns="" id="{18D98BB6-70EC-4707-81CB-874DB4826E63}"/>
              </a:ext>
            </a:extLst>
          </p:cNvPr>
          <p:cNvSpPr txBox="1"/>
          <p:nvPr/>
        </p:nvSpPr>
        <p:spPr>
          <a:xfrm>
            <a:off x="5100928" y="3206178"/>
            <a:ext cx="396238" cy="307777"/>
          </a:xfrm>
          <a:prstGeom prst="rect">
            <a:avLst/>
          </a:prstGeom>
          <a:solidFill>
            <a:srgbClr val="15375D"/>
          </a:solidFill>
          <a:ln>
            <a:solidFill>
              <a:srgbClr val="15375D"/>
            </a:solidFill>
          </a:ln>
        </p:spPr>
        <p:txBody>
          <a:bodyPr wrap="square" rtlCol="0">
            <a:spAutoFit/>
          </a:bodyPr>
          <a:lstStyle/>
          <a:p>
            <a:pPr algn="ctr"/>
            <a:r>
              <a:rPr lang="en-GB" sz="1400" b="1" dirty="0">
                <a:solidFill>
                  <a:schemeClr val="bg1"/>
                </a:solidFill>
              </a:rPr>
              <a:t>No</a:t>
            </a:r>
          </a:p>
        </p:txBody>
      </p:sp>
      <p:cxnSp>
        <p:nvCxnSpPr>
          <p:cNvPr id="50" name="Straight Arrow Connector 49">
            <a:extLst>
              <a:ext uri="{FF2B5EF4-FFF2-40B4-BE49-F238E27FC236}">
                <a16:creationId xmlns:a16="http://schemas.microsoft.com/office/drawing/2014/main" xmlns="" id="{5564ECE1-7D1A-480C-B237-02C55A968A1F}"/>
              </a:ext>
            </a:extLst>
          </p:cNvPr>
          <p:cNvCxnSpPr>
            <a:cxnSpLocks/>
          </p:cNvCxnSpPr>
          <p:nvPr/>
        </p:nvCxnSpPr>
        <p:spPr>
          <a:xfrm>
            <a:off x="4859190" y="3101522"/>
            <a:ext cx="0" cy="470093"/>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xmlns="" id="{E9CB21E7-FC18-4936-AF7A-44AC6FE04412}"/>
              </a:ext>
            </a:extLst>
          </p:cNvPr>
          <p:cNvSpPr txBox="1"/>
          <p:nvPr/>
        </p:nvSpPr>
        <p:spPr>
          <a:xfrm>
            <a:off x="1898305" y="1856752"/>
            <a:ext cx="556253" cy="307777"/>
          </a:xfrm>
          <a:prstGeom prst="rect">
            <a:avLst/>
          </a:prstGeom>
          <a:solidFill>
            <a:srgbClr val="15375D"/>
          </a:solidFill>
          <a:ln>
            <a:solidFill>
              <a:srgbClr val="15375D"/>
            </a:solidFill>
          </a:ln>
        </p:spPr>
        <p:txBody>
          <a:bodyPr wrap="square" rtlCol="0">
            <a:spAutoFit/>
          </a:bodyPr>
          <a:lstStyle/>
          <a:p>
            <a:pPr algn="ctr"/>
            <a:r>
              <a:rPr lang="en-GB" sz="1400" b="1" dirty="0">
                <a:solidFill>
                  <a:schemeClr val="bg1"/>
                </a:solidFill>
              </a:rPr>
              <a:t>Yes</a:t>
            </a:r>
          </a:p>
        </p:txBody>
      </p:sp>
      <p:sp>
        <p:nvSpPr>
          <p:cNvPr id="52" name="TextBox 51">
            <a:extLst>
              <a:ext uri="{FF2B5EF4-FFF2-40B4-BE49-F238E27FC236}">
                <a16:creationId xmlns:a16="http://schemas.microsoft.com/office/drawing/2014/main" xmlns="" id="{E7916BB4-6892-4223-A799-6E767B84E9A1}"/>
              </a:ext>
            </a:extLst>
          </p:cNvPr>
          <p:cNvSpPr txBox="1"/>
          <p:nvPr/>
        </p:nvSpPr>
        <p:spPr>
          <a:xfrm>
            <a:off x="1877876" y="3206178"/>
            <a:ext cx="586723" cy="307777"/>
          </a:xfrm>
          <a:prstGeom prst="rect">
            <a:avLst/>
          </a:prstGeom>
          <a:solidFill>
            <a:srgbClr val="15375D"/>
          </a:solidFill>
          <a:ln>
            <a:solidFill>
              <a:srgbClr val="15375D"/>
            </a:solidFill>
          </a:ln>
        </p:spPr>
        <p:txBody>
          <a:bodyPr wrap="square" rtlCol="0">
            <a:spAutoFit/>
          </a:bodyPr>
          <a:lstStyle/>
          <a:p>
            <a:pPr algn="ctr"/>
            <a:r>
              <a:rPr lang="en-GB" sz="1400" b="1">
                <a:solidFill>
                  <a:schemeClr val="bg1"/>
                </a:solidFill>
              </a:rPr>
              <a:t>Yes</a:t>
            </a:r>
          </a:p>
        </p:txBody>
      </p:sp>
      <p:cxnSp>
        <p:nvCxnSpPr>
          <p:cNvPr id="54" name="Straight Arrow Connector 53">
            <a:extLst>
              <a:ext uri="{FF2B5EF4-FFF2-40B4-BE49-F238E27FC236}">
                <a16:creationId xmlns:a16="http://schemas.microsoft.com/office/drawing/2014/main" xmlns="" id="{BEB03EDD-D860-4A95-9B62-4CEE055366C5}"/>
              </a:ext>
            </a:extLst>
          </p:cNvPr>
          <p:cNvCxnSpPr>
            <a:cxnSpLocks/>
          </p:cNvCxnSpPr>
          <p:nvPr/>
        </p:nvCxnSpPr>
        <p:spPr>
          <a:xfrm>
            <a:off x="4859190" y="2567406"/>
            <a:ext cx="0" cy="252000"/>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1A59A8CC-3BC7-4448-BE7A-8372ADF7DECF}"/>
              </a:ext>
            </a:extLst>
          </p:cNvPr>
          <p:cNvCxnSpPr>
            <a:cxnSpLocks/>
          </p:cNvCxnSpPr>
          <p:nvPr/>
        </p:nvCxnSpPr>
        <p:spPr>
          <a:xfrm>
            <a:off x="4871440" y="3898435"/>
            <a:ext cx="0" cy="213312"/>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7" name="Table 16">
            <a:extLst>
              <a:ext uri="{FF2B5EF4-FFF2-40B4-BE49-F238E27FC236}">
                <a16:creationId xmlns:a16="http://schemas.microsoft.com/office/drawing/2014/main" xmlns="" id="{260B9D77-92C4-41E1-A746-0B4298C3320A}"/>
              </a:ext>
            </a:extLst>
          </p:cNvPr>
          <p:cNvGraphicFramePr>
            <a:graphicFrameLocks noGrp="1"/>
          </p:cNvGraphicFramePr>
          <p:nvPr/>
        </p:nvGraphicFramePr>
        <p:xfrm>
          <a:off x="7591668" y="1451775"/>
          <a:ext cx="3828995" cy="2754312"/>
        </p:xfrm>
        <a:graphic>
          <a:graphicData uri="http://schemas.openxmlformats.org/drawingml/2006/table">
            <a:tbl>
              <a:tblPr firstRow="1" bandRow="1">
                <a:tableStyleId>{F2DE63D5-997A-4646-A377-4702673A728D}</a:tableStyleId>
              </a:tblPr>
              <a:tblGrid>
                <a:gridCol w="2148454">
                  <a:extLst>
                    <a:ext uri="{9D8B030D-6E8A-4147-A177-3AD203B41FA5}">
                      <a16:colId xmlns:a16="http://schemas.microsoft.com/office/drawing/2014/main" xmlns="" val="706086386"/>
                    </a:ext>
                  </a:extLst>
                </a:gridCol>
                <a:gridCol w="1680541">
                  <a:extLst>
                    <a:ext uri="{9D8B030D-6E8A-4147-A177-3AD203B41FA5}">
                      <a16:colId xmlns:a16="http://schemas.microsoft.com/office/drawing/2014/main" xmlns="" val="838932229"/>
                    </a:ext>
                  </a:extLst>
                </a:gridCol>
              </a:tblGrid>
              <a:tr h="739658">
                <a:tc gridSpan="2">
                  <a:txBody>
                    <a:bodyPr/>
                    <a:lstStyle/>
                    <a:p>
                      <a:r>
                        <a:rPr lang="en-GB" sz="1800" b="0" dirty="0"/>
                        <a:t>Optimal High Intensity statin for Primary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t>(High intensity statins are substantially more effective at preventing cardiovascular events than low/medium intensity statins)</a:t>
                      </a:r>
                    </a:p>
                  </a:txBody>
                  <a:tcPr/>
                </a:tc>
                <a:tc hMerge="1">
                  <a:txBody>
                    <a:bodyPr/>
                    <a:lstStyle/>
                    <a:p>
                      <a:endParaRPr lang="en-US"/>
                    </a:p>
                  </a:txBody>
                  <a:tcPr/>
                </a:tc>
                <a:extLst>
                  <a:ext uri="{0D108BD9-81ED-4DB2-BD59-A6C34878D82A}">
                    <a16:rowId xmlns:a16="http://schemas.microsoft.com/office/drawing/2014/main" xmlns="" val="4160584282"/>
                  </a:ext>
                </a:extLst>
              </a:tr>
              <a:tr h="508476">
                <a:tc>
                  <a:txBody>
                    <a:bodyPr/>
                    <a:lstStyle/>
                    <a:p>
                      <a:r>
                        <a:rPr lang="en-GB" sz="1800" dirty="0"/>
                        <a:t>Atorvastatin</a:t>
                      </a:r>
                    </a:p>
                  </a:txBody>
                  <a:tcPr/>
                </a:tc>
                <a:tc>
                  <a:txBody>
                    <a:bodyPr/>
                    <a:lstStyle/>
                    <a:p>
                      <a:r>
                        <a:rPr lang="en-GB" sz="1800" dirty="0"/>
                        <a:t>20mg</a:t>
                      </a:r>
                    </a:p>
                  </a:txBody>
                  <a:tcPr/>
                </a:tc>
                <a:extLst>
                  <a:ext uri="{0D108BD9-81ED-4DB2-BD59-A6C34878D82A}">
                    <a16:rowId xmlns:a16="http://schemas.microsoft.com/office/drawing/2014/main" xmlns="" val="4034063642"/>
                  </a:ext>
                </a:extLst>
              </a:tr>
              <a:tr h="508476">
                <a:tc>
                  <a:txBody>
                    <a:bodyPr/>
                    <a:lstStyle/>
                    <a:p>
                      <a:r>
                        <a:rPr lang="en-GB" sz="1800" dirty="0"/>
                        <a:t>Rosuvastatin</a:t>
                      </a:r>
                    </a:p>
                  </a:txBody>
                  <a:tcPr/>
                </a:tc>
                <a:tc>
                  <a:txBody>
                    <a:bodyPr/>
                    <a:lstStyle/>
                    <a:p>
                      <a:r>
                        <a:rPr lang="en-GB" sz="1800" dirty="0"/>
                        <a:t>10mg</a:t>
                      </a:r>
                    </a:p>
                  </a:txBody>
                  <a:tcPr/>
                </a:tc>
                <a:extLst>
                  <a:ext uri="{0D108BD9-81ED-4DB2-BD59-A6C34878D82A}">
                    <a16:rowId xmlns:a16="http://schemas.microsoft.com/office/drawing/2014/main" xmlns="" val="605623937"/>
                  </a:ext>
                </a:extLst>
              </a:tr>
            </a:tbl>
          </a:graphicData>
        </a:graphic>
      </p:graphicFrame>
      <p:sp>
        <p:nvSpPr>
          <p:cNvPr id="58" name="TextBox 57">
            <a:extLst>
              <a:ext uri="{FF2B5EF4-FFF2-40B4-BE49-F238E27FC236}">
                <a16:creationId xmlns:a16="http://schemas.microsoft.com/office/drawing/2014/main" xmlns="" id="{81DFD136-E479-4335-AF28-48F9D93ACD82}"/>
              </a:ext>
            </a:extLst>
          </p:cNvPr>
          <p:cNvSpPr txBox="1"/>
          <p:nvPr/>
        </p:nvSpPr>
        <p:spPr>
          <a:xfrm>
            <a:off x="932986" y="962956"/>
            <a:ext cx="5876025" cy="307777"/>
          </a:xfrm>
          <a:prstGeom prst="rect">
            <a:avLst/>
          </a:prstGeom>
          <a:solidFill>
            <a:srgbClr val="ACD73C"/>
          </a:solidFill>
          <a:ln>
            <a:solidFill>
              <a:schemeClr val="tx1"/>
            </a:solidFill>
          </a:ln>
        </p:spPr>
        <p:txBody>
          <a:bodyPr wrap="square" lIns="91440" tIns="45720" rIns="91440" bIns="45720" rtlCol="0" anchor="t">
            <a:spAutoFit/>
          </a:bodyPr>
          <a:lstStyle/>
          <a:p>
            <a:pPr algn="ctr"/>
            <a:r>
              <a:rPr lang="en-GB" sz="1400" b="1" dirty="0">
                <a:solidFill>
                  <a:schemeClr val="bg1"/>
                </a:solidFill>
              </a:rPr>
              <a:t>Review and re-enforce lifestyle and diet measures as first line </a:t>
            </a:r>
          </a:p>
        </p:txBody>
      </p:sp>
      <p:sp>
        <p:nvSpPr>
          <p:cNvPr id="59" name="TextBox 58">
            <a:extLst>
              <a:ext uri="{FF2B5EF4-FFF2-40B4-BE49-F238E27FC236}">
                <a16:creationId xmlns:a16="http://schemas.microsoft.com/office/drawing/2014/main" xmlns="" id="{DC8ECB1D-BBC5-4D78-96C4-82A01185579C}"/>
              </a:ext>
            </a:extLst>
          </p:cNvPr>
          <p:cNvSpPr txBox="1"/>
          <p:nvPr/>
        </p:nvSpPr>
        <p:spPr>
          <a:xfrm>
            <a:off x="7638132" y="5594454"/>
            <a:ext cx="3545835" cy="738664"/>
          </a:xfrm>
          <a:prstGeom prst="rect">
            <a:avLst/>
          </a:prstGeom>
          <a:noFill/>
          <a:ln>
            <a:noFill/>
          </a:ln>
        </p:spPr>
        <p:txBody>
          <a:bodyPr wrap="square" lIns="91440" tIns="45720" rIns="91440" bIns="45720" rtlCol="0" anchor="t">
            <a:spAutoFit/>
          </a:bodyPr>
          <a:lstStyle/>
          <a:p>
            <a:r>
              <a:rPr lang="en-GB" sz="1400" dirty="0"/>
              <a:t>** If statin not tolerated, follow </a:t>
            </a:r>
            <a:r>
              <a:rPr lang="en-GB" sz="1400" dirty="0">
                <a:hlinkClick r:id="" action="ppaction://noaction"/>
              </a:rPr>
              <a:t>statin intolerance pathway</a:t>
            </a:r>
            <a:r>
              <a:rPr lang="en-GB" sz="1400" dirty="0"/>
              <a:t> and consider </a:t>
            </a:r>
            <a:r>
              <a:rPr lang="en-GB" sz="1400" dirty="0">
                <a:hlinkClick r:id="rId2"/>
              </a:rPr>
              <a:t>ezetimibe</a:t>
            </a:r>
            <a:r>
              <a:rPr lang="en-GB" sz="1400" dirty="0"/>
              <a:t> 10mg daily +/- </a:t>
            </a:r>
            <a:r>
              <a:rPr lang="en-GB" sz="1400" dirty="0">
                <a:hlinkClick r:id="rId3"/>
              </a:rPr>
              <a:t>bempedoic acid </a:t>
            </a:r>
            <a:r>
              <a:rPr lang="en-GB" sz="1400" dirty="0"/>
              <a:t>180mg daily</a:t>
            </a:r>
          </a:p>
        </p:txBody>
      </p:sp>
      <p:sp>
        <p:nvSpPr>
          <p:cNvPr id="2" name="TextBox 1">
            <a:extLst>
              <a:ext uri="{FF2B5EF4-FFF2-40B4-BE49-F238E27FC236}">
                <a16:creationId xmlns:a16="http://schemas.microsoft.com/office/drawing/2014/main" xmlns="" id="{44179E67-465B-2979-1FFA-8339FB14B733}"/>
              </a:ext>
            </a:extLst>
          </p:cNvPr>
          <p:cNvSpPr txBox="1"/>
          <p:nvPr/>
        </p:nvSpPr>
        <p:spPr>
          <a:xfrm>
            <a:off x="7577253" y="4463985"/>
            <a:ext cx="395434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cs typeface="Segoe UI"/>
              </a:rPr>
              <a:t>* High cardiovascular risk:</a:t>
            </a:r>
            <a:r>
              <a:rPr lang="en-US" sz="1400" dirty="0">
                <a:cs typeface="Segoe UI"/>
              </a:rPr>
              <a:t>​</a:t>
            </a:r>
          </a:p>
          <a:p>
            <a:pPr lvl="1">
              <a:buChar char="•"/>
            </a:pPr>
            <a:r>
              <a:rPr lang="en-GB" sz="1400" dirty="0" err="1">
                <a:cs typeface="Arial"/>
              </a:rPr>
              <a:t>QRisk</a:t>
            </a:r>
            <a:r>
              <a:rPr lang="en-GB" sz="1400" dirty="0">
                <a:cs typeface="Arial"/>
              </a:rPr>
              <a:t> &gt;10% in ten years</a:t>
            </a:r>
            <a:r>
              <a:rPr lang="en-US" sz="1400" dirty="0">
                <a:cs typeface="Arial"/>
              </a:rPr>
              <a:t>​</a:t>
            </a:r>
          </a:p>
          <a:p>
            <a:pPr lvl="1">
              <a:buChar char="•"/>
            </a:pPr>
            <a:r>
              <a:rPr lang="en-GB" sz="1400" dirty="0">
                <a:cs typeface="Arial"/>
              </a:rPr>
              <a:t>CKD 3-5</a:t>
            </a:r>
            <a:r>
              <a:rPr lang="en-US" sz="1400" dirty="0">
                <a:cs typeface="Arial"/>
              </a:rPr>
              <a:t>​</a:t>
            </a:r>
          </a:p>
          <a:p>
            <a:pPr lvl="1">
              <a:buChar char="•"/>
            </a:pPr>
            <a:r>
              <a:rPr lang="en-GB" sz="1400" dirty="0">
                <a:cs typeface="Arial"/>
              </a:rPr>
              <a:t>Type 1 Diabetes for &gt;10 years or over age 40</a:t>
            </a:r>
          </a:p>
        </p:txBody>
      </p:sp>
      <p:cxnSp>
        <p:nvCxnSpPr>
          <p:cNvPr id="27" name="Straight Arrow Connector 26">
            <a:extLst>
              <a:ext uri="{FF2B5EF4-FFF2-40B4-BE49-F238E27FC236}">
                <a16:creationId xmlns:a16="http://schemas.microsoft.com/office/drawing/2014/main" xmlns="" id="{1BBD4B45-5F72-2996-31A8-279A0BECA194}"/>
              </a:ext>
            </a:extLst>
          </p:cNvPr>
          <p:cNvCxnSpPr>
            <a:cxnSpLocks/>
          </p:cNvCxnSpPr>
          <p:nvPr/>
        </p:nvCxnSpPr>
        <p:spPr>
          <a:xfrm>
            <a:off x="4871440" y="5071654"/>
            <a:ext cx="0" cy="213312"/>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D9CC40E3-7B3A-E4E3-6503-D1DEE03918E8}"/>
              </a:ext>
            </a:extLst>
          </p:cNvPr>
          <p:cNvCxnSpPr>
            <a:cxnSpLocks/>
          </p:cNvCxnSpPr>
          <p:nvPr/>
        </p:nvCxnSpPr>
        <p:spPr>
          <a:xfrm>
            <a:off x="4871440" y="6026694"/>
            <a:ext cx="0" cy="213312"/>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642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A67F5B2-A4C7-4849-8A14-B20F104F8C42}"/>
              </a:ext>
            </a:extLst>
          </p:cNvPr>
          <p:cNvSpPr>
            <a:spLocks noGrp="1"/>
          </p:cNvSpPr>
          <p:nvPr>
            <p:ph type="title"/>
          </p:nvPr>
        </p:nvSpPr>
        <p:spPr>
          <a:xfrm>
            <a:off x="265182" y="274989"/>
            <a:ext cx="8519054" cy="650790"/>
          </a:xfrm>
        </p:spPr>
        <p:txBody>
          <a:bodyPr>
            <a:noAutofit/>
          </a:bodyPr>
          <a:lstStyle/>
          <a:p>
            <a:r>
              <a:rPr lang="en-GB" dirty="0">
                <a:latin typeface="+mj-lt"/>
              </a:rPr>
              <a:t>O</a:t>
            </a:r>
            <a:r>
              <a:rPr lang="en-US" dirty="0">
                <a:latin typeface="+mj-lt"/>
              </a:rPr>
              <a:t>ptimisation Pathway for Secondary Prevention</a:t>
            </a:r>
            <a:endParaRPr lang="en-GB" dirty="0">
              <a:latin typeface="+mj-lt"/>
            </a:endParaRPr>
          </a:p>
        </p:txBody>
      </p:sp>
      <p:sp>
        <p:nvSpPr>
          <p:cNvPr id="40" name="TextBox 39">
            <a:extLst>
              <a:ext uri="{FF2B5EF4-FFF2-40B4-BE49-F238E27FC236}">
                <a16:creationId xmlns:a16="http://schemas.microsoft.com/office/drawing/2014/main" xmlns="" id="{9DE691CB-DC2C-4575-ACDC-BB0D4238FD23}"/>
              </a:ext>
            </a:extLst>
          </p:cNvPr>
          <p:cNvSpPr txBox="1"/>
          <p:nvPr/>
        </p:nvSpPr>
        <p:spPr>
          <a:xfrm>
            <a:off x="412911" y="7192468"/>
            <a:ext cx="5275490" cy="278602"/>
          </a:xfrm>
          <a:prstGeom prst="rect">
            <a:avLst/>
          </a:prstGeom>
          <a:noFill/>
        </p:spPr>
        <p:txBody>
          <a:bodyPr wrap="square" lIns="91440" tIns="45720" rIns="91440" bIns="45720" anchor="t">
            <a:spAutoFit/>
          </a:bodyPr>
          <a:lstStyle/>
          <a:p>
            <a:pPr>
              <a:lnSpc>
                <a:spcPct val="150000"/>
              </a:lnSpc>
            </a:pPr>
            <a:r>
              <a:rPr lang="en-GB" sz="900"/>
              <a:t>*Tables adapted from Y Javaid</a:t>
            </a:r>
          </a:p>
        </p:txBody>
      </p:sp>
      <p:sp>
        <p:nvSpPr>
          <p:cNvPr id="13" name="TextBox 12">
            <a:extLst>
              <a:ext uri="{FF2B5EF4-FFF2-40B4-BE49-F238E27FC236}">
                <a16:creationId xmlns:a16="http://schemas.microsoft.com/office/drawing/2014/main" xmlns="" id="{8518121B-403D-41AE-91D7-5893FD9E52C2}"/>
              </a:ext>
            </a:extLst>
          </p:cNvPr>
          <p:cNvSpPr txBox="1"/>
          <p:nvPr/>
        </p:nvSpPr>
        <p:spPr>
          <a:xfrm>
            <a:off x="412929" y="889047"/>
            <a:ext cx="7765048" cy="523220"/>
          </a:xfrm>
          <a:prstGeom prst="rect">
            <a:avLst/>
          </a:prstGeom>
          <a:noFill/>
          <a:ln>
            <a:solidFill>
              <a:srgbClr val="15375D"/>
            </a:solidFill>
          </a:ln>
        </p:spPr>
        <p:txBody>
          <a:bodyPr wrap="square" rtlCol="0">
            <a:spAutoFit/>
          </a:bodyPr>
          <a:lstStyle/>
          <a:p>
            <a:pPr algn="ctr"/>
            <a:r>
              <a:rPr lang="en-GB" sz="1400" b="1"/>
              <a:t>Is patient on high dose, high intensity statin*?</a:t>
            </a:r>
          </a:p>
          <a:p>
            <a:pPr algn="ctr"/>
            <a:r>
              <a:rPr lang="en-GB" sz="1400"/>
              <a:t>(atorvastatin 80mg or equivalent)</a:t>
            </a:r>
          </a:p>
        </p:txBody>
      </p:sp>
      <p:cxnSp>
        <p:nvCxnSpPr>
          <p:cNvPr id="14" name="Straight Arrow Connector 13">
            <a:extLst>
              <a:ext uri="{FF2B5EF4-FFF2-40B4-BE49-F238E27FC236}">
                <a16:creationId xmlns:a16="http://schemas.microsoft.com/office/drawing/2014/main" xmlns="" id="{7FABE56B-394F-4EAC-9D5A-6FF73B4B41CE}"/>
              </a:ext>
            </a:extLst>
          </p:cNvPr>
          <p:cNvCxnSpPr>
            <a:cxnSpLocks/>
          </p:cNvCxnSpPr>
          <p:nvPr/>
        </p:nvCxnSpPr>
        <p:spPr>
          <a:xfrm>
            <a:off x="999356" y="1419827"/>
            <a:ext cx="0" cy="1383656"/>
          </a:xfrm>
          <a:prstGeom prst="straightConnector1">
            <a:avLst/>
          </a:prstGeom>
          <a:ln w="15875">
            <a:solidFill>
              <a:srgbClr val="15375D"/>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A2E74FD6-814C-44D6-9FF5-27AB0E769AFF}"/>
              </a:ext>
            </a:extLst>
          </p:cNvPr>
          <p:cNvSpPr txBox="1"/>
          <p:nvPr/>
        </p:nvSpPr>
        <p:spPr>
          <a:xfrm>
            <a:off x="3769694" y="1902418"/>
            <a:ext cx="4421878" cy="523220"/>
          </a:xfrm>
          <a:prstGeom prst="rect">
            <a:avLst/>
          </a:prstGeom>
          <a:noFill/>
          <a:ln>
            <a:solidFill>
              <a:srgbClr val="15375D"/>
            </a:solidFill>
          </a:ln>
        </p:spPr>
        <p:txBody>
          <a:bodyPr wrap="square" lIns="91440" tIns="45720" rIns="91440" bIns="45720" rtlCol="0" anchor="t">
            <a:spAutoFit/>
          </a:bodyPr>
          <a:lstStyle/>
          <a:p>
            <a:pPr algn="ctr"/>
            <a:r>
              <a:rPr lang="en-GB" sz="1400" b="1"/>
              <a:t>Initiate / increase to high dose high intensity statin</a:t>
            </a:r>
            <a:r>
              <a:rPr lang="en-GB" sz="1400"/>
              <a:t> ** and re-enforce lifestyle and diet measures</a:t>
            </a:r>
          </a:p>
        </p:txBody>
      </p:sp>
      <p:sp>
        <p:nvSpPr>
          <p:cNvPr id="16" name="TextBox 15">
            <a:extLst>
              <a:ext uri="{FF2B5EF4-FFF2-40B4-BE49-F238E27FC236}">
                <a16:creationId xmlns:a16="http://schemas.microsoft.com/office/drawing/2014/main" xmlns="" id="{79906929-7917-4FCE-B2F0-31ED714D5394}"/>
              </a:ext>
            </a:extLst>
          </p:cNvPr>
          <p:cNvSpPr txBox="1"/>
          <p:nvPr/>
        </p:nvSpPr>
        <p:spPr>
          <a:xfrm>
            <a:off x="412910" y="2803483"/>
            <a:ext cx="7778661" cy="307777"/>
          </a:xfrm>
          <a:prstGeom prst="rect">
            <a:avLst/>
          </a:prstGeom>
          <a:noFill/>
          <a:ln>
            <a:solidFill>
              <a:srgbClr val="15375D"/>
            </a:solidFill>
          </a:ln>
        </p:spPr>
        <p:txBody>
          <a:bodyPr wrap="square" lIns="91440" tIns="45720" rIns="91440" bIns="45720" rtlCol="0" anchor="t">
            <a:spAutoFit/>
          </a:bodyPr>
          <a:lstStyle/>
          <a:p>
            <a:pPr algn="ctr"/>
            <a:r>
              <a:rPr lang="en-GB" sz="1400" b="1" dirty="0"/>
              <a:t>Is non-HDL cholesterol &lt; 2.5mmol/L? *** </a:t>
            </a:r>
          </a:p>
        </p:txBody>
      </p:sp>
      <p:cxnSp>
        <p:nvCxnSpPr>
          <p:cNvPr id="17" name="Straight Arrow Connector 16">
            <a:extLst>
              <a:ext uri="{FF2B5EF4-FFF2-40B4-BE49-F238E27FC236}">
                <a16:creationId xmlns:a16="http://schemas.microsoft.com/office/drawing/2014/main" xmlns="" id="{67A75C51-CC09-4D75-864D-DD463D4C38C2}"/>
              </a:ext>
            </a:extLst>
          </p:cNvPr>
          <p:cNvCxnSpPr>
            <a:cxnSpLocks/>
          </p:cNvCxnSpPr>
          <p:nvPr/>
        </p:nvCxnSpPr>
        <p:spPr>
          <a:xfrm>
            <a:off x="999356" y="3111260"/>
            <a:ext cx="0" cy="3110366"/>
          </a:xfrm>
          <a:prstGeom prst="straightConnector1">
            <a:avLst/>
          </a:prstGeom>
          <a:ln w="15875">
            <a:solidFill>
              <a:srgbClr val="15375D"/>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D61B2329-E1FA-4223-A888-05BB6FBDF0EB}"/>
              </a:ext>
            </a:extLst>
          </p:cNvPr>
          <p:cNvSpPr txBox="1"/>
          <p:nvPr/>
        </p:nvSpPr>
        <p:spPr>
          <a:xfrm>
            <a:off x="2804846" y="3516010"/>
            <a:ext cx="5373080" cy="307777"/>
          </a:xfrm>
          <a:prstGeom prst="rect">
            <a:avLst/>
          </a:prstGeom>
          <a:noFill/>
          <a:ln>
            <a:solidFill>
              <a:srgbClr val="15375D"/>
            </a:solidFill>
          </a:ln>
        </p:spPr>
        <p:txBody>
          <a:bodyPr wrap="square" lIns="91440" tIns="45720" rIns="91440" bIns="45720" rtlCol="0" anchor="t">
            <a:spAutoFit/>
          </a:bodyPr>
          <a:lstStyle/>
          <a:p>
            <a:pPr algn="ctr"/>
            <a:r>
              <a:rPr lang="en-GB" sz="1400" b="1"/>
              <a:t>Check adherence to statin and lifestyle measures </a:t>
            </a:r>
            <a:r>
              <a:rPr lang="en-GB" sz="1400"/>
              <a:t>****</a:t>
            </a:r>
          </a:p>
        </p:txBody>
      </p:sp>
      <p:sp>
        <p:nvSpPr>
          <p:cNvPr id="19" name="TextBox 18">
            <a:extLst>
              <a:ext uri="{FF2B5EF4-FFF2-40B4-BE49-F238E27FC236}">
                <a16:creationId xmlns:a16="http://schemas.microsoft.com/office/drawing/2014/main" xmlns="" id="{056F9520-FF6C-4EA1-947A-D52E3633845F}"/>
              </a:ext>
            </a:extLst>
          </p:cNvPr>
          <p:cNvSpPr txBox="1"/>
          <p:nvPr/>
        </p:nvSpPr>
        <p:spPr>
          <a:xfrm>
            <a:off x="1599575" y="4145168"/>
            <a:ext cx="2743197" cy="1015663"/>
          </a:xfrm>
          <a:prstGeom prst="rect">
            <a:avLst/>
          </a:prstGeom>
          <a:noFill/>
          <a:ln>
            <a:solidFill>
              <a:srgbClr val="15375D"/>
            </a:solidFill>
          </a:ln>
        </p:spPr>
        <p:txBody>
          <a:bodyPr wrap="square" lIns="91440" tIns="45720" rIns="91440" bIns="45720" rtlCol="0" anchor="t">
            <a:spAutoFit/>
          </a:bodyPr>
          <a:lstStyle/>
          <a:p>
            <a:r>
              <a:rPr lang="en-GB" sz="1200" b="1"/>
              <a:t>Consider </a:t>
            </a:r>
            <a:r>
              <a:rPr lang="en-GB" sz="1200" b="1">
                <a:hlinkClick r:id="rId3"/>
              </a:rPr>
              <a:t>ezetimibe</a:t>
            </a:r>
            <a:r>
              <a:rPr lang="en-GB" sz="1200" b="1"/>
              <a:t> 10mg daily</a:t>
            </a:r>
          </a:p>
          <a:p>
            <a:r>
              <a:rPr lang="en-GB" sz="1200"/>
              <a:t>Reassess after three months. If non-HDL-C remains &gt; 2.5mmol/L; consider injectable therapies arrange a fasting blood test and assess eligibility</a:t>
            </a:r>
          </a:p>
        </p:txBody>
      </p:sp>
      <p:sp>
        <p:nvSpPr>
          <p:cNvPr id="20" name="TextBox 19">
            <a:extLst>
              <a:ext uri="{FF2B5EF4-FFF2-40B4-BE49-F238E27FC236}">
                <a16:creationId xmlns:a16="http://schemas.microsoft.com/office/drawing/2014/main" xmlns="" id="{DED180F9-B03A-4953-87B6-CFF4D89F23E9}"/>
              </a:ext>
            </a:extLst>
          </p:cNvPr>
          <p:cNvSpPr txBox="1"/>
          <p:nvPr/>
        </p:nvSpPr>
        <p:spPr>
          <a:xfrm>
            <a:off x="4759598" y="4145168"/>
            <a:ext cx="3431974" cy="1754326"/>
          </a:xfrm>
          <a:prstGeom prst="rect">
            <a:avLst/>
          </a:prstGeom>
          <a:noFill/>
          <a:ln>
            <a:solidFill>
              <a:srgbClr val="15375D"/>
            </a:solidFill>
          </a:ln>
        </p:spPr>
        <p:txBody>
          <a:bodyPr wrap="square" lIns="91440" tIns="45720" rIns="91440" bIns="45720" rtlCol="0" anchor="t">
            <a:spAutoFit/>
          </a:bodyPr>
          <a:lstStyle/>
          <a:p>
            <a:r>
              <a:rPr lang="en-GB" sz="1200" b="1" dirty="0"/>
              <a:t>Consider injectable therapies </a:t>
            </a:r>
          </a:p>
          <a:p>
            <a:r>
              <a:rPr lang="en-GB" sz="1200" dirty="0"/>
              <a:t>If non-HDL </a:t>
            </a:r>
            <a:r>
              <a:rPr lang="en-GB" sz="1200" dirty="0" err="1"/>
              <a:t>chol</a:t>
            </a:r>
            <a:r>
              <a:rPr lang="en-GB" sz="1200" dirty="0"/>
              <a:t> &gt; 2.5mmol/L; Arrange fasting blood test to assess eligibility:</a:t>
            </a:r>
          </a:p>
          <a:p>
            <a:pPr marL="285750" indent="-285750">
              <a:buFont typeface="Arial" panose="020B0604020202020204" pitchFamily="34" charset="0"/>
              <a:buChar char="•"/>
            </a:pPr>
            <a:r>
              <a:rPr lang="en-GB" sz="1200" b="1" dirty="0" err="1">
                <a:hlinkClick r:id="rId4"/>
              </a:rPr>
              <a:t>Inclisiran</a:t>
            </a:r>
            <a:r>
              <a:rPr lang="en-GB" sz="1200" dirty="0"/>
              <a:t> - if fasting LDL-C ≥ 2.6mmol/L </a:t>
            </a:r>
          </a:p>
          <a:p>
            <a:r>
              <a:rPr lang="en-GB" sz="1200" b="1" dirty="0"/>
              <a:t>OR </a:t>
            </a:r>
          </a:p>
          <a:p>
            <a:pPr marL="285750" indent="-285750">
              <a:buFont typeface="Arial" panose="020B0604020202020204" pitchFamily="34" charset="0"/>
              <a:buChar char="•"/>
            </a:pPr>
            <a:r>
              <a:rPr lang="en-GB" sz="1200" b="1" dirty="0"/>
              <a:t>Refer for PCSK9i (</a:t>
            </a:r>
            <a:r>
              <a:rPr lang="en-GB" sz="1200" b="1" dirty="0" err="1"/>
              <a:t>mAB</a:t>
            </a:r>
            <a:r>
              <a:rPr lang="en-GB" sz="1200" b="1" dirty="0"/>
              <a:t>)</a:t>
            </a:r>
            <a:r>
              <a:rPr lang="en-GB" sz="1200" b="1" baseline="30000" dirty="0"/>
              <a:t>+</a:t>
            </a:r>
            <a:r>
              <a:rPr lang="en-GB" sz="1200" b="1" dirty="0"/>
              <a:t>  </a:t>
            </a:r>
            <a:r>
              <a:rPr lang="en-GB" sz="1200" dirty="0"/>
              <a:t>if fasting LDL-C &gt; 4mmol/L (or &gt; 3.5mmol/L if recurrent events) </a:t>
            </a:r>
          </a:p>
          <a:p>
            <a:r>
              <a:rPr lang="en-GB" sz="1200" dirty="0"/>
              <a:t>If eligibility criteria are not met, consider ezetimibe 10mg daily (if not previously considered)</a:t>
            </a:r>
            <a:endParaRPr lang="en-GB" sz="1200" dirty="0">
              <a:ea typeface="+mn-lt"/>
              <a:cs typeface="+mn-lt"/>
            </a:endParaRPr>
          </a:p>
        </p:txBody>
      </p:sp>
      <p:sp>
        <p:nvSpPr>
          <p:cNvPr id="21" name="TextBox 20">
            <a:extLst>
              <a:ext uri="{FF2B5EF4-FFF2-40B4-BE49-F238E27FC236}">
                <a16:creationId xmlns:a16="http://schemas.microsoft.com/office/drawing/2014/main" xmlns="" id="{03192EFD-3236-4024-A6B1-2CAE6DEB6F65}"/>
              </a:ext>
            </a:extLst>
          </p:cNvPr>
          <p:cNvSpPr txBox="1"/>
          <p:nvPr/>
        </p:nvSpPr>
        <p:spPr>
          <a:xfrm>
            <a:off x="401082" y="6244919"/>
            <a:ext cx="7765015" cy="338554"/>
          </a:xfrm>
          <a:prstGeom prst="rect">
            <a:avLst/>
          </a:prstGeom>
          <a:solidFill>
            <a:srgbClr val="ACD73C"/>
          </a:solidFill>
          <a:ln>
            <a:solidFill>
              <a:schemeClr val="tx1"/>
            </a:solidFill>
          </a:ln>
        </p:spPr>
        <p:txBody>
          <a:bodyPr wrap="square" lIns="91440" tIns="45720" rIns="91440" bIns="45720" rtlCol="0" anchor="t">
            <a:spAutoFit/>
          </a:bodyPr>
          <a:lstStyle/>
          <a:p>
            <a:pPr algn="ctr"/>
            <a:r>
              <a:rPr lang="en-GB" sz="1600" b="1">
                <a:solidFill>
                  <a:schemeClr val="bg1"/>
                </a:solidFill>
              </a:rPr>
              <a:t>Review annually for adherence to drugs and support for diet and lifestyle measures  </a:t>
            </a:r>
          </a:p>
        </p:txBody>
      </p:sp>
      <p:cxnSp>
        <p:nvCxnSpPr>
          <p:cNvPr id="22" name="Straight Arrow Connector 21">
            <a:extLst>
              <a:ext uri="{FF2B5EF4-FFF2-40B4-BE49-F238E27FC236}">
                <a16:creationId xmlns:a16="http://schemas.microsoft.com/office/drawing/2014/main" xmlns="" id="{A2FD2574-AA25-4B42-A5F4-9C72F2C58D84}"/>
              </a:ext>
            </a:extLst>
          </p:cNvPr>
          <p:cNvCxnSpPr>
            <a:cxnSpLocks/>
          </p:cNvCxnSpPr>
          <p:nvPr/>
        </p:nvCxnSpPr>
        <p:spPr>
          <a:xfrm flipH="1">
            <a:off x="6172825" y="1419827"/>
            <a:ext cx="0" cy="466287"/>
          </a:xfrm>
          <a:prstGeom prst="straightConnector1">
            <a:avLst/>
          </a:prstGeom>
          <a:ln w="15875">
            <a:solidFill>
              <a:srgbClr val="15375D"/>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BFBCB0A2-4E0B-46AA-8209-A9974417933E}"/>
              </a:ext>
            </a:extLst>
          </p:cNvPr>
          <p:cNvSpPr txBox="1"/>
          <p:nvPr/>
        </p:nvSpPr>
        <p:spPr>
          <a:xfrm>
            <a:off x="6432518" y="1510260"/>
            <a:ext cx="496601" cy="307777"/>
          </a:xfrm>
          <a:prstGeom prst="rect">
            <a:avLst/>
          </a:prstGeom>
          <a:solidFill>
            <a:srgbClr val="15375D"/>
          </a:solidFill>
          <a:ln>
            <a:solidFill>
              <a:srgbClr val="15375D"/>
            </a:solidFill>
          </a:ln>
        </p:spPr>
        <p:txBody>
          <a:bodyPr wrap="square" rtlCol="0">
            <a:spAutoFit/>
          </a:bodyPr>
          <a:lstStyle/>
          <a:p>
            <a:pPr algn="ctr"/>
            <a:r>
              <a:rPr lang="en-GB" sz="1400" b="1" dirty="0">
                <a:solidFill>
                  <a:schemeClr val="bg1"/>
                </a:solidFill>
              </a:rPr>
              <a:t>No</a:t>
            </a:r>
          </a:p>
        </p:txBody>
      </p:sp>
      <p:sp>
        <p:nvSpPr>
          <p:cNvPr id="24" name="TextBox 23">
            <a:extLst>
              <a:ext uri="{FF2B5EF4-FFF2-40B4-BE49-F238E27FC236}">
                <a16:creationId xmlns:a16="http://schemas.microsoft.com/office/drawing/2014/main" xmlns="" id="{8FDD9DB8-0D30-47D8-8DD9-D95A03C83D78}"/>
              </a:ext>
            </a:extLst>
          </p:cNvPr>
          <p:cNvSpPr txBox="1"/>
          <p:nvPr/>
        </p:nvSpPr>
        <p:spPr>
          <a:xfrm>
            <a:off x="6432519" y="3178557"/>
            <a:ext cx="496600" cy="307777"/>
          </a:xfrm>
          <a:prstGeom prst="rect">
            <a:avLst/>
          </a:prstGeom>
          <a:solidFill>
            <a:srgbClr val="15375D"/>
          </a:solidFill>
          <a:ln>
            <a:solidFill>
              <a:srgbClr val="15375D"/>
            </a:solidFill>
          </a:ln>
        </p:spPr>
        <p:txBody>
          <a:bodyPr wrap="square" rtlCol="0">
            <a:spAutoFit/>
          </a:bodyPr>
          <a:lstStyle/>
          <a:p>
            <a:pPr algn="ctr"/>
            <a:r>
              <a:rPr lang="en-GB" sz="1400" b="1" dirty="0">
                <a:solidFill>
                  <a:schemeClr val="bg1"/>
                </a:solidFill>
              </a:rPr>
              <a:t>No</a:t>
            </a:r>
          </a:p>
        </p:txBody>
      </p:sp>
      <p:cxnSp>
        <p:nvCxnSpPr>
          <p:cNvPr id="25" name="Straight Arrow Connector 24">
            <a:extLst>
              <a:ext uri="{FF2B5EF4-FFF2-40B4-BE49-F238E27FC236}">
                <a16:creationId xmlns:a16="http://schemas.microsoft.com/office/drawing/2014/main" xmlns="" id="{71D012E5-65C4-468E-A8D6-70A9282BB258}"/>
              </a:ext>
            </a:extLst>
          </p:cNvPr>
          <p:cNvCxnSpPr>
            <a:cxnSpLocks/>
          </p:cNvCxnSpPr>
          <p:nvPr/>
        </p:nvCxnSpPr>
        <p:spPr>
          <a:xfrm>
            <a:off x="6172825" y="3094038"/>
            <a:ext cx="0" cy="432000"/>
          </a:xfrm>
          <a:prstGeom prst="straightConnector1">
            <a:avLst/>
          </a:prstGeom>
          <a:ln w="15875">
            <a:solidFill>
              <a:srgbClr val="15375D"/>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1D5CA5F4-189C-4C33-9F4F-745D9828EBC8}"/>
              </a:ext>
            </a:extLst>
          </p:cNvPr>
          <p:cNvSpPr txBox="1"/>
          <p:nvPr/>
        </p:nvSpPr>
        <p:spPr>
          <a:xfrm>
            <a:off x="412929" y="1627310"/>
            <a:ext cx="496800" cy="307777"/>
          </a:xfrm>
          <a:prstGeom prst="rect">
            <a:avLst/>
          </a:prstGeom>
          <a:solidFill>
            <a:srgbClr val="15375D"/>
          </a:solidFill>
          <a:ln>
            <a:noFill/>
          </a:ln>
        </p:spPr>
        <p:txBody>
          <a:bodyPr wrap="square" rtlCol="0">
            <a:spAutoFit/>
          </a:bodyPr>
          <a:lstStyle/>
          <a:p>
            <a:pPr algn="ctr"/>
            <a:r>
              <a:rPr lang="en-GB" sz="1400" b="1">
                <a:solidFill>
                  <a:schemeClr val="bg1"/>
                </a:solidFill>
              </a:rPr>
              <a:t>Yes</a:t>
            </a:r>
          </a:p>
        </p:txBody>
      </p:sp>
      <p:sp>
        <p:nvSpPr>
          <p:cNvPr id="27" name="TextBox 26">
            <a:extLst>
              <a:ext uri="{FF2B5EF4-FFF2-40B4-BE49-F238E27FC236}">
                <a16:creationId xmlns:a16="http://schemas.microsoft.com/office/drawing/2014/main" xmlns="" id="{BF3810A8-1435-45A7-AEDF-19B2BB20AAAF}"/>
              </a:ext>
            </a:extLst>
          </p:cNvPr>
          <p:cNvSpPr txBox="1"/>
          <p:nvPr/>
        </p:nvSpPr>
        <p:spPr>
          <a:xfrm>
            <a:off x="412927" y="4513608"/>
            <a:ext cx="496800" cy="307777"/>
          </a:xfrm>
          <a:prstGeom prst="rect">
            <a:avLst/>
          </a:prstGeom>
          <a:solidFill>
            <a:srgbClr val="15375D"/>
          </a:solidFill>
          <a:ln>
            <a:noFill/>
          </a:ln>
        </p:spPr>
        <p:txBody>
          <a:bodyPr wrap="square" rtlCol="0">
            <a:spAutoFit/>
          </a:bodyPr>
          <a:lstStyle/>
          <a:p>
            <a:pPr algn="ctr"/>
            <a:r>
              <a:rPr lang="en-GB" sz="1400" b="1" dirty="0">
                <a:solidFill>
                  <a:schemeClr val="bg1"/>
                </a:solidFill>
              </a:rPr>
              <a:t>Yes</a:t>
            </a:r>
          </a:p>
        </p:txBody>
      </p:sp>
      <p:sp>
        <p:nvSpPr>
          <p:cNvPr id="30" name="TextBox 29">
            <a:extLst>
              <a:ext uri="{FF2B5EF4-FFF2-40B4-BE49-F238E27FC236}">
                <a16:creationId xmlns:a16="http://schemas.microsoft.com/office/drawing/2014/main" xmlns="" id="{610F4DD2-CD2C-438E-8B7E-5EEA6905900B}"/>
              </a:ext>
            </a:extLst>
          </p:cNvPr>
          <p:cNvSpPr txBox="1"/>
          <p:nvPr/>
        </p:nvSpPr>
        <p:spPr>
          <a:xfrm>
            <a:off x="8674107" y="3114025"/>
            <a:ext cx="3089428" cy="3447098"/>
          </a:xfrm>
          <a:prstGeom prst="rect">
            <a:avLst/>
          </a:prstGeom>
          <a:noFill/>
          <a:ln>
            <a:solidFill>
              <a:schemeClr val="accent1"/>
            </a:solidFill>
          </a:ln>
        </p:spPr>
        <p:txBody>
          <a:bodyPr wrap="square" lIns="91440" tIns="45720" rIns="91440" bIns="45720" rtlCol="0" anchor="t">
            <a:spAutoFit/>
          </a:bodyPr>
          <a:lstStyle/>
          <a:p>
            <a:r>
              <a:rPr lang="en-GB" sz="1200" b="1" dirty="0"/>
              <a:t>* </a:t>
            </a:r>
            <a:r>
              <a:rPr lang="en-GB" sz="1200" dirty="0"/>
              <a:t>  Dose may be limited if:</a:t>
            </a:r>
          </a:p>
          <a:p>
            <a:pPr marL="742950" lvl="1" indent="-285750">
              <a:buFont typeface="Arial" panose="020B0604020202020204" pitchFamily="34" charset="0"/>
              <a:buChar char="•"/>
            </a:pPr>
            <a:r>
              <a:rPr lang="en-GB" sz="1200" dirty="0"/>
              <a:t>eGFR&lt;30ml/min</a:t>
            </a:r>
          </a:p>
          <a:p>
            <a:pPr marL="742950" lvl="1" indent="-285750">
              <a:buFont typeface="Arial" panose="020B0604020202020204" pitchFamily="34" charset="0"/>
              <a:buChar char="•"/>
            </a:pPr>
            <a:r>
              <a:rPr lang="en-GB" sz="1200" dirty="0"/>
              <a:t>Drug interactions</a:t>
            </a:r>
            <a:endParaRPr lang="en-GB" sz="1200" dirty="0">
              <a:cs typeface="Calibri"/>
            </a:endParaRPr>
          </a:p>
          <a:p>
            <a:pPr marL="742950" lvl="1" indent="-285750">
              <a:buFont typeface="Arial" panose="020B0604020202020204" pitchFamily="34" charset="0"/>
              <a:buChar char="•"/>
            </a:pPr>
            <a:r>
              <a:rPr lang="en-GB" sz="1200" dirty="0"/>
              <a:t>Intolerance </a:t>
            </a:r>
          </a:p>
          <a:p>
            <a:pPr marL="742950" lvl="1" indent="-285750">
              <a:buFont typeface="Arial" panose="020B0604020202020204" pitchFamily="34" charset="0"/>
              <a:buChar char="•"/>
            </a:pPr>
            <a:r>
              <a:rPr lang="en-GB" sz="1200" dirty="0"/>
              <a:t>Older age / frailty</a:t>
            </a:r>
          </a:p>
          <a:p>
            <a:pPr marL="285750" indent="-285750">
              <a:buFont typeface="Arial" panose="020B0604020202020204" pitchFamily="34" charset="0"/>
              <a:buChar char="•"/>
            </a:pPr>
            <a:endParaRPr lang="en-GB" sz="700" dirty="0"/>
          </a:p>
          <a:p>
            <a:r>
              <a:rPr lang="en-GB" sz="1200" dirty="0"/>
              <a:t>**</a:t>
            </a:r>
            <a:r>
              <a:rPr lang="en-GB" sz="1200" b="1" dirty="0"/>
              <a:t> </a:t>
            </a:r>
            <a:r>
              <a:rPr lang="en-GB" sz="1200" dirty="0"/>
              <a:t>  See </a:t>
            </a:r>
            <a:r>
              <a:rPr lang="en-GB" sz="1200" dirty="0">
                <a:hlinkClick r:id="rId5" action="ppaction://hlinksldjump"/>
              </a:rPr>
              <a:t>statin intensity table</a:t>
            </a:r>
            <a:endParaRPr lang="en-GB" sz="1200" dirty="0"/>
          </a:p>
          <a:p>
            <a:endParaRPr lang="en-GB" sz="1200" dirty="0"/>
          </a:p>
          <a:p>
            <a:r>
              <a:rPr lang="en-GB" sz="1200" dirty="0">
                <a:cs typeface="Calibri"/>
              </a:rPr>
              <a:t>***</a:t>
            </a:r>
            <a:r>
              <a:rPr lang="en-GB" sz="1200" b="1" dirty="0">
                <a:cs typeface="Calibri"/>
              </a:rPr>
              <a:t> </a:t>
            </a:r>
            <a:r>
              <a:rPr lang="en-GB" sz="1200" dirty="0">
                <a:cs typeface="Calibri"/>
              </a:rPr>
              <a:t>  Current NICE Guidance recommends at least a 40% reduction in non- HDL cholesterol</a:t>
            </a:r>
            <a:endParaRPr lang="en-GB" sz="1200" dirty="0"/>
          </a:p>
          <a:p>
            <a:endParaRPr lang="en-GB" sz="1200" dirty="0"/>
          </a:p>
          <a:p>
            <a:r>
              <a:rPr lang="en-GB" sz="1200" dirty="0"/>
              <a:t>****   </a:t>
            </a:r>
            <a:r>
              <a:rPr lang="en-GB" sz="1200" b="1" dirty="0"/>
              <a:t>If statin not tolerated</a:t>
            </a:r>
            <a:r>
              <a:rPr lang="en-GB" sz="1200" dirty="0"/>
              <a:t>, follow statin intolerance pathway and consider </a:t>
            </a:r>
            <a:r>
              <a:rPr lang="en-GB" sz="1200" dirty="0">
                <a:hlinkClick r:id="rId3"/>
              </a:rPr>
              <a:t>ezetimibe</a:t>
            </a:r>
            <a:r>
              <a:rPr lang="en-GB" sz="1200" dirty="0"/>
              <a:t> 10mg daily +/- </a:t>
            </a:r>
            <a:r>
              <a:rPr lang="en-GB" sz="1200" dirty="0">
                <a:hlinkClick r:id="rId6"/>
              </a:rPr>
              <a:t>bempedoic acid</a:t>
            </a:r>
            <a:r>
              <a:rPr lang="en-GB" sz="1200" dirty="0"/>
              <a:t> 180mg daily.  If non HDL-C remains &gt; 2.5mmol/L despite other lipid lowering therapies consider injectable therapies.</a:t>
            </a:r>
          </a:p>
          <a:p>
            <a:endParaRPr lang="en-GB" sz="700" dirty="0"/>
          </a:p>
          <a:p>
            <a:r>
              <a:rPr lang="en-GB" sz="1200" baseline="30000" dirty="0">
                <a:cs typeface="Calibri"/>
              </a:rPr>
              <a:t>+</a:t>
            </a:r>
            <a:r>
              <a:rPr lang="en-GB" sz="1200" dirty="0">
                <a:cs typeface="Calibri"/>
              </a:rPr>
              <a:t> </a:t>
            </a:r>
            <a:r>
              <a:rPr lang="en-GB" sz="1200" dirty="0">
                <a:effectLst/>
                <a:ea typeface="Calibri" panose="020F0502020204030204" pitchFamily="34" charset="0"/>
              </a:rPr>
              <a:t>NICE Guidance: </a:t>
            </a:r>
            <a:r>
              <a:rPr lang="en-GB" sz="1200" dirty="0" err="1">
                <a:effectLst/>
                <a:ea typeface="Calibri" panose="020F0502020204030204" pitchFamily="34" charset="0"/>
                <a:hlinkClick r:id="rId7"/>
              </a:rPr>
              <a:t>Evolocumab</a:t>
            </a:r>
            <a:r>
              <a:rPr lang="en-GB" sz="1200" dirty="0">
                <a:effectLst/>
                <a:ea typeface="Calibri" panose="020F0502020204030204" pitchFamily="34" charset="0"/>
              </a:rPr>
              <a:t>, </a:t>
            </a:r>
            <a:r>
              <a:rPr lang="en-GB" sz="1200" dirty="0">
                <a:effectLst/>
                <a:ea typeface="Calibri" panose="020F0502020204030204" pitchFamily="34" charset="0"/>
                <a:hlinkClick r:id="rId8"/>
              </a:rPr>
              <a:t>Alirocumab</a:t>
            </a:r>
            <a:r>
              <a:rPr lang="en-GB" sz="1200" dirty="0">
                <a:effectLst/>
                <a:ea typeface="Calibri" panose="020F0502020204030204" pitchFamily="34" charset="0"/>
              </a:rPr>
              <a:t> </a:t>
            </a:r>
            <a:endParaRPr lang="en-GB" sz="1200" dirty="0">
              <a:cs typeface="Calibri"/>
            </a:endParaRPr>
          </a:p>
        </p:txBody>
      </p:sp>
      <p:cxnSp>
        <p:nvCxnSpPr>
          <p:cNvPr id="44" name="Straight Arrow Connector 43">
            <a:extLst>
              <a:ext uri="{FF2B5EF4-FFF2-40B4-BE49-F238E27FC236}">
                <a16:creationId xmlns:a16="http://schemas.microsoft.com/office/drawing/2014/main" xmlns="" id="{6CBFAD11-4783-40B5-BE21-F8E97E2CC7FC}"/>
              </a:ext>
            </a:extLst>
          </p:cNvPr>
          <p:cNvCxnSpPr>
            <a:cxnSpLocks/>
          </p:cNvCxnSpPr>
          <p:nvPr/>
        </p:nvCxnSpPr>
        <p:spPr>
          <a:xfrm>
            <a:off x="6172825" y="2425287"/>
            <a:ext cx="0" cy="378196"/>
          </a:xfrm>
          <a:prstGeom prst="straightConnector1">
            <a:avLst/>
          </a:prstGeom>
          <a:ln w="15875">
            <a:solidFill>
              <a:srgbClr val="15375D"/>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5" name="Table 10">
            <a:extLst>
              <a:ext uri="{FF2B5EF4-FFF2-40B4-BE49-F238E27FC236}">
                <a16:creationId xmlns:a16="http://schemas.microsoft.com/office/drawing/2014/main" xmlns="" id="{9676B1B5-4B11-4443-86BD-1644232C35F5}"/>
              </a:ext>
            </a:extLst>
          </p:cNvPr>
          <p:cNvGraphicFramePr>
            <a:graphicFrameLocks noGrp="1"/>
          </p:cNvGraphicFramePr>
          <p:nvPr/>
        </p:nvGraphicFramePr>
        <p:xfrm>
          <a:off x="8686243" y="892236"/>
          <a:ext cx="3089428" cy="2119428"/>
        </p:xfrm>
        <a:graphic>
          <a:graphicData uri="http://schemas.openxmlformats.org/drawingml/2006/table">
            <a:tbl>
              <a:tblPr firstRow="1" bandRow="1">
                <a:tableStyleId>{F2DE63D5-997A-4646-A377-4702673A728D}</a:tableStyleId>
              </a:tblPr>
              <a:tblGrid>
                <a:gridCol w="1544714">
                  <a:extLst>
                    <a:ext uri="{9D8B030D-6E8A-4147-A177-3AD203B41FA5}">
                      <a16:colId xmlns:a16="http://schemas.microsoft.com/office/drawing/2014/main" xmlns="" val="1105765195"/>
                    </a:ext>
                  </a:extLst>
                </a:gridCol>
                <a:gridCol w="1544714">
                  <a:extLst>
                    <a:ext uri="{9D8B030D-6E8A-4147-A177-3AD203B41FA5}">
                      <a16:colId xmlns:a16="http://schemas.microsoft.com/office/drawing/2014/main" xmlns="" val="3311044001"/>
                    </a:ext>
                  </a:extLst>
                </a:gridCol>
              </a:tblGrid>
              <a:tr h="1193491">
                <a:tc gridSpan="2">
                  <a:txBody>
                    <a:bodyPr/>
                    <a:lstStyle/>
                    <a:p>
                      <a:r>
                        <a:rPr lang="en-GB" sz="1400"/>
                        <a:t>Optimal High Intensity Statin for secondary prevention</a:t>
                      </a:r>
                    </a:p>
                    <a:p>
                      <a:r>
                        <a:rPr lang="en-GB" sz="1400" b="0"/>
                        <a:t>(High intensity statins are substantially more effective at preventing cardiovascular events than low/medium intensity statins)</a:t>
                      </a:r>
                    </a:p>
                  </a:txBody>
                  <a:tcPr/>
                </a:tc>
                <a:tc hMerge="1">
                  <a:txBody>
                    <a:bodyPr/>
                    <a:lstStyle/>
                    <a:p>
                      <a:endParaRPr lang="en-US"/>
                    </a:p>
                  </a:txBody>
                  <a:tcPr/>
                </a:tc>
                <a:extLst>
                  <a:ext uri="{0D108BD9-81ED-4DB2-BD59-A6C34878D82A}">
                    <a16:rowId xmlns:a16="http://schemas.microsoft.com/office/drawing/2014/main" xmlns="" val="2934766036"/>
                  </a:ext>
                </a:extLst>
              </a:tr>
              <a:tr h="373914">
                <a:tc>
                  <a:txBody>
                    <a:bodyPr/>
                    <a:lstStyle/>
                    <a:p>
                      <a:r>
                        <a:rPr lang="en-GB" sz="1400"/>
                        <a:t>Atorvastatin</a:t>
                      </a:r>
                    </a:p>
                  </a:txBody>
                  <a:tcPr/>
                </a:tc>
                <a:tc>
                  <a:txBody>
                    <a:bodyPr/>
                    <a:lstStyle/>
                    <a:p>
                      <a:r>
                        <a:rPr lang="en-GB" sz="1400"/>
                        <a:t>80mg</a:t>
                      </a:r>
                    </a:p>
                  </a:txBody>
                  <a:tcPr/>
                </a:tc>
                <a:extLst>
                  <a:ext uri="{0D108BD9-81ED-4DB2-BD59-A6C34878D82A}">
                    <a16:rowId xmlns:a16="http://schemas.microsoft.com/office/drawing/2014/main" xmlns="" val="2191367353"/>
                  </a:ext>
                </a:extLst>
              </a:tr>
              <a:tr h="373914">
                <a:tc>
                  <a:txBody>
                    <a:bodyPr/>
                    <a:lstStyle/>
                    <a:p>
                      <a:r>
                        <a:rPr lang="en-GB" sz="1400"/>
                        <a:t>Rosuvastatin</a:t>
                      </a:r>
                    </a:p>
                  </a:txBody>
                  <a:tcPr/>
                </a:tc>
                <a:tc>
                  <a:txBody>
                    <a:bodyPr/>
                    <a:lstStyle/>
                    <a:p>
                      <a:r>
                        <a:rPr lang="en-GB" sz="1400"/>
                        <a:t>20mg</a:t>
                      </a:r>
                      <a:endParaRPr lang="en-US" sz="1400"/>
                    </a:p>
                  </a:txBody>
                  <a:tcPr/>
                </a:tc>
                <a:extLst>
                  <a:ext uri="{0D108BD9-81ED-4DB2-BD59-A6C34878D82A}">
                    <a16:rowId xmlns:a16="http://schemas.microsoft.com/office/drawing/2014/main" xmlns="" val="1864570398"/>
                  </a:ext>
                </a:extLst>
              </a:tr>
            </a:tbl>
          </a:graphicData>
        </a:graphic>
      </p:graphicFrame>
      <p:cxnSp>
        <p:nvCxnSpPr>
          <p:cNvPr id="33" name="Straight Arrow Connector 32">
            <a:extLst>
              <a:ext uri="{FF2B5EF4-FFF2-40B4-BE49-F238E27FC236}">
                <a16:creationId xmlns:a16="http://schemas.microsoft.com/office/drawing/2014/main" xmlns="" id="{E6E56645-2108-45BC-8EC4-76942798FE13}"/>
              </a:ext>
            </a:extLst>
          </p:cNvPr>
          <p:cNvCxnSpPr>
            <a:cxnSpLocks/>
          </p:cNvCxnSpPr>
          <p:nvPr/>
        </p:nvCxnSpPr>
        <p:spPr>
          <a:xfrm>
            <a:off x="3769694" y="5159797"/>
            <a:ext cx="0" cy="1061829"/>
          </a:xfrm>
          <a:prstGeom prst="straightConnector1">
            <a:avLst/>
          </a:prstGeom>
          <a:ln w="19050">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xmlns="" id="{34B3AD3D-1857-4D17-89D7-ECC6E316BCCA}"/>
              </a:ext>
            </a:extLst>
          </p:cNvPr>
          <p:cNvCxnSpPr>
            <a:cxnSpLocks/>
          </p:cNvCxnSpPr>
          <p:nvPr/>
        </p:nvCxnSpPr>
        <p:spPr>
          <a:xfrm>
            <a:off x="6229319" y="5899494"/>
            <a:ext cx="0" cy="322132"/>
          </a:xfrm>
          <a:prstGeom prst="straightConnector1">
            <a:avLst/>
          </a:prstGeom>
          <a:ln w="19050">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xmlns="" id="{9148375E-200D-4957-908F-19467671D9F7}"/>
              </a:ext>
            </a:extLst>
          </p:cNvPr>
          <p:cNvCxnSpPr>
            <a:cxnSpLocks/>
          </p:cNvCxnSpPr>
          <p:nvPr/>
        </p:nvCxnSpPr>
        <p:spPr>
          <a:xfrm>
            <a:off x="6172825" y="3823787"/>
            <a:ext cx="0" cy="321381"/>
          </a:xfrm>
          <a:prstGeom prst="straightConnector1">
            <a:avLst/>
          </a:prstGeom>
          <a:ln w="19050">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xmlns="" id="{B5F57427-8A87-47D8-BBA7-0605AC029E51}"/>
              </a:ext>
            </a:extLst>
          </p:cNvPr>
          <p:cNvCxnSpPr/>
          <p:nvPr/>
        </p:nvCxnSpPr>
        <p:spPr>
          <a:xfrm>
            <a:off x="4352946" y="4867120"/>
            <a:ext cx="396478"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xmlns="" id="{199183B0-7474-43CB-8C6D-7EFB2A29FBC2}"/>
              </a:ext>
            </a:extLst>
          </p:cNvPr>
          <p:cNvCxnSpPr/>
          <p:nvPr/>
        </p:nvCxnSpPr>
        <p:spPr>
          <a:xfrm>
            <a:off x="3769694" y="3823787"/>
            <a:ext cx="0" cy="32241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8325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noAutofit/>
          </a:bodyPr>
          <a:lstStyle/>
          <a:p>
            <a:r>
              <a:rPr lang="en-US" sz="4400" dirty="0"/>
              <a:t>FH Treatment</a:t>
            </a:r>
            <a:endParaRPr lang="en-GB" sz="4400" dirty="0"/>
          </a:p>
        </p:txBody>
      </p:sp>
      <p:sp>
        <p:nvSpPr>
          <p:cNvPr id="5" name="Text Placeholder 2">
            <a:extLst>
              <a:ext uri="{FF2B5EF4-FFF2-40B4-BE49-F238E27FC236}">
                <a16:creationId xmlns:a16="http://schemas.microsoft.com/office/drawing/2014/main" xmlns="" id="{9D81CBF9-251C-A462-E70B-58B8146876C3}"/>
              </a:ext>
            </a:extLst>
          </p:cNvPr>
          <p:cNvSpPr txBox="1">
            <a:spLocks/>
          </p:cNvSpPr>
          <p:nvPr/>
        </p:nvSpPr>
        <p:spPr>
          <a:xfrm>
            <a:off x="489857" y="1633493"/>
            <a:ext cx="10526554" cy="4375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t>Primary and Secondary Prevention Treatments </a:t>
            </a:r>
          </a:p>
          <a:p>
            <a:r>
              <a:rPr lang="en-US" sz="2200" dirty="0"/>
              <a:t>Statins – Atorvastatin, Rosuvastatin </a:t>
            </a:r>
          </a:p>
          <a:p>
            <a:pPr marL="228600" lvl="1"/>
            <a:r>
              <a:rPr lang="en-US" sz="2200" dirty="0"/>
              <a:t>Ezetimibe </a:t>
            </a:r>
          </a:p>
          <a:p>
            <a:pPr marL="228600" lvl="1"/>
            <a:r>
              <a:rPr lang="en-US" sz="2200" dirty="0" err="1"/>
              <a:t>Bempedoic</a:t>
            </a:r>
            <a:r>
              <a:rPr lang="en-US" sz="2200" dirty="0"/>
              <a:t> acid </a:t>
            </a:r>
          </a:p>
          <a:p>
            <a:pPr marL="0" lvl="1" indent="0">
              <a:spcBef>
                <a:spcPts val="1000"/>
              </a:spcBef>
              <a:buNone/>
            </a:pPr>
            <a:endParaRPr lang="en-US" sz="2200" dirty="0"/>
          </a:p>
          <a:p>
            <a:pPr marL="0" lvl="1" indent="0">
              <a:spcBef>
                <a:spcPts val="1000"/>
              </a:spcBef>
              <a:buNone/>
            </a:pPr>
            <a:r>
              <a:rPr lang="en-US" sz="2200" b="1" dirty="0"/>
              <a:t>Under specialist management</a:t>
            </a:r>
          </a:p>
          <a:p>
            <a:pPr marL="342900" lvl="1" indent="-342900">
              <a:spcBef>
                <a:spcPts val="1000"/>
              </a:spcBef>
            </a:pPr>
            <a:r>
              <a:rPr lang="en-US" sz="2200" dirty="0"/>
              <a:t>Injectable therapies  - PCSK9 inhibitors:</a:t>
            </a:r>
          </a:p>
          <a:p>
            <a:pPr lvl="1"/>
            <a:r>
              <a:rPr lang="en-US" sz="2200" dirty="0"/>
              <a:t>Evolocumab </a:t>
            </a:r>
          </a:p>
          <a:p>
            <a:pPr lvl="1"/>
            <a:r>
              <a:rPr lang="en-US" sz="2200" dirty="0"/>
              <a:t>Alirocumab</a:t>
            </a:r>
          </a:p>
          <a:p>
            <a:pPr lvl="1"/>
            <a:r>
              <a:rPr lang="en-US" sz="2200" dirty="0" err="1"/>
              <a:t>Inclisiran</a:t>
            </a:r>
            <a:r>
              <a:rPr lang="en-US" sz="2200" dirty="0"/>
              <a:t> </a:t>
            </a:r>
          </a:p>
          <a:p>
            <a:r>
              <a:rPr lang="en-US" sz="2200" dirty="0"/>
              <a:t>Lipid apheresis </a:t>
            </a:r>
          </a:p>
        </p:txBody>
      </p:sp>
    </p:spTree>
    <p:extLst>
      <p:ext uri="{BB962C8B-B14F-4D97-AF65-F5344CB8AC3E}">
        <p14:creationId xmlns:p14="http://schemas.microsoft.com/office/powerpoint/2010/main" val="2772092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noAutofit/>
          </a:bodyPr>
          <a:lstStyle/>
          <a:p>
            <a:r>
              <a:rPr lang="en-GB" sz="3600" dirty="0">
                <a:cs typeface="Calibri"/>
              </a:rPr>
              <a:t>Overview of Management of FH in Primary Care</a:t>
            </a:r>
            <a:endParaRPr lang="en-GB" sz="3600" dirty="0"/>
          </a:p>
        </p:txBody>
      </p:sp>
      <p:sp>
        <p:nvSpPr>
          <p:cNvPr id="5" name="Text Placeholder 2">
            <a:extLst>
              <a:ext uri="{FF2B5EF4-FFF2-40B4-BE49-F238E27FC236}">
                <a16:creationId xmlns:a16="http://schemas.microsoft.com/office/drawing/2014/main" xmlns="" id="{9D81CBF9-251C-A462-E70B-58B8146876C3}"/>
              </a:ext>
            </a:extLst>
          </p:cNvPr>
          <p:cNvSpPr txBox="1">
            <a:spLocks/>
          </p:cNvSpPr>
          <p:nvPr/>
        </p:nvSpPr>
        <p:spPr>
          <a:xfrm>
            <a:off x="383325" y="1241385"/>
            <a:ext cx="10526554" cy="4375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mj-lt"/>
              <a:buAutoNum type="arabicPeriod"/>
            </a:pPr>
            <a:r>
              <a:rPr lang="en-GB" sz="1400" dirty="0">
                <a:cs typeface="Calibri Light"/>
              </a:rPr>
              <a:t>Consider referral for genetic testing and cascade testing</a:t>
            </a:r>
          </a:p>
          <a:p>
            <a:pPr marL="342900" indent="-342900">
              <a:lnSpc>
                <a:spcPct val="100000"/>
              </a:lnSpc>
              <a:buFont typeface="+mj-lt"/>
              <a:buAutoNum type="arabicPeriod"/>
            </a:pPr>
            <a:r>
              <a:rPr lang="en-GB" sz="1400" dirty="0">
                <a:cs typeface="Calibri Light"/>
              </a:rPr>
              <a:t>Offer a high-intensity statin to all adults with FH - aim for at least a 50% reduction in LDL-C concentration.  Increase the dose of statin after 3 months if not achieving a 50% reduction in LDL-C and not already prescribed maximum dose.  </a:t>
            </a:r>
          </a:p>
          <a:p>
            <a:pPr marL="342900" indent="-342900">
              <a:lnSpc>
                <a:spcPct val="100000"/>
              </a:lnSpc>
              <a:buFont typeface="+mj-lt"/>
              <a:buAutoNum type="arabicPeriod"/>
            </a:pPr>
            <a:r>
              <a:rPr lang="en-GB" sz="1400" dirty="0">
                <a:cs typeface="Calibri Light"/>
              </a:rPr>
              <a:t>Use </a:t>
            </a:r>
            <a:r>
              <a:rPr lang="en-GB" sz="1400" dirty="0">
                <a:cs typeface="Calibri Light"/>
                <a:hlinkClick r:id="rId2"/>
              </a:rPr>
              <a:t>ezetimibe</a:t>
            </a:r>
            <a:r>
              <a:rPr lang="en-GB" sz="1400" dirty="0">
                <a:cs typeface="Calibri Light"/>
              </a:rPr>
              <a:t> in patients with FH who have contraindications to, or cannot tolerate, statin therapy </a:t>
            </a:r>
            <a:r>
              <a:rPr lang="en-GB" sz="1400" dirty="0"/>
              <a:t>and consider adding </a:t>
            </a:r>
            <a:r>
              <a:rPr lang="en-GB" sz="1400" dirty="0" err="1">
                <a:hlinkClick r:id="rId3"/>
              </a:rPr>
              <a:t>bempedoic</a:t>
            </a:r>
            <a:r>
              <a:rPr lang="en-GB" sz="1400" dirty="0">
                <a:hlinkClick r:id="rId3"/>
              </a:rPr>
              <a:t> acid </a:t>
            </a:r>
            <a:endParaRPr lang="en-GB" sz="1400" dirty="0">
              <a:cs typeface="Calibri Light" panose="020F0302020204030204" pitchFamily="34" charset="0"/>
            </a:endParaRPr>
          </a:p>
          <a:p>
            <a:pPr marL="342900" indent="-342900">
              <a:lnSpc>
                <a:spcPct val="100000"/>
              </a:lnSpc>
              <a:buFont typeface="+mj-lt"/>
              <a:buAutoNum type="arabicPeriod"/>
            </a:pPr>
            <a:r>
              <a:rPr lang="en-GB" sz="1400" dirty="0">
                <a:cs typeface="Calibri Light"/>
              </a:rPr>
              <a:t>Add ezetimibe to statin therapy in patients who are not achieving a 50% reduction in LDL-C concentration despite maximum dose high intensity statin </a:t>
            </a:r>
            <a:r>
              <a:rPr lang="en-GB" sz="1400" b="1" dirty="0">
                <a:cs typeface="Calibri Light"/>
              </a:rPr>
              <a:t>OR</a:t>
            </a:r>
            <a:r>
              <a:rPr lang="en-GB" sz="1400" dirty="0">
                <a:cs typeface="Calibri Light"/>
              </a:rPr>
              <a:t> where statin dose is limited by side effects.  Consider </a:t>
            </a:r>
            <a:r>
              <a:rPr lang="en-GB" sz="1400" dirty="0" err="1">
                <a:cs typeface="Calibri Light"/>
              </a:rPr>
              <a:t>inclisiran</a:t>
            </a:r>
            <a:r>
              <a:rPr lang="en-GB" sz="1400" dirty="0">
                <a:cs typeface="Calibri Light"/>
              </a:rPr>
              <a:t> in patients with CVD, who are not achieving an LDL-C&lt;2.6mmol/L despite optimal oral lipid lowering therapy (high intensity statins with or without ezetimibe) </a:t>
            </a:r>
          </a:p>
          <a:p>
            <a:pPr marL="342900" indent="-342900">
              <a:lnSpc>
                <a:spcPct val="100000"/>
              </a:lnSpc>
              <a:buFont typeface="+mj-lt"/>
              <a:buAutoNum type="arabicPeriod"/>
            </a:pPr>
            <a:r>
              <a:rPr lang="en-GB" sz="1400" dirty="0">
                <a:cs typeface="Calibri Light"/>
              </a:rPr>
              <a:t>Refer patients to a specialist for consideration of further treatment:</a:t>
            </a:r>
          </a:p>
          <a:p>
            <a:pPr lvl="1">
              <a:lnSpc>
                <a:spcPct val="100000"/>
              </a:lnSpc>
            </a:pPr>
            <a:r>
              <a:rPr lang="en-GB" sz="1400" dirty="0">
                <a:cs typeface="Calibri Light"/>
              </a:rPr>
              <a:t>if treatment with the maximum tolerated dose of a high-intensity statin and ezetimibe +/- </a:t>
            </a:r>
            <a:r>
              <a:rPr lang="en-GB" sz="1400" dirty="0" err="1">
                <a:cs typeface="Calibri Light"/>
              </a:rPr>
              <a:t>inclisiran</a:t>
            </a:r>
            <a:r>
              <a:rPr lang="en-GB" sz="1400" dirty="0">
                <a:cs typeface="Calibri Light"/>
              </a:rPr>
              <a:t> is inadequate</a:t>
            </a:r>
          </a:p>
          <a:p>
            <a:pPr lvl="1">
              <a:lnSpc>
                <a:spcPct val="100000"/>
              </a:lnSpc>
            </a:pPr>
            <a:r>
              <a:rPr lang="en-GB" sz="1400" dirty="0">
                <a:cs typeface="Calibri Light"/>
              </a:rPr>
              <a:t>if they are assessed to be at very high risk of a coronary event: </a:t>
            </a:r>
          </a:p>
          <a:p>
            <a:pPr lvl="2">
              <a:lnSpc>
                <a:spcPct val="100000"/>
              </a:lnSpc>
            </a:pPr>
            <a:r>
              <a:rPr lang="en-GB" sz="1400" dirty="0">
                <a:cs typeface="Calibri Light"/>
              </a:rPr>
              <a:t>A family history of premature coronary heart disease</a:t>
            </a:r>
          </a:p>
          <a:p>
            <a:pPr lvl="2">
              <a:lnSpc>
                <a:spcPct val="100000"/>
              </a:lnSpc>
            </a:pPr>
            <a:r>
              <a:rPr lang="en-GB" sz="1400" dirty="0">
                <a:cs typeface="Calibri Light"/>
              </a:rPr>
              <a:t>Two or more other cardiovascular risk factors (for example, they are male, they smoke, or they have hypertension or diabetes)</a:t>
            </a:r>
          </a:p>
          <a:p>
            <a:pPr lvl="1">
              <a:lnSpc>
                <a:spcPct val="100000"/>
              </a:lnSpc>
            </a:pPr>
            <a:r>
              <a:rPr lang="en-GB" sz="1400" dirty="0">
                <a:cs typeface="Calibri Light"/>
              </a:rPr>
              <a:t>If they have established cardiovascular disease</a:t>
            </a:r>
          </a:p>
          <a:p>
            <a:pPr marL="342900" indent="-342900">
              <a:lnSpc>
                <a:spcPct val="100000"/>
              </a:lnSpc>
              <a:buFont typeface="+mj-lt"/>
              <a:buAutoNum type="arabicPeriod"/>
            </a:pPr>
            <a:r>
              <a:rPr lang="en-GB" sz="1400" dirty="0">
                <a:cs typeface="Calibri Light"/>
              </a:rPr>
              <a:t>Specialists may initiate PCSK9i (</a:t>
            </a:r>
            <a:r>
              <a:rPr lang="en-GB" sz="1400" dirty="0">
                <a:cs typeface="Calibri Light"/>
                <a:hlinkClick r:id="rId4"/>
              </a:rPr>
              <a:t>alirocumab</a:t>
            </a:r>
            <a:r>
              <a:rPr lang="en-GB" sz="1400" dirty="0">
                <a:cs typeface="Calibri Light"/>
              </a:rPr>
              <a:t> or </a:t>
            </a:r>
            <a:r>
              <a:rPr lang="en-GB" sz="1400" dirty="0" err="1">
                <a:cs typeface="Calibri Light"/>
                <a:hlinkClick r:id="rId5"/>
              </a:rPr>
              <a:t>evolocumab</a:t>
            </a:r>
            <a:r>
              <a:rPr lang="en-GB" sz="1400" dirty="0">
                <a:cs typeface="Calibri Light"/>
              </a:rPr>
              <a:t>), bile acid binders (resins) or fibrates in patients with an inadequate response to first line lipid lowering therapies  </a:t>
            </a:r>
            <a:endParaRPr lang="en-GB" sz="1400" dirty="0">
              <a:cs typeface="Calibri Light" panose="020F0302020204030204" pitchFamily="34" charset="0"/>
            </a:endParaRPr>
          </a:p>
          <a:p>
            <a:pPr marL="342900" indent="-342900">
              <a:lnSpc>
                <a:spcPct val="100000"/>
              </a:lnSpc>
              <a:buFont typeface="+mj-lt"/>
              <a:buAutoNum type="arabicPeriod"/>
            </a:pPr>
            <a:r>
              <a:rPr lang="en-GB" sz="1400" dirty="0">
                <a:cs typeface="Calibri Light"/>
              </a:rPr>
              <a:t>PCSK9i are recommended for use in people with FH: </a:t>
            </a:r>
            <a:endParaRPr lang="en-GB" sz="1400" dirty="0">
              <a:cs typeface="Calibri Light" panose="020F0302020204030204" pitchFamily="34" charset="0"/>
            </a:endParaRPr>
          </a:p>
          <a:p>
            <a:pPr lvl="1">
              <a:lnSpc>
                <a:spcPct val="100000"/>
              </a:lnSpc>
            </a:pPr>
            <a:r>
              <a:rPr lang="en-GB" sz="1400" dirty="0">
                <a:cs typeface="Calibri Light"/>
              </a:rPr>
              <a:t>For primary prevention when LDL remains &gt; 5mmol/L despite optimal statin / ezetimibe therapy</a:t>
            </a:r>
          </a:p>
          <a:p>
            <a:pPr lvl="1">
              <a:lnSpc>
                <a:spcPct val="100000"/>
              </a:lnSpc>
            </a:pPr>
            <a:r>
              <a:rPr lang="en-GB" sz="1400" dirty="0">
                <a:cs typeface="Calibri Light"/>
              </a:rPr>
              <a:t>For secondary prevention when LDL remains &gt; 3.5mmol/L despite optimal statin / ezetimibe therapy</a:t>
            </a:r>
            <a:endParaRPr lang="en-GB" sz="1200" dirty="0">
              <a:cs typeface="Calibri Light"/>
            </a:endParaRPr>
          </a:p>
        </p:txBody>
      </p:sp>
    </p:spTree>
    <p:extLst>
      <p:ext uri="{BB962C8B-B14F-4D97-AF65-F5344CB8AC3E}">
        <p14:creationId xmlns:p14="http://schemas.microsoft.com/office/powerpoint/2010/main" val="3488334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normAutofit/>
          </a:bodyPr>
          <a:lstStyle/>
          <a:p>
            <a:r>
              <a:rPr lang="en-GB" sz="3200" dirty="0"/>
              <a:t>UCLPartners FH Searches </a:t>
            </a:r>
          </a:p>
        </p:txBody>
      </p:sp>
      <p:pic>
        <p:nvPicPr>
          <p:cNvPr id="4" name="Picture 2" descr="C:\Users\ClinicalUser\Pictures\Capture 6.PNG">
            <a:extLst>
              <a:ext uri="{FF2B5EF4-FFF2-40B4-BE49-F238E27FC236}">
                <a16:creationId xmlns:a16="http://schemas.microsoft.com/office/drawing/2014/main" xmlns="" id="{82AA9836-D3E1-AC2C-0F8B-70A597467E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6585" y="1891736"/>
            <a:ext cx="11413198" cy="26171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0DD7BF68-84F2-CE91-F954-779E99B7BCC3}"/>
              </a:ext>
            </a:extLst>
          </p:cNvPr>
          <p:cNvSpPr txBox="1"/>
          <p:nvPr/>
        </p:nvSpPr>
        <p:spPr>
          <a:xfrm>
            <a:off x="698704" y="1485237"/>
            <a:ext cx="10381303" cy="339132"/>
          </a:xfrm>
          <a:prstGeom prst="rect">
            <a:avLst/>
          </a:prstGeom>
          <a:noFill/>
        </p:spPr>
        <p:txBody>
          <a:bodyPr wrap="square" lIns="76772" tIns="38386" rIns="76772" bIns="38386" rtlCol="0">
            <a:spAutoFit/>
          </a:bodyPr>
          <a:lstStyle/>
          <a:p>
            <a:pPr defTabSz="862462"/>
            <a:r>
              <a:rPr lang="en-GB" sz="1700" dirty="0">
                <a:solidFill>
                  <a:srgbClr val="000000"/>
                </a:solidFill>
              </a:rPr>
              <a:t>The </a:t>
            </a:r>
            <a:r>
              <a:rPr lang="en-GB" sz="1700" dirty="0" err="1">
                <a:solidFill>
                  <a:srgbClr val="000000"/>
                </a:solidFill>
              </a:rPr>
              <a:t>UCLPartners</a:t>
            </a:r>
            <a:r>
              <a:rPr lang="en-GB" sz="1700" dirty="0">
                <a:solidFill>
                  <a:srgbClr val="000000"/>
                </a:solidFill>
              </a:rPr>
              <a:t> FH searches identifies 3 cohorts of patients with the criteria below:  </a:t>
            </a:r>
          </a:p>
        </p:txBody>
      </p:sp>
      <p:sp>
        <p:nvSpPr>
          <p:cNvPr id="7" name="TextBox 6">
            <a:extLst>
              <a:ext uri="{FF2B5EF4-FFF2-40B4-BE49-F238E27FC236}">
                <a16:creationId xmlns:a16="http://schemas.microsoft.com/office/drawing/2014/main" xmlns="" id="{E5A7B60B-0889-3766-DD3F-2742D333B9B8}"/>
              </a:ext>
            </a:extLst>
          </p:cNvPr>
          <p:cNvSpPr txBox="1"/>
          <p:nvPr/>
        </p:nvSpPr>
        <p:spPr>
          <a:xfrm>
            <a:off x="698742" y="4508872"/>
            <a:ext cx="11171039" cy="1385572"/>
          </a:xfrm>
          <a:prstGeom prst="rect">
            <a:avLst/>
          </a:prstGeom>
          <a:noFill/>
        </p:spPr>
        <p:txBody>
          <a:bodyPr wrap="square" lIns="76772" tIns="38386" rIns="76772" bIns="38386" rtlCol="0">
            <a:spAutoFit/>
          </a:bodyPr>
          <a:lstStyle/>
          <a:p>
            <a:pPr defTabSz="862462"/>
            <a:r>
              <a:rPr lang="en-GB" sz="1700" b="1" dirty="0">
                <a:solidFill>
                  <a:srgbClr val="000000"/>
                </a:solidFill>
              </a:rPr>
              <a:t>Cohort 1 and 2 </a:t>
            </a:r>
            <a:r>
              <a:rPr lang="en-GB" sz="1700" dirty="0">
                <a:solidFill>
                  <a:srgbClr val="000000"/>
                </a:solidFill>
              </a:rPr>
              <a:t>are at high risk of having FH – Follow the UCLP FH screening process to exclude and manage any secondary causes of hypercholesterolemia </a:t>
            </a:r>
          </a:p>
          <a:p>
            <a:pPr defTabSz="862462"/>
            <a:endParaRPr lang="en-GB" sz="1700" dirty="0">
              <a:solidFill>
                <a:srgbClr val="000000"/>
              </a:solidFill>
            </a:endParaRPr>
          </a:p>
          <a:p>
            <a:pPr defTabSz="862462"/>
            <a:r>
              <a:rPr lang="en-GB" sz="1700" b="1" dirty="0">
                <a:solidFill>
                  <a:srgbClr val="000000"/>
                </a:solidFill>
              </a:rPr>
              <a:t>Cohort 3 </a:t>
            </a:r>
            <a:r>
              <a:rPr lang="en-GB" sz="1700" dirty="0">
                <a:solidFill>
                  <a:srgbClr val="000000"/>
                </a:solidFill>
              </a:rPr>
              <a:t>are coded FH patients – Follow the UCLP FH desktop review process to identify if they are eligible/require genetic testing for FH. </a:t>
            </a:r>
          </a:p>
        </p:txBody>
      </p:sp>
    </p:spTree>
    <p:extLst>
      <p:ext uri="{BB962C8B-B14F-4D97-AF65-F5344CB8AC3E}">
        <p14:creationId xmlns:p14="http://schemas.microsoft.com/office/powerpoint/2010/main" val="181252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F9F36-3A60-41AE-8E73-7F6081B930B1}"/>
              </a:ext>
            </a:extLst>
          </p:cNvPr>
          <p:cNvSpPr>
            <a:spLocks noGrp="1"/>
          </p:cNvSpPr>
          <p:nvPr>
            <p:ph type="title"/>
          </p:nvPr>
        </p:nvSpPr>
        <p:spPr/>
        <p:txBody>
          <a:bodyPr/>
          <a:lstStyle/>
          <a:p>
            <a:r>
              <a:rPr lang="en-GB" dirty="0"/>
              <a:t>Implementing the UCLPartners Searches </a:t>
            </a:r>
          </a:p>
        </p:txBody>
      </p:sp>
      <p:sp>
        <p:nvSpPr>
          <p:cNvPr id="5" name="Text Placeholder 2">
            <a:extLst>
              <a:ext uri="{FF2B5EF4-FFF2-40B4-BE49-F238E27FC236}">
                <a16:creationId xmlns:a16="http://schemas.microsoft.com/office/drawing/2014/main" xmlns="" id="{9D81CBF9-251C-A462-E70B-58B8146876C3}"/>
              </a:ext>
            </a:extLst>
          </p:cNvPr>
          <p:cNvSpPr txBox="1">
            <a:spLocks/>
          </p:cNvSpPr>
          <p:nvPr/>
        </p:nvSpPr>
        <p:spPr>
          <a:xfrm>
            <a:off x="383325" y="986087"/>
            <a:ext cx="10526554" cy="4375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a:p>
            <a:pPr marL="0" indent="0">
              <a:buNone/>
            </a:pPr>
            <a:r>
              <a:rPr lang="en-GB" sz="2000" dirty="0"/>
              <a:t>Download the UCLPartners FH searching tool for EMIS or </a:t>
            </a:r>
            <a:r>
              <a:rPr lang="en-GB" sz="2000" dirty="0" err="1"/>
              <a:t>SytmOne</a:t>
            </a:r>
            <a:r>
              <a:rPr lang="en-GB" sz="2000" dirty="0"/>
              <a:t>:</a:t>
            </a:r>
          </a:p>
          <a:p>
            <a:pPr marL="0" indent="0">
              <a:buNone/>
            </a:pPr>
            <a:endParaRPr lang="en-GB" sz="2000" dirty="0"/>
          </a:p>
          <a:p>
            <a:pPr marL="863229" lvl="1" indent="-431999">
              <a:buFont typeface="+mj-lt"/>
              <a:buAutoNum type="arabicPeriod"/>
            </a:pPr>
            <a:r>
              <a:rPr lang="en-GB" sz="2000" dirty="0">
                <a:hlinkClick r:id="rId2"/>
              </a:rPr>
              <a:t>https://uclpartners.com/proactive-care/search-and-risk-stratification-tools/</a:t>
            </a:r>
            <a:r>
              <a:rPr lang="en-GB" sz="2000" dirty="0"/>
              <a:t> </a:t>
            </a:r>
          </a:p>
          <a:p>
            <a:pPr marL="863229" lvl="1" indent="-431999">
              <a:buFont typeface="+mj-lt"/>
              <a:buAutoNum type="arabicPeriod"/>
            </a:pPr>
            <a:endParaRPr lang="en-GB" sz="2000" dirty="0"/>
          </a:p>
          <a:p>
            <a:pPr marL="863229" lvl="1" indent="-431999">
              <a:buFont typeface="+mj-lt"/>
              <a:buAutoNum type="arabicPeriod"/>
            </a:pPr>
            <a:r>
              <a:rPr lang="en-GB" sz="2000" dirty="0"/>
              <a:t>You will need to provide your name, role and organisation details before downloading the FH search tool. </a:t>
            </a:r>
          </a:p>
          <a:p>
            <a:pPr marL="863229" lvl="1" indent="-431999">
              <a:buFont typeface="+mj-lt"/>
              <a:buAutoNum type="arabicPeriod"/>
            </a:pPr>
            <a:endParaRPr lang="en-GB" sz="2000" dirty="0"/>
          </a:p>
          <a:p>
            <a:pPr marL="863229" lvl="1" indent="-431999">
              <a:buFont typeface="+mj-lt"/>
              <a:buAutoNum type="arabicPeriod"/>
            </a:pPr>
            <a:r>
              <a:rPr lang="en-GB" sz="2000" dirty="0"/>
              <a:t>Please select either the EMIS or </a:t>
            </a:r>
            <a:r>
              <a:rPr lang="en-GB" sz="2000" dirty="0" err="1"/>
              <a:t>SystmOne</a:t>
            </a:r>
            <a:r>
              <a:rPr lang="en-GB" sz="2000" dirty="0"/>
              <a:t> Familial hypercholesterolaemia search tool depending on your practices record system</a:t>
            </a:r>
            <a:r>
              <a:rPr lang="en-GB" sz="2000" dirty="0" smtClean="0"/>
              <a:t>.</a:t>
            </a:r>
          </a:p>
          <a:p>
            <a:pPr marL="863229" lvl="1" indent="-431999">
              <a:buFont typeface="+mj-lt"/>
              <a:buAutoNum type="arabicPeriod"/>
            </a:pPr>
            <a:endParaRPr lang="en-GB" sz="2000" dirty="0"/>
          </a:p>
          <a:p>
            <a:pPr marL="863229" lvl="1" indent="-431999">
              <a:buFont typeface="+mj-lt"/>
              <a:buAutoNum type="arabicPeriod"/>
            </a:pPr>
            <a:r>
              <a:rPr lang="en-GB" sz="2000" dirty="0" smtClean="0"/>
              <a:t>Searches currently being updated – expected latest end of September. Current searches available, updated search may increase eligible patient cohort.   </a:t>
            </a:r>
            <a:endParaRPr lang="en-GB" sz="2000" dirty="0"/>
          </a:p>
        </p:txBody>
      </p:sp>
    </p:spTree>
    <p:extLst>
      <p:ext uri="{BB962C8B-B14F-4D97-AF65-F5344CB8AC3E}">
        <p14:creationId xmlns:p14="http://schemas.microsoft.com/office/powerpoint/2010/main" val="3897569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UCLPartners Widescreen AF presentation JT formatted" id="{62959455-48C2-4BAB-A50C-46133D44C84D}" vid="{CA3B351A-C0F8-435C-A5E5-4F04EC16EE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CB39E1900AAE4C97768A92B5B18A34" ma:contentTypeVersion="11" ma:contentTypeDescription="Create a new document." ma:contentTypeScope="" ma:versionID="9c19b87aa942e3bf48f93b1dbdc4ea7b">
  <xsd:schema xmlns:xsd="http://www.w3.org/2001/XMLSchema" xmlns:xs="http://www.w3.org/2001/XMLSchema" xmlns:p="http://schemas.microsoft.com/office/2006/metadata/properties" xmlns:ns2="7612f4d9-ba98-4045-be7e-f9c3e24b29aa" xmlns:ns3="9dc46bb8-1526-4a08-a346-1bb217582e1d" targetNamespace="http://schemas.microsoft.com/office/2006/metadata/properties" ma:root="true" ma:fieldsID="59df3c73b7e85c7173e0b6c1287ae3d3" ns2:_="" ns3:_="">
    <xsd:import namespace="7612f4d9-ba98-4045-be7e-f9c3e24b29aa"/>
    <xsd:import namespace="9dc46bb8-1526-4a08-a346-1bb217582e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12f4d9-ba98-4045-be7e-f9c3e24b29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c46bb8-1526-4a08-a346-1bb217582e1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B74CA0-D988-4158-B2CA-451AE529F0CF}">
  <ds:schemaRefs>
    <ds:schemaRef ds:uri="http://schemas.microsoft.com/sharepoint/v3/contenttype/forms"/>
  </ds:schemaRefs>
</ds:datastoreItem>
</file>

<file path=customXml/itemProps2.xml><?xml version="1.0" encoding="utf-8"?>
<ds:datastoreItem xmlns:ds="http://schemas.openxmlformats.org/officeDocument/2006/customXml" ds:itemID="{D2282787-7015-412B-8C79-0F68033273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12f4d9-ba98-4045-be7e-f9c3e24b29aa"/>
    <ds:schemaRef ds:uri="9dc46bb8-1526-4a08-a346-1bb217582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7D7D11-49B3-4CED-9136-B5F3DD1959AC}">
  <ds:schemaRefs>
    <ds:schemaRef ds:uri="7612f4d9-ba98-4045-be7e-f9c3e24b29aa"/>
    <ds:schemaRef ds:uri="http://purl.org/dc/terms/"/>
    <ds:schemaRef ds:uri="http://schemas.microsoft.com/office/2006/documentManagement/types"/>
    <ds:schemaRef ds:uri="http://purl.org/dc/elements/1.1/"/>
    <ds:schemaRef ds:uri="9dc46bb8-1526-4a08-a346-1bb217582e1d"/>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UCLPartners Widescreen AF presentation JT formatted</Template>
  <TotalTime>1693</TotalTime>
  <Words>3257</Words>
  <Application>Microsoft Office PowerPoint</Application>
  <PresentationFormat>Custom</PresentationFormat>
  <Paragraphs>573</Paragraphs>
  <Slides>37</Slides>
  <Notes>21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Implementing UCLPartners Familial Hypercholesterolemia Searches and Screening</vt:lpstr>
      <vt:lpstr>Aims</vt:lpstr>
      <vt:lpstr>Familial Hypercholesterolemia (FH) </vt:lpstr>
      <vt:lpstr>Optimisation Pathway for Patients with High Cardiovascular Risk* – Primary Prevention</vt:lpstr>
      <vt:lpstr>Optimisation Pathway for Secondary Prevention</vt:lpstr>
      <vt:lpstr>FH Treatment</vt:lpstr>
      <vt:lpstr>Overview of Management of FH in Primary Care</vt:lpstr>
      <vt:lpstr>UCLPartners FH Searches </vt:lpstr>
      <vt:lpstr>Implementing the UCLPartners Searches </vt:lpstr>
      <vt:lpstr>Implementing the UCLPartners Searches </vt:lpstr>
      <vt:lpstr>Aim of the UCLPartners FH searches </vt:lpstr>
      <vt:lpstr>PowerPoint Presentation</vt:lpstr>
      <vt:lpstr>Diagnosing FH </vt:lpstr>
      <vt:lpstr>PowerPoint Presentation</vt:lpstr>
      <vt:lpstr>Diagnosing FH – First exclude secondary causes </vt:lpstr>
      <vt:lpstr>Secondary causes of hypercholesterolemia </vt:lpstr>
      <vt:lpstr>Practical Guide to FH Screening </vt:lpstr>
      <vt:lpstr>Familial Hypercholesterolemia Family History Questionnaire</vt:lpstr>
      <vt:lpstr>Secondary causes excluded</vt:lpstr>
      <vt:lpstr>Practical Guide to FH Screening </vt:lpstr>
      <vt:lpstr>Do they meet criteria for Genetic testing?</vt:lpstr>
      <vt:lpstr>PowerPoint Presentation</vt:lpstr>
      <vt:lpstr>PowerPoint Presentation</vt:lpstr>
      <vt:lpstr>PowerPoint Presentation</vt:lpstr>
      <vt:lpstr>Desktop Review for People with Coded FH</vt:lpstr>
      <vt:lpstr>Practical Guide to FH Screening</vt:lpstr>
      <vt:lpstr>Desktop Review on EMIS – FH Coded patients </vt:lpstr>
      <vt:lpstr>Desktop Reviews of Coded FH</vt:lpstr>
      <vt:lpstr>Outcome of Coded FH Desktop Review </vt:lpstr>
      <vt:lpstr>Case study </vt:lpstr>
      <vt:lpstr>Case study review </vt:lpstr>
      <vt:lpstr>Results of pilot so far</vt:lpstr>
      <vt:lpstr>Digital Resources to Support Self-Management: Cholesterol</vt:lpstr>
      <vt:lpstr>References and Further Information </vt:lpstr>
      <vt:lpstr>FH Screening training for Primary Care </vt:lpstr>
      <vt:lpstr>Did Mona Lisa have FH?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UCLPartners Proactive Care Framework:  Atrial Fibrillation – managing AF and cardiovascular risk</dc:title>
  <dc:creator>Jineta Trivedi</dc:creator>
  <cp:lastModifiedBy>07LNewWest4</cp:lastModifiedBy>
  <cp:revision>25</cp:revision>
  <dcterms:created xsi:type="dcterms:W3CDTF">2021-07-12T16:10:22Z</dcterms:created>
  <dcterms:modified xsi:type="dcterms:W3CDTF">2022-08-04T12:12:36Z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0x010100DBCB39E1900AAE4C97768A92B5B18A34</vt:lpwstr>
  </property>
</Properties>
</file>