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modernComment_4443_F1EF2F7F.xml" ContentType="application/vnd.ms-powerpoint.comments+xml"/>
  <Override PartName="/ppt/comments/modernComment_4444_9D594914.xml" ContentType="application/vnd.ms-powerpoint.comments+xml"/>
  <Override PartName="/ppt/comments/modernComment_4445_BFEC36F2.xml" ContentType="application/vnd.ms-powerpoint.comments+xml"/>
  <Override PartName="/ppt/comments/modernComment_4446_D242D1AB.xml" ContentType="application/vnd.ms-powerpoint.comments+xml"/>
  <Override PartName="/ppt/comments/modernComment_4447_418E7D64.xml" ContentType="application/vnd.ms-powerpoint.comments+xml"/>
  <Override PartName="/ppt/comments/modernComment_4448_3BAFFFA4.xml" ContentType="application/vnd.ms-powerpoint.comments+xml"/>
  <Override PartName="/ppt/comments/modernComment_4449_3D878ABC.xml" ContentType="application/vnd.ms-powerpoint.comments+xml"/>
  <Override PartName="/ppt/comments/modernComment_444B_49BEFDE6.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17538" r:id="rId5"/>
    <p:sldId id="17521" r:id="rId6"/>
    <p:sldId id="17549" r:id="rId7"/>
    <p:sldId id="17475" r:id="rId8"/>
    <p:sldId id="17476" r:id="rId9"/>
    <p:sldId id="17477" r:id="rId10"/>
    <p:sldId id="17478" r:id="rId11"/>
    <p:sldId id="17479" r:id="rId12"/>
    <p:sldId id="17480" r:id="rId13"/>
    <p:sldId id="17481" r:id="rId14"/>
    <p:sldId id="17482" r:id="rId15"/>
    <p:sldId id="17483"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7D8B43-A64D-4BD8-B4E7-CF6B94716298}">
          <p14:sldIdLst>
            <p14:sldId id="17538"/>
            <p14:sldId id="17521"/>
            <p14:sldId id="17549"/>
          </p14:sldIdLst>
        </p14:section>
        <p14:section name="Service spec" id="{D6EF3272-8312-43B3-A5C7-048EE61EC019}">
          <p14:sldIdLst>
            <p14:sldId id="17475"/>
            <p14:sldId id="17476"/>
            <p14:sldId id="17477"/>
            <p14:sldId id="17478"/>
            <p14:sldId id="17479"/>
            <p14:sldId id="17480"/>
            <p14:sldId id="17481"/>
            <p14:sldId id="17482"/>
            <p14:sldId id="174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A98CBF-B676-0528-1FA0-317F0AEB3841}" name="Rachel Penniston" initials="RP" userId="S::Rachel.Penniston@uclpartners.com::b0210188-39c4-46ea-8338-9c98e2e1bdf6" providerId="AD"/>
  <p188:author id="{3DDA74F7-024C-0215-8BC6-708CD4D4C52E}" name="Alexandra Hellyer" initials="AH" userId="S::Alexandra.Hellyer@uclpartners.com::fcd735ee-4b18-45f3-a054-f51f63c295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DF7"/>
    <a:srgbClr val="B3B3B3"/>
    <a:srgbClr val="BFD6F0"/>
    <a:srgbClr val="FFD699"/>
    <a:srgbClr val="7FADE1"/>
    <a:srgbClr val="FAACC9"/>
    <a:srgbClr val="C8E188"/>
    <a:srgbClr val="7B9C27"/>
    <a:srgbClr val="1638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14" autoAdjust="0"/>
    <p:restoredTop sz="94660"/>
  </p:normalViewPr>
  <p:slideViewPr>
    <p:cSldViewPr snapToGrid="0">
      <p:cViewPr varScale="1">
        <p:scale>
          <a:sx n="46" d="100"/>
          <a:sy n="46" d="100"/>
        </p:scale>
        <p:origin x="11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Hellyer" userId="fcd735ee-4b18-45f3-a054-f51f63c2954b" providerId="ADAL" clId="{6B51C172-7535-4A23-A2C4-F448D5307BE1}"/>
    <pc:docChg chg="modSld">
      <pc:chgData name="Alexandra Hellyer" userId="fcd735ee-4b18-45f3-a054-f51f63c2954b" providerId="ADAL" clId="{6B51C172-7535-4A23-A2C4-F448D5307BE1}" dt="2022-08-24T12:57:38.506" v="1" actId="20577"/>
      <pc:docMkLst>
        <pc:docMk/>
      </pc:docMkLst>
      <pc:sldChg chg="modSp mod">
        <pc:chgData name="Alexandra Hellyer" userId="fcd735ee-4b18-45f3-a054-f51f63c2954b" providerId="ADAL" clId="{6B51C172-7535-4A23-A2C4-F448D5307BE1}" dt="2022-08-24T12:57:38.506" v="1" actId="20577"/>
        <pc:sldMkLst>
          <pc:docMk/>
          <pc:sldMk cId="4058984319" sldId="17475"/>
        </pc:sldMkLst>
        <pc:spChg chg="mod">
          <ac:chgData name="Alexandra Hellyer" userId="fcd735ee-4b18-45f3-a054-f51f63c2954b" providerId="ADAL" clId="{6B51C172-7535-4A23-A2C4-F448D5307BE1}" dt="2022-08-24T12:57:38.506" v="1" actId="20577"/>
          <ac:spMkLst>
            <pc:docMk/>
            <pc:sldMk cId="4058984319" sldId="17475"/>
            <ac:spMk id="2" creationId="{DBB98AD1-8CC9-A74F-BEE7-292757B4C89F}"/>
          </ac:spMkLst>
        </pc:spChg>
      </pc:sldChg>
    </pc:docChg>
  </pc:docChgLst>
  <pc:docChgLst>
    <pc:chgData name="Alexandra Hellyer" userId="fcd735ee-4b18-45f3-a054-f51f63c2954b" providerId="ADAL" clId="{1E4967E6-4B3B-4008-ACC1-4750E5D1C0DE}"/>
    <pc:docChg chg="addSld delSld modSld modSection">
      <pc:chgData name="Alexandra Hellyer" userId="fcd735ee-4b18-45f3-a054-f51f63c2954b" providerId="ADAL" clId="{1E4967E6-4B3B-4008-ACC1-4750E5D1C0DE}" dt="2022-07-01T11:02:01.046" v="5" actId="20577"/>
      <pc:docMkLst>
        <pc:docMk/>
      </pc:docMkLst>
      <pc:sldChg chg="modSp mod">
        <pc:chgData name="Alexandra Hellyer" userId="fcd735ee-4b18-45f3-a054-f51f63c2954b" providerId="ADAL" clId="{1E4967E6-4B3B-4008-ACC1-4750E5D1C0DE}" dt="2022-07-01T11:02:01.046" v="5" actId="20577"/>
        <pc:sldMkLst>
          <pc:docMk/>
          <pc:sldMk cId="1099857252" sldId="17479"/>
        </pc:sldMkLst>
        <pc:graphicFrameChg chg="modGraphic">
          <ac:chgData name="Alexandra Hellyer" userId="fcd735ee-4b18-45f3-a054-f51f63c2954b" providerId="ADAL" clId="{1E4967E6-4B3B-4008-ACC1-4750E5D1C0DE}" dt="2022-07-01T11:02:01.046" v="5" actId="20577"/>
          <ac:graphicFrameMkLst>
            <pc:docMk/>
            <pc:sldMk cId="1099857252" sldId="17479"/>
            <ac:graphicFrameMk id="4" creationId="{B7905ADB-A079-EC2F-774F-1E4D50C0590C}"/>
          </ac:graphicFrameMkLst>
        </pc:graphicFrameChg>
      </pc:sldChg>
      <pc:sldChg chg="del">
        <pc:chgData name="Alexandra Hellyer" userId="fcd735ee-4b18-45f3-a054-f51f63c2954b" providerId="ADAL" clId="{1E4967E6-4B3B-4008-ACC1-4750E5D1C0DE}" dt="2022-06-29T13:01:44.546" v="1" actId="47"/>
        <pc:sldMkLst>
          <pc:docMk/>
          <pc:sldMk cId="3013250872" sldId="17489"/>
        </pc:sldMkLst>
      </pc:sldChg>
      <pc:sldChg chg="del">
        <pc:chgData name="Alexandra Hellyer" userId="fcd735ee-4b18-45f3-a054-f51f63c2954b" providerId="ADAL" clId="{1E4967E6-4B3B-4008-ACC1-4750E5D1C0DE}" dt="2022-06-29T13:01:44.546" v="1" actId="47"/>
        <pc:sldMkLst>
          <pc:docMk/>
          <pc:sldMk cId="2777610586" sldId="17490"/>
        </pc:sldMkLst>
      </pc:sldChg>
      <pc:sldChg chg="del">
        <pc:chgData name="Alexandra Hellyer" userId="fcd735ee-4b18-45f3-a054-f51f63c2954b" providerId="ADAL" clId="{1E4967E6-4B3B-4008-ACC1-4750E5D1C0DE}" dt="2022-06-29T13:01:44.546" v="1" actId="47"/>
        <pc:sldMkLst>
          <pc:docMk/>
          <pc:sldMk cId="193494767" sldId="17491"/>
        </pc:sldMkLst>
      </pc:sldChg>
      <pc:sldChg chg="del">
        <pc:chgData name="Alexandra Hellyer" userId="fcd735ee-4b18-45f3-a054-f51f63c2954b" providerId="ADAL" clId="{1E4967E6-4B3B-4008-ACC1-4750E5D1C0DE}" dt="2022-06-29T13:01:44.546" v="1" actId="47"/>
        <pc:sldMkLst>
          <pc:docMk/>
          <pc:sldMk cId="2341396750" sldId="17492"/>
        </pc:sldMkLst>
      </pc:sldChg>
      <pc:sldChg chg="del">
        <pc:chgData name="Alexandra Hellyer" userId="fcd735ee-4b18-45f3-a054-f51f63c2954b" providerId="ADAL" clId="{1E4967E6-4B3B-4008-ACC1-4750E5D1C0DE}" dt="2022-06-29T13:01:37.571" v="0" actId="47"/>
        <pc:sldMkLst>
          <pc:docMk/>
          <pc:sldMk cId="635968720" sldId="17506"/>
        </pc:sldMkLst>
      </pc:sldChg>
      <pc:sldChg chg="del">
        <pc:chgData name="Alexandra Hellyer" userId="fcd735ee-4b18-45f3-a054-f51f63c2954b" providerId="ADAL" clId="{1E4967E6-4B3B-4008-ACC1-4750E5D1C0DE}" dt="2022-06-29T13:01:44.546" v="1" actId="47"/>
        <pc:sldMkLst>
          <pc:docMk/>
          <pc:sldMk cId="2871339113" sldId="17516"/>
        </pc:sldMkLst>
      </pc:sldChg>
      <pc:sldChg chg="del">
        <pc:chgData name="Alexandra Hellyer" userId="fcd735ee-4b18-45f3-a054-f51f63c2954b" providerId="ADAL" clId="{1E4967E6-4B3B-4008-ACC1-4750E5D1C0DE}" dt="2022-06-29T13:01:44.546" v="1" actId="47"/>
        <pc:sldMkLst>
          <pc:docMk/>
          <pc:sldMk cId="4118701166" sldId="17517"/>
        </pc:sldMkLst>
      </pc:sldChg>
      <pc:sldChg chg="modSp add del mod">
        <pc:chgData name="Alexandra Hellyer" userId="fcd735ee-4b18-45f3-a054-f51f63c2954b" providerId="ADAL" clId="{1E4967E6-4B3B-4008-ACC1-4750E5D1C0DE}" dt="2022-06-30T15:10:35.109" v="4" actId="20577"/>
        <pc:sldMkLst>
          <pc:docMk/>
          <pc:sldMk cId="1369338098" sldId="17521"/>
        </pc:sldMkLst>
        <pc:spChg chg="mod">
          <ac:chgData name="Alexandra Hellyer" userId="fcd735ee-4b18-45f3-a054-f51f63c2954b" providerId="ADAL" clId="{1E4967E6-4B3B-4008-ACC1-4750E5D1C0DE}" dt="2022-06-30T15:10:35.109" v="4" actId="20577"/>
          <ac:spMkLst>
            <pc:docMk/>
            <pc:sldMk cId="1369338098" sldId="17521"/>
            <ac:spMk id="3" creationId="{D2C8E293-1C3E-A6D0-8B58-FC5B34E9F6EF}"/>
          </ac:spMkLst>
        </pc:spChg>
      </pc:sldChg>
      <pc:sldChg chg="del">
        <pc:chgData name="Alexandra Hellyer" userId="fcd735ee-4b18-45f3-a054-f51f63c2954b" providerId="ADAL" clId="{1E4967E6-4B3B-4008-ACC1-4750E5D1C0DE}" dt="2022-06-29T13:01:44.546" v="1" actId="47"/>
        <pc:sldMkLst>
          <pc:docMk/>
          <pc:sldMk cId="2061802747" sldId="17522"/>
        </pc:sldMkLst>
      </pc:sldChg>
      <pc:sldChg chg="add del">
        <pc:chgData name="Alexandra Hellyer" userId="fcd735ee-4b18-45f3-a054-f51f63c2954b" providerId="ADAL" clId="{1E4967E6-4B3B-4008-ACC1-4750E5D1C0DE}" dt="2022-06-29T13:04:49.953" v="2"/>
        <pc:sldMkLst>
          <pc:docMk/>
          <pc:sldMk cId="727690841" sldId="17549"/>
        </pc:sldMkLst>
      </pc:sldChg>
      <pc:sldChg chg="del">
        <pc:chgData name="Alexandra Hellyer" userId="fcd735ee-4b18-45f3-a054-f51f63c2954b" providerId="ADAL" clId="{1E4967E6-4B3B-4008-ACC1-4750E5D1C0DE}" dt="2022-06-29T13:01:44.546" v="1" actId="47"/>
        <pc:sldMkLst>
          <pc:docMk/>
          <pc:sldMk cId="4096084934" sldId="17550"/>
        </pc:sldMkLst>
      </pc:sldChg>
    </pc:docChg>
  </pc:docChgLst>
  <pc:docChgLst>
    <pc:chgData name="Alexandra Hellyer" userId="fcd735ee-4b18-45f3-a054-f51f63c2954b" providerId="ADAL" clId="{D58037CF-48AC-4A39-B12B-F6CC010D818C}"/>
    <pc:docChg chg="modSld">
      <pc:chgData name="Alexandra Hellyer" userId="fcd735ee-4b18-45f3-a054-f51f63c2954b" providerId="ADAL" clId="{D58037CF-48AC-4A39-B12B-F6CC010D818C}" dt="2022-08-24T12:55:47.515" v="1" actId="20577"/>
      <pc:docMkLst>
        <pc:docMk/>
      </pc:docMkLst>
      <pc:sldChg chg="modSp mod">
        <pc:chgData name="Alexandra Hellyer" userId="fcd735ee-4b18-45f3-a054-f51f63c2954b" providerId="ADAL" clId="{D58037CF-48AC-4A39-B12B-F6CC010D818C}" dt="2022-08-24T12:55:47.515" v="1" actId="20577"/>
        <pc:sldMkLst>
          <pc:docMk/>
          <pc:sldMk cId="1369338098" sldId="17521"/>
        </pc:sldMkLst>
        <pc:spChg chg="mod">
          <ac:chgData name="Alexandra Hellyer" userId="fcd735ee-4b18-45f3-a054-f51f63c2954b" providerId="ADAL" clId="{D58037CF-48AC-4A39-B12B-F6CC010D818C}" dt="2022-08-24T12:55:47.515" v="1" actId="20577"/>
          <ac:spMkLst>
            <pc:docMk/>
            <pc:sldMk cId="1369338098" sldId="17521"/>
            <ac:spMk id="4" creationId="{908A3DBA-8C79-4F15-9793-A34CF6CB90FB}"/>
          </ac:spMkLst>
        </pc:spChg>
      </pc:sldChg>
    </pc:docChg>
  </pc:docChgLst>
</pc:chgInfo>
</file>

<file path=ppt/comments/modernComment_4443_F1EF2F7F.xml><?xml version="1.0" encoding="utf-8"?>
<p188:cmLst xmlns:a="http://schemas.openxmlformats.org/drawingml/2006/main" xmlns:r="http://schemas.openxmlformats.org/officeDocument/2006/relationships" xmlns:p188="http://schemas.microsoft.com/office/powerpoint/2018/8/main">
  <p188:cm id="{B57DC31D-A443-4056-B3DB-708009EE1978}" authorId="{58A98CBF-B676-0528-1FA0-317F0AEB3841}" status="resolved" created="2022-06-24T21:41:56.538" complete="100000">
    <pc:sldMkLst xmlns:pc="http://schemas.microsoft.com/office/powerpoint/2013/main/command">
      <pc:docMk/>
      <pc:sldMk cId="4058984319" sldId="17475"/>
    </pc:sldMkLst>
    <p188:txBody>
      <a:bodyPr/>
      <a:lstStyle/>
      <a:p>
        <a:r>
          <a:rPr lang="en-GB"/>
          <a:t>Now this is a separate doc, we could make it landscape and it would fit better</a:t>
        </a:r>
      </a:p>
    </p188:txBody>
  </p188:cm>
</p188:cmLst>
</file>

<file path=ppt/comments/modernComment_4444_9D594914.xml><?xml version="1.0" encoding="utf-8"?>
<p188:cmLst xmlns:a="http://schemas.openxmlformats.org/drawingml/2006/main" xmlns:r="http://schemas.openxmlformats.org/officeDocument/2006/relationships" xmlns:p188="http://schemas.microsoft.com/office/powerpoint/2018/8/main">
  <p188:cm id="{8DE69EF1-E6AC-48F4-B1D5-1648D1050B4E}" authorId="{3DDA74F7-024C-0215-8BC6-708CD4D4C52E}" created="2022-05-30T15:21:09.353">
    <ac:txMkLst xmlns:ac="http://schemas.microsoft.com/office/drawing/2013/main/command">
      <pc:docMk xmlns:pc="http://schemas.microsoft.com/office/powerpoint/2013/main/command"/>
      <pc:sldMk xmlns:pc="http://schemas.microsoft.com/office/powerpoint/2013/main/command" cId="2639874324" sldId="17476"/>
      <ac:graphicFrameMk id="4" creationId="{54504423-B0CB-59B9-5AB0-7188F67071FE}"/>
      <ac:tblMk/>
      <ac:tcMk rowId="3881317244" colId="48306191"/>
      <ac:txMk cp="0" len="62">
        <ac:context len="63" hash="2875291169"/>
      </ac:txMk>
    </ac:txMkLst>
    <p188:pos x="4036639" y="1907695"/>
    <p188:replyLst>
      <p188:reply id="{018C08DF-CD28-4F69-8D3B-02274E95D544}" authorId="{3DDA74F7-024C-0215-8BC6-708CD4D4C52E}" created="2022-06-14T10:40:51.109">
        <p188:txBody>
          <a:bodyPr/>
          <a:lstStyle/>
          <a:p>
            <a:r>
              <a:rPr lang="en-GB"/>
              <a:t>All do it</a:t>
            </a:r>
          </a:p>
        </p188:txBody>
      </p188:reply>
    </p188:replyLst>
    <p188:txBody>
      <a:bodyPr/>
      <a:lstStyle/>
      <a:p>
        <a:r>
          <a:rPr lang="en-GB"/>
          <a:t>I don't think any teams referred to particular protocols in terms of documents etc but they all have handover processes in place.</a:t>
        </a:r>
      </a:p>
    </p188:txBody>
  </p188:cm>
  <p188:cm id="{D3BEDF84-A1E3-4FC2-A2CA-D553A3B00484}" authorId="{3DDA74F7-024C-0215-8BC6-708CD4D4C52E}" created="2022-05-30T15:26:03.690">
    <ac:txMkLst xmlns:ac="http://schemas.microsoft.com/office/drawing/2013/main/command">
      <pc:docMk xmlns:pc="http://schemas.microsoft.com/office/powerpoint/2013/main/command"/>
      <pc:sldMk xmlns:pc="http://schemas.microsoft.com/office/powerpoint/2013/main/command" cId="2639874324" sldId="17476"/>
      <ac:graphicFrameMk id="4" creationId="{54504423-B0CB-59B9-5AB0-7188F67071FE}"/>
      <ac:tblMk/>
      <ac:tcMk rowId="540158535" colId="48306191"/>
      <ac:txMk cp="0" len="317">
        <ac:context len="318" hash="2333288408"/>
      </ac:txMk>
    </ac:txMkLst>
    <p188:pos x="4092298" y="4436210"/>
    <p188:replyLst>
      <p188:reply id="{0CC98F8A-DD4C-4918-A6B0-B020B605E7FC}" authorId="{58A98CBF-B676-0528-1FA0-317F0AEB3841}" created="2022-06-10T08:46:16.084">
        <p188:txBody>
          <a:bodyPr/>
          <a:lstStyle/>
          <a:p>
            <a:r>
              <a:rPr lang="en-GB"/>
              <a:t>Does this point relate to training?</a:t>
            </a:r>
          </a:p>
        </p188:txBody>
      </p188:reply>
      <p188:reply id="{2C5CA4BE-F837-42C6-8622-507A2D7C7083}" authorId="{3DDA74F7-024C-0215-8BC6-708CD4D4C52E}" created="2022-06-10T18:03:43.116">
        <p188:txBody>
          <a:bodyPr/>
          <a:lstStyle/>
          <a:p>
            <a:r>
              <a:rPr lang="en-GB"/>
              <a:t>Hhm I think this is more about feeding back data and collecting quality assurance data, which I think at least the 4 I spoke to do?</a:t>
            </a:r>
          </a:p>
        </p188:txBody>
      </p188:reply>
    </p188:replyLst>
    <p188:txBody>
      <a:bodyPr/>
      <a:lstStyle/>
      <a:p>
        <a:r>
          <a:rPr lang="en-GB"/>
          <a:t>They all run training locally and I assume are in touch with ACC ODNs….</a:t>
        </a:r>
      </a:p>
    </p188:txBody>
  </p188:cm>
</p188:cmLst>
</file>

<file path=ppt/comments/modernComment_4445_BFEC36F2.xml><?xml version="1.0" encoding="utf-8"?>
<p188:cmLst xmlns:a="http://schemas.openxmlformats.org/drawingml/2006/main" xmlns:r="http://schemas.openxmlformats.org/officeDocument/2006/relationships" xmlns:p188="http://schemas.microsoft.com/office/powerpoint/2018/8/main">
  <p188:cm id="{455FA6CE-0614-41CC-A56C-82CC3FBA6F93}" authorId="{3DDA74F7-024C-0215-8BC6-708CD4D4C52E}" created="2022-05-30T15:28:20.749">
    <ac:txMkLst xmlns:ac="http://schemas.microsoft.com/office/drawing/2013/main/command">
      <pc:docMk xmlns:pc="http://schemas.microsoft.com/office/powerpoint/2013/main/command"/>
      <pc:sldMk xmlns:pc="http://schemas.microsoft.com/office/powerpoint/2013/main/command" cId="3219928818" sldId="17477"/>
      <ac:graphicFrameMk id="4" creationId="{6A66D78E-6F1B-9B68-F8D1-2D3499E7FC7B}"/>
      <ac:tblMk/>
      <ac:tcMk rowId="1821409381" colId="3640079327"/>
      <ac:txMk cp="288" len="58">
        <ac:context len="347" hash="25127154"/>
      </ac:txMk>
    </ac:txMkLst>
    <p188:pos x="3823624" y="4714088"/>
    <p188:replyLst>
      <p188:reply id="{FADADB2E-33CD-435E-84DC-3DDDB943EFA7}" authorId="{58A98CBF-B676-0528-1FA0-317F0AEB3841}" created="2022-06-10T08:49:31.378">
        <p188:txBody>
          <a:bodyPr/>
          <a:lstStyle/>
          <a:p>
            <a:r>
              <a:rPr lang="en-GB"/>
              <a:t>Think your comment is fine</a:t>
            </a:r>
          </a:p>
        </p188:txBody>
      </p188:reply>
    </p188:replyLst>
    <p188:txBody>
      <a:bodyPr/>
      <a:lstStyle/>
      <a:p>
        <a:r>
          <a:rPr lang="en-GB"/>
          <a:t>Not sure of specifics here? They have all proved and have said they are able to surge when necessary and provide support to neighbouring ACCT teams
</a:t>
        </a:r>
      </a:p>
    </p188:txBody>
  </p188:cm>
  <p188:cm id="{612EED97-EAD4-4E24-9440-199D7E1B9887}" authorId="{3DDA74F7-024C-0215-8BC6-708CD4D4C52E}" created="2022-05-30T15:31:23.376">
    <ac:txMkLst xmlns:ac="http://schemas.microsoft.com/office/drawing/2013/main/command">
      <pc:docMk xmlns:pc="http://schemas.microsoft.com/office/powerpoint/2013/main/command"/>
      <pc:sldMk xmlns:pc="http://schemas.microsoft.com/office/powerpoint/2013/main/command" cId="3219928818" sldId="17477"/>
      <ac:graphicFrameMk id="4" creationId="{6A66D78E-6F1B-9B68-F8D1-2D3499E7FC7B}"/>
      <ac:tblMk/>
      <ac:tcMk rowId="1821409381" colId="2498997537"/>
      <ac:txMk cp="134" len="28">
        <ac:context len="229" hash="2191169177"/>
      </ac:txMk>
    </ac:txMkLst>
    <p188:pos x="1859652" y="3879201"/>
    <p188:replyLst>
      <p188:reply id="{C1EF373C-9EE1-42D3-BE68-01D69C3C12C2}" authorId="{58A98CBF-B676-0528-1FA0-317F0AEB3841}" created="2022-06-10T08:49:11.773">
        <p188:txBody>
          <a:bodyPr/>
          <a:lstStyle/>
          <a:p>
            <a:r>
              <a:rPr lang="en-GB"/>
              <a:t>Yep</a:t>
            </a:r>
          </a:p>
        </p188:txBody>
      </p188:reply>
    </p188:replyLst>
    <p188:txBody>
      <a:bodyPr/>
      <a:lstStyle/>
      <a:p>
        <a:r>
          <a:rPr lang="en-GB"/>
          <a:t>[@Rachel Penniston] I think this looks to be true for SWL?</a:t>
        </a:r>
      </a:p>
    </p188:txBody>
  </p188:cm>
</p188:cmLst>
</file>

<file path=ppt/comments/modernComment_4446_D242D1AB.xml><?xml version="1.0" encoding="utf-8"?>
<p188:cmLst xmlns:a="http://schemas.openxmlformats.org/drawingml/2006/main" xmlns:r="http://schemas.openxmlformats.org/officeDocument/2006/relationships" xmlns:p188="http://schemas.microsoft.com/office/powerpoint/2018/8/main">
  <p188:cm id="{5D26B039-34B9-481C-B355-4269F581F236}" authorId="{3DDA74F7-024C-0215-8BC6-708CD4D4C52E}" created="2022-05-30T15:33:00.757">
    <ac:txMkLst xmlns:ac="http://schemas.microsoft.com/office/drawing/2013/main/command">
      <pc:docMk xmlns:pc="http://schemas.microsoft.com/office/powerpoint/2013/main/command"/>
      <pc:sldMk xmlns:pc="http://schemas.microsoft.com/office/powerpoint/2013/main/command" cId="3527594411" sldId="17478"/>
      <ac:graphicFrameMk id="4" creationId="{11A67ADC-8C59-D235-FA62-6BFD10AD13C6}"/>
      <ac:tblMk/>
      <ac:tcMk rowId="1961900094" colId="1756564849"/>
      <ac:txMk cp="0" len="87">
        <ac:context len="794" hash="1824839083"/>
      </ac:txMk>
    </ac:txMkLst>
    <p188:pos x="4086017" y="658922"/>
    <p188:txBody>
      <a:bodyPr/>
      <a:lstStyle/>
      <a:p>
        <a:r>
          <a:rPr lang="en-GB"/>
          <a:t>A few teams alluded to some teams being more helpful than others in this respect… not sure how to communicate this.</a:t>
        </a:r>
      </a:p>
    </p188:txBody>
  </p188:cm>
  <p188:cm id="{D5E9A656-5CB3-41C6-A075-7CCED306BC06}" authorId="{3DDA74F7-024C-0215-8BC6-708CD4D4C52E}" created="2022-05-30T15:33:47.350">
    <ac:txMkLst xmlns:ac="http://schemas.microsoft.com/office/drawing/2013/main/command">
      <pc:docMk xmlns:pc="http://schemas.microsoft.com/office/powerpoint/2013/main/command"/>
      <pc:sldMk xmlns:pc="http://schemas.microsoft.com/office/powerpoint/2013/main/command" cId="3527594411" sldId="17478"/>
      <ac:graphicFrameMk id="4" creationId="{11A67ADC-8C59-D235-FA62-6BFD10AD13C6}"/>
      <ac:tblMk/>
      <ac:tcMk rowId="1961900094" colId="1756564849"/>
      <ac:txMk cp="349" len="30">
        <ac:context len="794" hash="1824839083"/>
      </ac:txMk>
    </ac:txMkLst>
    <p188:pos x="3903137" y="2670602"/>
    <p188:txBody>
      <a:bodyPr/>
      <a:lstStyle/>
      <a:p>
        <a:r>
          <a:rPr lang="en-GB"/>
          <a:t>[@Rachel Penniston]Do you think it's worth asking teams for their SOPs where they haven't given them?</a:t>
        </a:r>
      </a:p>
    </p188:txBody>
  </p188:cm>
</p188:cmLst>
</file>

<file path=ppt/comments/modernComment_4447_418E7D64.xml><?xml version="1.0" encoding="utf-8"?>
<p188:cmLst xmlns:a="http://schemas.openxmlformats.org/drawingml/2006/main" xmlns:r="http://schemas.openxmlformats.org/officeDocument/2006/relationships" xmlns:p188="http://schemas.microsoft.com/office/powerpoint/2018/8/main">
  <p188:cm id="{F5BFCAA0-DBCC-4A42-8B2B-C90E411D9799}" authorId="{3DDA74F7-024C-0215-8BC6-708CD4D4C52E}" created="2022-05-30T15:46:01.573">
    <ac:txMkLst xmlns:ac="http://schemas.microsoft.com/office/drawing/2013/main/command">
      <pc:docMk xmlns:pc="http://schemas.microsoft.com/office/powerpoint/2013/main/command"/>
      <pc:sldMk xmlns:pc="http://schemas.microsoft.com/office/powerpoint/2013/main/command" cId="1099857252" sldId="17479"/>
      <ac:graphicFrameMk id="4" creationId="{B7905ADB-A079-EC2F-774F-1E4D50C0590C}"/>
      <ac:tblMk/>
      <ac:tcMk rowId="1999405223" colId="61528601"/>
      <ac:txMk cp="493" len="184">
        <ac:context len="1318" hash="3963858835"/>
      </ac:txMk>
    </ac:txMkLst>
    <p188:pos x="3960738" y="3572429"/>
    <p188:txBody>
      <a:bodyPr/>
      <a:lstStyle/>
      <a:p>
        <a:r>
          <a:rPr lang="en-GB"/>
          <a:t>Less sure about this one. I know that SEL have spoken about ambulance specs which better allow for this e.g. decon misting in ambulance, separate compartment for seating clinical staff. All transfer HCID patients, but there appears to be room for improving this and making it safer for staff.</a:t>
        </a:r>
      </a:p>
    </p188:txBody>
  </p188:cm>
  <p188:cm id="{A34455C1-CA72-4BDA-B45B-00B4FAB8A608}" authorId="{3DDA74F7-024C-0215-8BC6-708CD4D4C52E}" created="2022-05-30T15:47:20.323">
    <ac:txMkLst xmlns:ac="http://schemas.microsoft.com/office/drawing/2013/main/command">
      <pc:docMk xmlns:pc="http://schemas.microsoft.com/office/powerpoint/2013/main/command"/>
      <pc:sldMk xmlns:pc="http://schemas.microsoft.com/office/powerpoint/2013/main/command" cId="1099857252" sldId="17479"/>
      <ac:graphicFrameMk id="4" creationId="{B7905ADB-A079-EC2F-774F-1E4D50C0590C}"/>
      <ac:tblMk/>
      <ac:tcMk rowId="1999405223" colId="61528601"/>
      <ac:txMk cp="95" len="107">
        <ac:context len="1318" hash="3963858835"/>
      </ac:txMk>
    </ac:txMkLst>
    <p188:pos x="3886310" y="1392754"/>
    <p188:replyLst>
      <p188:reply id="{8939204B-57AB-424F-980A-E7E3DEFC5023}" authorId="{3DDA74F7-024C-0215-8BC6-708CD4D4C52E}" created="2022-05-30T15:47:36.611">
        <p188:txBody>
          <a:bodyPr/>
          <a:lstStyle/>
          <a:p>
            <a:r>
              <a:rPr lang="en-GB"/>
              <a:t>As far as I know...</a:t>
            </a:r>
          </a:p>
        </p188:txBody>
      </p188:reply>
    </p188:replyLst>
    <p188:txBody>
      <a:bodyPr/>
      <a:lstStyle/>
      <a:p>
        <a:r>
          <a:rPr lang="en-GB"/>
          <a:t>?</a:t>
        </a:r>
      </a:p>
    </p188:txBody>
  </p188:cm>
  <p188:cm id="{D009D6C0-5550-489F-88FC-13A935C84C81}" authorId="{3DDA74F7-024C-0215-8BC6-708CD4D4C52E}" created="2022-05-30T15:49:27.446">
    <ac:txMkLst xmlns:ac="http://schemas.microsoft.com/office/drawing/2013/main/command">
      <pc:docMk xmlns:pc="http://schemas.microsoft.com/office/powerpoint/2013/main/command"/>
      <pc:sldMk xmlns:pc="http://schemas.microsoft.com/office/powerpoint/2013/main/command" cId="1099857252" sldId="17479"/>
      <ac:graphicFrameMk id="4" creationId="{B7905ADB-A079-EC2F-774F-1E4D50C0590C}"/>
      <ac:tblMk/>
      <ac:tcMk rowId="1999405223" colId="61528601"/>
      <ac:txMk cp="205" len="288">
        <ac:context len="1318" hash="3963858835"/>
      </ac:txMk>
    </ac:txMkLst>
    <p188:pos x="4088329" y="2062605"/>
    <p188:txBody>
      <a:bodyPr/>
      <a:lstStyle/>
      <a:p>
        <a:r>
          <a:rPr lang="en-GB"/>
          <a:t>[@Rachel Penniston]I didn't hear of this happening anecdotally? I know some said that they call a 'normal' LAS ambulance or the referring trust do when necessary but all speak of poorer outcomes for patients (although they have flagged this I hard to measure as it's a bit of a 'what if we transferred them instead' situation.</a:t>
        </a:r>
      </a:p>
    </p188:txBody>
  </p188:cm>
  <p188:cm id="{A063A4F2-FCDB-4941-8896-D295AC1CF9F4}" authorId="{3DDA74F7-024C-0215-8BC6-708CD4D4C52E}" created="2022-06-14T10:48:55.555">
    <ac:deMkLst xmlns:ac="http://schemas.microsoft.com/office/drawing/2013/main/command">
      <pc:docMk xmlns:pc="http://schemas.microsoft.com/office/powerpoint/2013/main/command"/>
      <pc:sldMk xmlns:pc="http://schemas.microsoft.com/office/powerpoint/2013/main/command" cId="1099857252" sldId="17479"/>
      <ac:graphicFrameMk id="4" creationId="{B7905ADB-A079-EC2F-774F-1E4D50C0590C}"/>
    </ac:deMkLst>
    <p188:txBody>
      <a:bodyPr/>
      <a:lstStyle/>
      <a:p>
        <a:r>
          <a:rPr lang="en-GB"/>
          <a:t>Full spec goes in appendix</a:t>
        </a:r>
      </a:p>
    </p188:txBody>
  </p188:cm>
</p188:cmLst>
</file>

<file path=ppt/comments/modernComment_4448_3BAFFFA4.xml><?xml version="1.0" encoding="utf-8"?>
<p188:cmLst xmlns:a="http://schemas.openxmlformats.org/drawingml/2006/main" xmlns:r="http://schemas.openxmlformats.org/officeDocument/2006/relationships" xmlns:p188="http://schemas.microsoft.com/office/powerpoint/2018/8/main">
  <p188:cm id="{EF1154E6-E180-4D72-8B12-FB40DC1136E8}" authorId="{3DDA74F7-024C-0215-8BC6-708CD4D4C52E}" created="2022-05-30T15:56:11.593">
    <ac:deMkLst xmlns:ac="http://schemas.microsoft.com/office/drawing/2013/main/command">
      <pc:docMk xmlns:pc="http://schemas.microsoft.com/office/powerpoint/2013/main/command"/>
      <pc:sldMk xmlns:pc="http://schemas.microsoft.com/office/powerpoint/2013/main/command" cId="1001389988" sldId="17480"/>
      <ac:graphicFrameMk id="4" creationId="{F453B93D-F6BB-F0D1-2800-6977CC55D85D}"/>
    </ac:deMkLst>
    <p188:replyLst>
      <p188:reply id="{DC2C918C-DFFA-4B9C-994A-FA7B727E942A}" authorId="{58A98CBF-B676-0528-1FA0-317F0AEB3841}" created="2022-06-16T11:59:21.411">
        <p188:txBody>
          <a:bodyPr/>
          <a:lstStyle/>
          <a:p>
            <a:r>
              <a:rPr lang="en-GB"/>
              <a:t>Any desire would go in the learning section. This is about what  is in place</a:t>
            </a:r>
          </a:p>
        </p188:txBody>
      </p188:reply>
    </p188:replyLst>
    <p188:txBody>
      <a:bodyPr/>
      <a:lstStyle/>
      <a:p>
        <a:r>
          <a:rPr lang="en-GB"/>
          <a:t>Less sure about the final two bullets and again less sure about SWL.
Do we mention desire to share data and centralise it here, as voiced by some teams?</a:t>
        </a:r>
      </a:p>
    </p188:txBody>
  </p188:cm>
</p188:cmLst>
</file>

<file path=ppt/comments/modernComment_4449_3D878ABC.xml><?xml version="1.0" encoding="utf-8"?>
<p188:cmLst xmlns:a="http://schemas.openxmlformats.org/drawingml/2006/main" xmlns:r="http://schemas.openxmlformats.org/officeDocument/2006/relationships" xmlns:p188="http://schemas.microsoft.com/office/powerpoint/2018/8/main">
  <p188:cm id="{6686F1DC-9FFB-40EB-A56D-34B5D7604D89}" authorId="{3DDA74F7-024C-0215-8BC6-708CD4D4C52E}" created="2022-06-09T16:02:28.857">
    <ac:txMkLst xmlns:ac="http://schemas.microsoft.com/office/drawing/2013/main/command">
      <pc:docMk xmlns:pc="http://schemas.microsoft.com/office/powerpoint/2013/main/command"/>
      <pc:sldMk xmlns:pc="http://schemas.microsoft.com/office/powerpoint/2013/main/command" cId="1032293052" sldId="17481"/>
      <ac:graphicFrameMk id="4" creationId="{7669DDDE-0112-1096-5314-45C42562E480}"/>
      <ac:tblMk/>
      <ac:tcMk rowId="2410562546" colId="3162105280"/>
      <ac:txMk cp="0" len="1797">
        <ac:context len="1798" hash="1540816170"/>
      </ac:txMk>
    </ac:txMkLst>
    <p188:pos x="4460874" y="684581"/>
    <p188:replyLst>
      <p188:reply id="{E4BFB0F4-6A1C-4350-9220-2F7C2B2DC068}" authorId="{58A98CBF-B676-0528-1FA0-317F0AEB3841}" created="2022-06-16T11:59:46.949">
        <p188:txBody>
          <a:bodyPr/>
          <a:lstStyle/>
          <a:p>
            <a:r>
              <a:rPr lang="en-GB"/>
              <a:t>yes</a:t>
            </a:r>
          </a:p>
        </p188:txBody>
      </p188:reply>
    </p188:replyLst>
    <p188:txBody>
      <a:bodyPr/>
      <a:lstStyle/>
      <a:p>
        <a:r>
          <a:rPr lang="en-GB"/>
          <a:t>@Rachel Penniston Is this the same for SWL?</a:t>
        </a:r>
      </a:p>
    </p188:txBody>
  </p188:cm>
</p188:cmLst>
</file>

<file path=ppt/comments/modernComment_444B_49BEFDE6.xml><?xml version="1.0" encoding="utf-8"?>
<p188:cmLst xmlns:a="http://schemas.openxmlformats.org/drawingml/2006/main" xmlns:r="http://schemas.openxmlformats.org/officeDocument/2006/relationships" xmlns:p188="http://schemas.microsoft.com/office/powerpoint/2018/8/main">
  <p188:cm id="{D666E58A-EBCB-4E94-9ED4-15B30D793328}" authorId="{3DDA74F7-024C-0215-8BC6-708CD4D4C52E}" created="2022-06-10T08:23:46.283">
    <ac:txMkLst xmlns:ac="http://schemas.microsoft.com/office/drawing/2013/main/command">
      <pc:docMk xmlns:pc="http://schemas.microsoft.com/office/powerpoint/2013/main/command"/>
      <pc:sldMk xmlns:pc="http://schemas.microsoft.com/office/powerpoint/2013/main/command" cId="1237253606" sldId="17483"/>
      <ac:graphicFrameMk id="4" creationId="{AF074352-1357-8963-45AE-3432574FFD20}"/>
      <ac:tblMk/>
      <ac:tcMk rowId="812451846" colId="2773578663"/>
      <ac:txMk cp="14" len="68">
        <ac:context len="282" hash="2432455783"/>
      </ac:txMk>
    </ac:txMkLst>
    <p188:pos x="6112059" y="8959591"/>
    <p188:replyLst>
      <p188:reply id="{07397DDB-9C28-435C-8C93-00A48DB6EFD4}" authorId="{58A98CBF-B676-0528-1FA0-317F0AEB3841}" created="2022-06-16T11:59:59.998">
        <p188:txBody>
          <a:bodyPr/>
          <a:lstStyle/>
          <a:p>
            <a:r>
              <a:rPr lang="en-GB"/>
              <a:t>Yes</a:t>
            </a:r>
          </a:p>
        </p188:txBody>
      </p188:reply>
    </p188:replyLst>
    <p188:txBody>
      <a:bodyPr/>
      <a:lstStyle/>
      <a:p>
        <a:r>
          <a:rPr lang="en-GB"/>
          <a:t>[@Rachel Penniston]I think this is true for SWL isn't it?
</a:t>
        </a:r>
      </a:p>
    </p188:txBody>
  </p188:cm>
  <p188:cm id="{87D7D9DD-D44D-4C70-B113-504B556A4F54}" authorId="{3DDA74F7-024C-0215-8BC6-708CD4D4C52E}" created="2022-06-10T08:34:12.787">
    <ac:txMkLst xmlns:ac="http://schemas.microsoft.com/office/drawing/2013/main/command">
      <pc:docMk xmlns:pc="http://schemas.microsoft.com/office/powerpoint/2013/main/command"/>
      <pc:sldMk xmlns:pc="http://schemas.microsoft.com/office/powerpoint/2013/main/command" cId="1237253606" sldId="17483"/>
      <ac:graphicFrameMk id="4" creationId="{AF074352-1357-8963-45AE-3432574FFD20}"/>
      <ac:tblMk/>
      <ac:tcMk rowId="812451846" colId="3154787016"/>
      <ac:txMk cp="402">
        <ac:context len="448" hash="4283020182"/>
      </ac:txMk>
    </ac:txMkLst>
    <p188:pos x="4028078" y="10306382"/>
    <p188:txBody>
      <a:bodyPr/>
      <a:lstStyle/>
      <a:p>
        <a:r>
          <a:rPr lang="en-GB"/>
          <a:t>This was not something we asked.</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8" name="Picture 17">
            <a:extLst>
              <a:ext uri="{FF2B5EF4-FFF2-40B4-BE49-F238E27FC236}">
                <a16:creationId xmlns:a16="http://schemas.microsoft.com/office/drawing/2014/main" id="{7BC5A786-E091-AE44-90EF-2550ECC05170}"/>
              </a:ext>
            </a:extLst>
          </p:cNvPr>
          <p:cNvPicPr>
            <a:picLocks/>
          </p:cNvPicPr>
          <p:nvPr userDrawn="1"/>
        </p:nvPicPr>
        <p:blipFill rotWithShape="1">
          <a:blip r:embed="rId3"/>
          <a:srcRect l="20399" r="12935"/>
          <a:stretch>
            <a:fillRect/>
          </a:stretch>
        </p:blipFill>
        <p:spPr>
          <a:xfrm>
            <a:off x="-1623308" y="-684213"/>
            <a:ext cx="4404442" cy="8482630"/>
          </a:xfrm>
          <a:prstGeom prst="ellipse">
            <a:avLst/>
          </a:prstGeom>
        </p:spPr>
      </p:pic>
    </p:spTree>
    <p:extLst>
      <p:ext uri="{BB962C8B-B14F-4D97-AF65-F5344CB8AC3E}">
        <p14:creationId xmlns:p14="http://schemas.microsoft.com/office/powerpoint/2010/main" val="196060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Icon">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3" y="739021"/>
            <a:ext cx="5419919"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2" y="2148259"/>
            <a:ext cx="6216461"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7572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Image">
    <p:bg>
      <p:bgRef idx="1001">
        <a:schemeClr val="bg1"/>
      </p:bgRef>
    </p:bg>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4468120E-C138-444B-9512-400C5682F551}"/>
              </a:ext>
            </a:extLst>
          </p:cNvPr>
          <p:cNvSpPr>
            <a:spLocks noGrp="1"/>
          </p:cNvSpPr>
          <p:nvPr>
            <p:ph type="pic" sz="quarter" idx="13" hasCustomPrompt="1"/>
          </p:nvPr>
        </p:nvSpPr>
        <p:spPr>
          <a:xfrm>
            <a:off x="-79659" y="-262316"/>
            <a:ext cx="7309795" cy="9909835"/>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 name="connsiteX0" fmla="*/ 1524861 w 13006499"/>
              <a:gd name="connsiteY0" fmla="*/ 2534366 h 9386101"/>
              <a:gd name="connsiteX1" fmla="*/ 12553741 w 13006499"/>
              <a:gd name="connsiteY1" fmla="*/ 2604705 h 9386101"/>
              <a:gd name="connsiteX2" fmla="*/ 13006499 w 13006499"/>
              <a:gd name="connsiteY2" fmla="*/ 2611112 h 9386101"/>
              <a:gd name="connsiteX3" fmla="*/ 12976166 w 13006499"/>
              <a:gd name="connsiteY3" fmla="*/ 7520148 h 9386101"/>
              <a:gd name="connsiteX4" fmla="*/ 7395850 w 13006499"/>
              <a:gd name="connsiteY4" fmla="*/ 9015706 h 9386101"/>
              <a:gd name="connsiteX5" fmla="*/ 371789 w 13006499"/>
              <a:gd name="connsiteY5" fmla="*/ 9317595 h 9386101"/>
              <a:gd name="connsiteX6" fmla="*/ 24473 w 13006499"/>
              <a:gd name="connsiteY6" fmla="*/ 9205888 h 9386101"/>
              <a:gd name="connsiteX7" fmla="*/ 0 w 13006499"/>
              <a:gd name="connsiteY7" fmla="*/ 85283 h 9386101"/>
              <a:gd name="connsiteX8" fmla="*/ 1524861 w 13006499"/>
              <a:gd name="connsiteY8" fmla="*/ 2534366 h 9386101"/>
              <a:gd name="connsiteX0" fmla="*/ 1075030 w 13006499"/>
              <a:gd name="connsiteY0" fmla="*/ 413114 h 9543030"/>
              <a:gd name="connsiteX1" fmla="*/ 12553741 w 13006499"/>
              <a:gd name="connsiteY1" fmla="*/ 2761634 h 9543030"/>
              <a:gd name="connsiteX2" fmla="*/ 13006499 w 13006499"/>
              <a:gd name="connsiteY2" fmla="*/ 2768041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75030 w 12976166"/>
              <a:gd name="connsiteY0" fmla="*/ 413114 h 9543030"/>
              <a:gd name="connsiteX1" fmla="*/ 12553741 w 12976166"/>
              <a:gd name="connsiteY1" fmla="*/ 2761634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2976166"/>
              <a:gd name="connsiteY0" fmla="*/ 413114 h 9543030"/>
              <a:gd name="connsiteX1" fmla="*/ 11813694 w 12976166"/>
              <a:gd name="connsiteY1" fmla="*/ 425410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2977478"/>
              <a:gd name="connsiteY0" fmla="*/ 413114 h 9543030"/>
              <a:gd name="connsiteX1" fmla="*/ 11813694 w 12977478"/>
              <a:gd name="connsiteY1" fmla="*/ 425410 h 9543030"/>
              <a:gd name="connsiteX2" fmla="*/ 12977478 w 12977478"/>
              <a:gd name="connsiteY2" fmla="*/ 446329 h 9543030"/>
              <a:gd name="connsiteX3" fmla="*/ 12976166 w 12977478"/>
              <a:gd name="connsiteY3" fmla="*/ 7677077 h 9543030"/>
              <a:gd name="connsiteX4" fmla="*/ 7395850 w 12977478"/>
              <a:gd name="connsiteY4" fmla="*/ 9172635 h 9543030"/>
              <a:gd name="connsiteX5" fmla="*/ 371789 w 12977478"/>
              <a:gd name="connsiteY5" fmla="*/ 9474524 h 9543030"/>
              <a:gd name="connsiteX6" fmla="*/ 24473 w 12977478"/>
              <a:gd name="connsiteY6" fmla="*/ 9362817 h 9543030"/>
              <a:gd name="connsiteX7" fmla="*/ 0 w 12977478"/>
              <a:gd name="connsiteY7" fmla="*/ 242212 h 9543030"/>
              <a:gd name="connsiteX8" fmla="*/ 1075030 w 12977478"/>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3006499"/>
              <a:gd name="connsiteY0" fmla="*/ 413114 h 9543030"/>
              <a:gd name="connsiteX1" fmla="*/ 11813694 w 13006499"/>
              <a:gd name="connsiteY1" fmla="*/ 425410 h 9543030"/>
              <a:gd name="connsiteX2" fmla="*/ 13006499 w 13006499"/>
              <a:gd name="connsiteY2" fmla="*/ 431818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60519 w 12991988"/>
              <a:gd name="connsiteY0" fmla="*/ 15369 h 9145285"/>
              <a:gd name="connsiteX1" fmla="*/ 11799183 w 12991988"/>
              <a:gd name="connsiteY1" fmla="*/ 27665 h 9145285"/>
              <a:gd name="connsiteX2" fmla="*/ 12991988 w 12991988"/>
              <a:gd name="connsiteY2" fmla="*/ 34073 h 9145285"/>
              <a:gd name="connsiteX3" fmla="*/ 12961655 w 12991988"/>
              <a:gd name="connsiteY3" fmla="*/ 7279332 h 9145285"/>
              <a:gd name="connsiteX4" fmla="*/ 7381339 w 12991988"/>
              <a:gd name="connsiteY4" fmla="*/ 8774890 h 9145285"/>
              <a:gd name="connsiteX5" fmla="*/ 357278 w 12991988"/>
              <a:gd name="connsiteY5" fmla="*/ 9076779 h 9145285"/>
              <a:gd name="connsiteX6" fmla="*/ 9962 w 12991988"/>
              <a:gd name="connsiteY6" fmla="*/ 8965072 h 9145285"/>
              <a:gd name="connsiteX7" fmla="*/ 0 w 12991988"/>
              <a:gd name="connsiteY7" fmla="*/ 497449 h 9145285"/>
              <a:gd name="connsiteX8" fmla="*/ 1060519 w 12991988"/>
              <a:gd name="connsiteY8" fmla="*/ 15369 h 9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1988" h="9145285">
                <a:moveTo>
                  <a:pt x="1060519" y="15369"/>
                </a:moveTo>
                <a:lnTo>
                  <a:pt x="11799183" y="27665"/>
                </a:lnTo>
                <a:lnTo>
                  <a:pt x="12991988" y="34073"/>
                </a:lnTo>
                <a:cubicBezTo>
                  <a:pt x="12991551" y="2444322"/>
                  <a:pt x="12962092" y="4869083"/>
                  <a:pt x="12961655" y="7279332"/>
                </a:cubicBezTo>
                <a:cubicBezTo>
                  <a:pt x="12818219" y="7659594"/>
                  <a:pt x="9106191" y="8508859"/>
                  <a:pt x="7381339" y="8774890"/>
                </a:cubicBezTo>
                <a:cubicBezTo>
                  <a:pt x="5054453" y="9049810"/>
                  <a:pt x="3538247" y="9259062"/>
                  <a:pt x="357278" y="9076779"/>
                </a:cubicBezTo>
                <a:cubicBezTo>
                  <a:pt x="98744" y="9041171"/>
                  <a:pt x="8104" y="9067292"/>
                  <a:pt x="9962" y="8965072"/>
                </a:cubicBezTo>
                <a:cubicBezTo>
                  <a:pt x="9962" y="7060080"/>
                  <a:pt x="0" y="2402441"/>
                  <a:pt x="0" y="497449"/>
                </a:cubicBezTo>
                <a:cubicBezTo>
                  <a:pt x="0" y="-133825"/>
                  <a:pt x="429245" y="15369"/>
                  <a:pt x="1060519" y="15369"/>
                </a:cubicBezTo>
                <a:close/>
              </a:path>
            </a:pathLst>
          </a:custGeom>
        </p:spPr>
        <p:txBody>
          <a:bodyPr anchor="ctr">
            <a:normAutofit/>
          </a:bodyPr>
          <a:lstStyle>
            <a:lvl1pPr marL="0" indent="0" algn="ctr">
              <a:buNone/>
              <a:defRPr sz="26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320830933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6933CC9-91BA-9D47-87CD-D16008FD3A72}"/>
              </a:ext>
            </a:extLst>
          </p:cNvPr>
          <p:cNvSpPr/>
          <p:nvPr userDrawn="1"/>
        </p:nvSpPr>
        <p:spPr>
          <a:xfrm>
            <a:off x="0" y="1651000"/>
            <a:ext cx="6866164" cy="8255000"/>
          </a:xfrm>
          <a:custGeom>
            <a:avLst/>
            <a:gdLst>
              <a:gd name="connsiteX0" fmla="*/ 6373214 w 9154885"/>
              <a:gd name="connsiteY0" fmla="*/ 0 h 5715000"/>
              <a:gd name="connsiteX1" fmla="*/ 8927078 w 9154885"/>
              <a:gd name="connsiteY1" fmla="*/ 346852 h 5715000"/>
              <a:gd name="connsiteX2" fmla="*/ 9154885 w 9154885"/>
              <a:gd name="connsiteY2" fmla="*/ 416827 h 5715000"/>
              <a:gd name="connsiteX3" fmla="*/ 9154885 w 9154885"/>
              <a:gd name="connsiteY3" fmla="*/ 5715000 h 5715000"/>
              <a:gd name="connsiteX4" fmla="*/ 0 w 9154885"/>
              <a:gd name="connsiteY4" fmla="*/ 5715000 h 5715000"/>
              <a:gd name="connsiteX5" fmla="*/ 0 w 9154885"/>
              <a:gd name="connsiteY5" fmla="*/ 2454933 h 5715000"/>
              <a:gd name="connsiteX6" fmla="*/ 318937 w 9154885"/>
              <a:gd name="connsiteY6" fmla="*/ 2175998 h 5715000"/>
              <a:gd name="connsiteX7" fmla="*/ 6373214 w 9154885"/>
              <a:gd name="connsiteY7"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715000">
                <a:moveTo>
                  <a:pt x="6373214" y="0"/>
                </a:moveTo>
                <a:cubicBezTo>
                  <a:pt x="7257919" y="0"/>
                  <a:pt x="8114407" y="120817"/>
                  <a:pt x="8927078" y="346852"/>
                </a:cubicBezTo>
                <a:lnTo>
                  <a:pt x="9154885" y="416827"/>
                </a:lnTo>
                <a:lnTo>
                  <a:pt x="9154885" y="5715000"/>
                </a:lnTo>
                <a:lnTo>
                  <a:pt x="0" y="5715000"/>
                </a:lnTo>
                <a:lnTo>
                  <a:pt x="0" y="2454933"/>
                </a:lnTo>
                <a:lnTo>
                  <a:pt x="318937" y="2175998"/>
                </a:lnTo>
                <a:cubicBezTo>
                  <a:pt x="1963497" y="816721"/>
                  <a:pt x="4072978" y="0"/>
                  <a:pt x="6373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36" name="Freeform 35">
            <a:extLst>
              <a:ext uri="{FF2B5EF4-FFF2-40B4-BE49-F238E27FC236}">
                <a16:creationId xmlns:a16="http://schemas.microsoft.com/office/drawing/2014/main" id="{415E89D0-8FAB-FC4E-B2B3-90FDCB161259}"/>
              </a:ext>
            </a:extLst>
          </p:cNvPr>
          <p:cNvSpPr/>
          <p:nvPr userDrawn="1"/>
        </p:nvSpPr>
        <p:spPr>
          <a:xfrm>
            <a:off x="-8164" y="1968907"/>
            <a:ext cx="6866164" cy="7937094"/>
          </a:xfrm>
          <a:custGeom>
            <a:avLst/>
            <a:gdLst>
              <a:gd name="connsiteX0" fmla="*/ 5985833 w 9154885"/>
              <a:gd name="connsiteY0" fmla="*/ 0 h 5494911"/>
              <a:gd name="connsiteX1" fmla="*/ 8741942 w 9154885"/>
              <a:gd name="connsiteY1" fmla="*/ 405543 h 5494911"/>
              <a:gd name="connsiteX2" fmla="*/ 9154885 w 9154885"/>
              <a:gd name="connsiteY2" fmla="*/ 543530 h 5494911"/>
              <a:gd name="connsiteX3" fmla="*/ 9154885 w 9154885"/>
              <a:gd name="connsiteY3" fmla="*/ 5494911 h 5494911"/>
              <a:gd name="connsiteX4" fmla="*/ 0 w 9154885"/>
              <a:gd name="connsiteY4" fmla="*/ 5494911 h 5494911"/>
              <a:gd name="connsiteX5" fmla="*/ 0 w 9154885"/>
              <a:gd name="connsiteY5" fmla="*/ 2122337 h 5494911"/>
              <a:gd name="connsiteX6" fmla="*/ 319199 w 9154885"/>
              <a:gd name="connsiteY6" fmla="*/ 1872075 h 5494911"/>
              <a:gd name="connsiteX7" fmla="*/ 5985833 w 9154885"/>
              <a:gd name="connsiteY7" fmla="*/ 0 h 54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494911">
                <a:moveTo>
                  <a:pt x="5985833" y="0"/>
                </a:moveTo>
                <a:cubicBezTo>
                  <a:pt x="6944263" y="0"/>
                  <a:pt x="7869578" y="141792"/>
                  <a:pt x="8741942" y="405543"/>
                </a:cubicBezTo>
                <a:lnTo>
                  <a:pt x="9154885" y="543530"/>
                </a:lnTo>
                <a:lnTo>
                  <a:pt x="9154885" y="5494911"/>
                </a:lnTo>
                <a:lnTo>
                  <a:pt x="0" y="5494911"/>
                </a:lnTo>
                <a:lnTo>
                  <a:pt x="0" y="2122337"/>
                </a:lnTo>
                <a:lnTo>
                  <a:pt x="319199" y="1872075"/>
                </a:lnTo>
                <a:cubicBezTo>
                  <a:pt x="1901781" y="695905"/>
                  <a:pt x="3862539" y="0"/>
                  <a:pt x="59858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9" name="Subtitle 2">
            <a:extLst>
              <a:ext uri="{FF2B5EF4-FFF2-40B4-BE49-F238E27FC236}">
                <a16:creationId xmlns:a16="http://schemas.microsoft.com/office/drawing/2014/main" id="{BCDAE4F8-BDDA-B342-8252-FA4AA951721F}"/>
              </a:ext>
            </a:extLst>
          </p:cNvPr>
          <p:cNvSpPr>
            <a:spLocks noGrp="1"/>
          </p:cNvSpPr>
          <p:nvPr userDrawn="1">
            <p:ph type="subTitle" idx="1" hasCustomPrompt="1"/>
          </p:nvPr>
        </p:nvSpPr>
        <p:spPr>
          <a:xfrm>
            <a:off x="1942255" y="5364869"/>
            <a:ext cx="4437993" cy="2443798"/>
          </a:xfrm>
        </p:spPr>
        <p:txBody>
          <a:bodyPr>
            <a:noAutofit/>
          </a:bodyPr>
          <a:lstStyle>
            <a:lvl1pPr marL="0" indent="0" algn="r">
              <a:lnSpc>
                <a:spcPts val="2253"/>
              </a:lnSpc>
              <a:spcAft>
                <a:spcPts val="0"/>
              </a:spcAft>
              <a:buNone/>
              <a:defRPr sz="2600" b="0" i="0">
                <a:solidFill>
                  <a:schemeClr val="bg1"/>
                </a:solidFill>
                <a:latin typeface="Calibri Light" panose="020F0302020204030204" pitchFamily="34" charset="0"/>
                <a:cs typeface="Calibri Light" panose="020F03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add your information</a:t>
            </a:r>
          </a:p>
        </p:txBody>
      </p:sp>
      <p:sp>
        <p:nvSpPr>
          <p:cNvPr id="12" name="TextBox 11">
            <a:extLst>
              <a:ext uri="{FF2B5EF4-FFF2-40B4-BE49-F238E27FC236}">
                <a16:creationId xmlns:a16="http://schemas.microsoft.com/office/drawing/2014/main" id="{21D51349-7320-AE4C-A00F-B7CF9BBB1BB6}"/>
              </a:ext>
            </a:extLst>
          </p:cNvPr>
          <p:cNvSpPr txBox="1"/>
          <p:nvPr userDrawn="1"/>
        </p:nvSpPr>
        <p:spPr>
          <a:xfrm>
            <a:off x="3294148" y="4634186"/>
            <a:ext cx="3086100" cy="892552"/>
          </a:xfrm>
          <a:prstGeom prst="rect">
            <a:avLst/>
          </a:prstGeom>
          <a:noFill/>
        </p:spPr>
        <p:txBody>
          <a:bodyPr wrap="square" rtlCol="0">
            <a:spAutoFit/>
          </a:bodyPr>
          <a:lstStyle/>
          <a:p>
            <a:pPr algn="r"/>
            <a:r>
              <a:rPr lang="en-US" sz="2600">
                <a:solidFill>
                  <a:schemeClr val="bg1"/>
                </a:solidFill>
              </a:rPr>
              <a:t>For more information please contact:</a:t>
            </a:r>
          </a:p>
        </p:txBody>
      </p:sp>
      <p:sp>
        <p:nvSpPr>
          <p:cNvPr id="13" name="TextBox 12">
            <a:extLst>
              <a:ext uri="{FF2B5EF4-FFF2-40B4-BE49-F238E27FC236}">
                <a16:creationId xmlns:a16="http://schemas.microsoft.com/office/drawing/2014/main" id="{99C76B49-31D4-7D4E-A527-B1A06722B09F}"/>
              </a:ext>
            </a:extLst>
          </p:cNvPr>
          <p:cNvSpPr txBox="1"/>
          <p:nvPr userDrawn="1"/>
        </p:nvSpPr>
        <p:spPr>
          <a:xfrm>
            <a:off x="3294148" y="7875884"/>
            <a:ext cx="3086100" cy="1289242"/>
          </a:xfrm>
          <a:prstGeom prst="rect">
            <a:avLst/>
          </a:prstGeom>
          <a:noFill/>
        </p:spPr>
        <p:txBody>
          <a:bodyPr wrap="square" rtlCol="0">
            <a:spAutoFit/>
          </a:bodyPr>
          <a:lstStyle/>
          <a:p>
            <a:pPr algn="r"/>
            <a:r>
              <a:rPr lang="en-US" sz="2600" err="1">
                <a:solidFill>
                  <a:srgbClr val="A4CD39"/>
                </a:solidFill>
              </a:rPr>
              <a:t>www.uclpartners.com</a:t>
            </a:r>
            <a:endParaRPr lang="en-US" sz="2600">
              <a:solidFill>
                <a:srgbClr val="A4CD39"/>
              </a:solidFill>
            </a:endParaRPr>
          </a:p>
          <a:p>
            <a:pPr algn="r"/>
            <a:r>
              <a:rPr lang="en-US" sz="2600">
                <a:solidFill>
                  <a:srgbClr val="A4CD39"/>
                </a:solidFill>
              </a:rPr>
              <a:t>@</a:t>
            </a:r>
            <a:r>
              <a:rPr lang="en-US" sz="2600" err="1">
                <a:solidFill>
                  <a:srgbClr val="A4CD39"/>
                </a:solidFill>
              </a:rPr>
              <a:t>uclpartners</a:t>
            </a:r>
            <a:endParaRPr lang="en-US" sz="2600">
              <a:solidFill>
                <a:srgbClr val="A4CD39"/>
              </a:solidFill>
            </a:endParaRPr>
          </a:p>
        </p:txBody>
      </p:sp>
      <p:sp>
        <p:nvSpPr>
          <p:cNvPr id="14" name="TextBox 13">
            <a:extLst>
              <a:ext uri="{FF2B5EF4-FFF2-40B4-BE49-F238E27FC236}">
                <a16:creationId xmlns:a16="http://schemas.microsoft.com/office/drawing/2014/main" id="{37E5B4F8-E8EC-1D45-85B8-93F8D920D2D1}"/>
              </a:ext>
            </a:extLst>
          </p:cNvPr>
          <p:cNvSpPr txBox="1"/>
          <p:nvPr userDrawn="1"/>
        </p:nvSpPr>
        <p:spPr>
          <a:xfrm>
            <a:off x="3294148" y="3295108"/>
            <a:ext cx="3086100" cy="937051"/>
          </a:xfrm>
          <a:prstGeom prst="rect">
            <a:avLst/>
          </a:prstGeom>
          <a:noFill/>
        </p:spPr>
        <p:txBody>
          <a:bodyPr wrap="square" rtlCol="0">
            <a:spAutoFit/>
          </a:bodyPr>
          <a:lstStyle/>
          <a:p>
            <a:pPr algn="r"/>
            <a:r>
              <a:rPr lang="en-US" sz="5489" b="0" i="0">
                <a:solidFill>
                  <a:srgbClr val="A4CD39"/>
                </a:solidFill>
                <a:latin typeface="Calibri Light" panose="020F0302020204030204" pitchFamily="34" charset="0"/>
                <a:cs typeface="Calibri Light" panose="020F0302020204030204" pitchFamily="34" charset="0"/>
              </a:rPr>
              <a:t>Thank you</a:t>
            </a:r>
          </a:p>
        </p:txBody>
      </p:sp>
      <p:pic>
        <p:nvPicPr>
          <p:cNvPr id="15" name="Picture 14">
            <a:extLst>
              <a:ext uri="{FF2B5EF4-FFF2-40B4-BE49-F238E27FC236}">
                <a16:creationId xmlns:a16="http://schemas.microsoft.com/office/drawing/2014/main" id="{DD451014-24DB-D344-ADEB-F415260C88B9}"/>
              </a:ext>
            </a:extLst>
          </p:cNvPr>
          <p:cNvPicPr>
            <a:picLocks noChangeAspect="1"/>
          </p:cNvPicPr>
          <p:nvPr userDrawn="1"/>
        </p:nvPicPr>
        <p:blipFill>
          <a:blip r:embed="rId2"/>
          <a:stretch>
            <a:fillRect/>
          </a:stretch>
        </p:blipFill>
        <p:spPr>
          <a:xfrm>
            <a:off x="399066" y="689226"/>
            <a:ext cx="1645841" cy="487933"/>
          </a:xfrm>
          <a:prstGeom prst="rect">
            <a:avLst/>
          </a:prstGeom>
        </p:spPr>
      </p:pic>
    </p:spTree>
    <p:extLst>
      <p:ext uri="{BB962C8B-B14F-4D97-AF65-F5344CB8AC3E}">
        <p14:creationId xmlns:p14="http://schemas.microsoft.com/office/powerpoint/2010/main" val="35089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05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Copy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275545" y="739021"/>
            <a:ext cx="5915025"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275545" y="2148259"/>
            <a:ext cx="5915025"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8730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6E0F1E1-187C-5041-A962-0F6F0CA75F73}"/>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3" name="Oval 12">
            <a:extLst>
              <a:ext uri="{FF2B5EF4-FFF2-40B4-BE49-F238E27FC236}">
                <a16:creationId xmlns:a16="http://schemas.microsoft.com/office/drawing/2014/main" id="{139C619B-CE35-304A-B195-610ECBFBB740}"/>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45C42936-16D7-A44B-BFD9-345D93BD8E8B}"/>
              </a:ext>
            </a:extLst>
          </p:cNvPr>
          <p:cNvPicPr>
            <a:picLocks/>
          </p:cNvPicPr>
          <p:nvPr userDrawn="1"/>
        </p:nvPicPr>
        <p:blipFill rotWithShape="1">
          <a:blip r:embed="rId3"/>
          <a:srcRect l="3160" r="30173"/>
          <a:stretch/>
        </p:blipFill>
        <p:spPr>
          <a:xfrm>
            <a:off x="-1623308" y="-684212"/>
            <a:ext cx="4404442" cy="8482627"/>
          </a:xfrm>
          <a:prstGeom prst="ellipse">
            <a:avLst/>
          </a:prstGeom>
        </p:spPr>
      </p:pic>
    </p:spTree>
    <p:extLst>
      <p:ext uri="{BB962C8B-B14F-4D97-AF65-F5344CB8AC3E}">
        <p14:creationId xmlns:p14="http://schemas.microsoft.com/office/powerpoint/2010/main" val="247937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82AB87C-D07C-9E48-9492-10A34E9E193C}"/>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A1298CB5-FDBB-FB45-B77B-CE1A44B1E002}"/>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CC4BC4F0-A18F-0A47-B9D8-E219C02BD669}"/>
              </a:ext>
            </a:extLst>
          </p:cNvPr>
          <p:cNvPicPr>
            <a:picLocks/>
          </p:cNvPicPr>
          <p:nvPr userDrawn="1"/>
        </p:nvPicPr>
        <p:blipFill rotWithShape="1">
          <a:blip r:embed="rId3"/>
          <a:srcRect l="2802" r="30531"/>
          <a:stretch/>
        </p:blipFill>
        <p:spPr>
          <a:xfrm>
            <a:off x="-1623309" y="-684212"/>
            <a:ext cx="4404442" cy="8482627"/>
          </a:xfrm>
          <a:prstGeom prst="ellipse">
            <a:avLst/>
          </a:prstGeom>
        </p:spPr>
      </p:pic>
    </p:spTree>
    <p:extLst>
      <p:ext uri="{BB962C8B-B14F-4D97-AF65-F5344CB8AC3E}">
        <p14:creationId xmlns:p14="http://schemas.microsoft.com/office/powerpoint/2010/main" val="232026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4">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F59774E-B129-224C-AE04-ADC707FE0428}"/>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779CB45C-36FB-5345-9907-9B2C82EFB037}"/>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75C2228C-A136-A148-B793-BEBF85F38910}"/>
              </a:ext>
            </a:extLst>
          </p:cNvPr>
          <p:cNvPicPr>
            <a:picLocks/>
          </p:cNvPicPr>
          <p:nvPr userDrawn="1"/>
        </p:nvPicPr>
        <p:blipFill rotWithShape="1">
          <a:blip r:embed="rId3"/>
          <a:srcRect l="20399" r="12935"/>
          <a:stretch>
            <a:fillRect/>
          </a:stretch>
        </p:blipFill>
        <p:spPr>
          <a:xfrm>
            <a:off x="-1623308" y="-684213"/>
            <a:ext cx="4404442" cy="8482630"/>
          </a:xfrm>
          <a:prstGeom prst="ellipse">
            <a:avLst/>
          </a:prstGeom>
        </p:spPr>
      </p:pic>
    </p:spTree>
    <p:extLst>
      <p:ext uri="{BB962C8B-B14F-4D97-AF65-F5344CB8AC3E}">
        <p14:creationId xmlns:p14="http://schemas.microsoft.com/office/powerpoint/2010/main" val="171738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5">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02B7A9-61FD-4146-A855-46D4808A2C4D}"/>
              </a:ext>
            </a:extLst>
          </p:cNvPr>
          <p:cNvSpPr/>
          <p:nvPr userDrawn="1"/>
        </p:nvSpPr>
        <p:spPr>
          <a:xfrm>
            <a:off x="0" y="1560121"/>
            <a:ext cx="6858000" cy="8345879"/>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4858398" y="657151"/>
            <a:ext cx="1645841" cy="786542"/>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2942516" y="3824520"/>
            <a:ext cx="3711344" cy="3448756"/>
          </a:xfrm>
        </p:spPr>
        <p:txBody>
          <a:bodyPr anchor="b">
            <a:normAutofit/>
          </a:bodyPr>
          <a:lstStyle>
            <a:lvl1pPr algn="l">
              <a:lnSpc>
                <a:spcPts val="4911"/>
              </a:lnSpc>
              <a:defRPr sz="5055"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2942516" y="7501121"/>
            <a:ext cx="3711344" cy="1781884"/>
          </a:xfrm>
        </p:spPr>
        <p:txBody>
          <a:bodyPr>
            <a:normAutofit/>
          </a:bodyPr>
          <a:lstStyle>
            <a:lvl1pPr marL="0" indent="0" algn="l">
              <a:lnSpc>
                <a:spcPts val="3149"/>
              </a:lnSpc>
              <a:spcAft>
                <a:spcPts val="867"/>
              </a:spcAft>
              <a:buNone/>
              <a:defRPr sz="2600">
                <a:solidFill>
                  <a:schemeClr val="bg1"/>
                </a:solidFill>
                <a:latin typeface="Calibri" panose="020F0502020204030204" pitchFamily="34" charset="0"/>
                <a:cs typeface="Calibri" panose="020F0502020204030204" pitchFamily="34" charset="0"/>
              </a:defRPr>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p>
        </p:txBody>
      </p:sp>
      <p:sp>
        <p:nvSpPr>
          <p:cNvPr id="14" name="Oval 13">
            <a:extLst>
              <a:ext uri="{FF2B5EF4-FFF2-40B4-BE49-F238E27FC236}">
                <a16:creationId xmlns:a16="http://schemas.microsoft.com/office/drawing/2014/main" id="{E8BB3BD3-0568-C34A-9372-A1B599E4AD11}"/>
              </a:ext>
            </a:extLst>
          </p:cNvPr>
          <p:cNvSpPr/>
          <p:nvPr userDrawn="1"/>
        </p:nvSpPr>
        <p:spPr>
          <a:xfrm>
            <a:off x="-1482920" y="-825499"/>
            <a:ext cx="4404442" cy="848262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pic>
        <p:nvPicPr>
          <p:cNvPr id="16" name="Picture 15">
            <a:extLst>
              <a:ext uri="{FF2B5EF4-FFF2-40B4-BE49-F238E27FC236}">
                <a16:creationId xmlns:a16="http://schemas.microsoft.com/office/drawing/2014/main" id="{1E27B4BA-139C-0E43-9755-A033B37EFEF6}"/>
              </a:ext>
            </a:extLst>
          </p:cNvPr>
          <p:cNvPicPr>
            <a:picLocks/>
          </p:cNvPicPr>
          <p:nvPr userDrawn="1"/>
        </p:nvPicPr>
        <p:blipFill rotWithShape="1">
          <a:blip r:embed="rId3"/>
          <a:srcRect l="8787" r="24547"/>
          <a:stretch/>
        </p:blipFill>
        <p:spPr>
          <a:xfrm>
            <a:off x="-1623308" y="-684212"/>
            <a:ext cx="4404442" cy="8482627"/>
          </a:xfrm>
          <a:prstGeom prst="ellipse">
            <a:avLst/>
          </a:prstGeom>
        </p:spPr>
      </p:pic>
    </p:spTree>
    <p:extLst>
      <p:ext uri="{BB962C8B-B14F-4D97-AF65-F5344CB8AC3E}">
        <p14:creationId xmlns:p14="http://schemas.microsoft.com/office/powerpoint/2010/main" val="320134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D3A53-D092-7F43-8571-3B37FAE1CFCF}"/>
              </a:ext>
            </a:extLst>
          </p:cNvPr>
          <p:cNvPicPr>
            <a:picLocks noChangeAspect="1"/>
          </p:cNvPicPr>
          <p:nvPr userDrawn="1"/>
        </p:nvPicPr>
        <p:blipFill>
          <a:blip r:embed="rId2"/>
          <a:stretch>
            <a:fillRect/>
          </a:stretch>
        </p:blipFill>
        <p:spPr>
          <a:xfrm>
            <a:off x="0" y="7911996"/>
            <a:ext cx="6858000" cy="1994005"/>
          </a:xfrm>
          <a:prstGeom prst="rect">
            <a:avLst/>
          </a:prstGeom>
        </p:spPr>
      </p:pic>
      <p:pic>
        <p:nvPicPr>
          <p:cNvPr id="6" name="Picture 5">
            <a:extLst>
              <a:ext uri="{FF2B5EF4-FFF2-40B4-BE49-F238E27FC236}">
                <a16:creationId xmlns:a16="http://schemas.microsoft.com/office/drawing/2014/main" id="{E9BC20E4-9489-C045-B0AF-3E21A0480494}"/>
              </a:ext>
            </a:extLst>
          </p:cNvPr>
          <p:cNvPicPr>
            <a:picLocks noChangeAspect="1"/>
          </p:cNvPicPr>
          <p:nvPr userDrawn="1"/>
        </p:nvPicPr>
        <p:blipFill>
          <a:blip r:embed="rId3"/>
          <a:stretch>
            <a:fillRect/>
          </a:stretch>
        </p:blipFill>
        <p:spPr>
          <a:xfrm>
            <a:off x="5518800" y="8964800"/>
            <a:ext cx="993600" cy="474838"/>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367393" y="1810367"/>
            <a:ext cx="6144269" cy="6285266"/>
          </a:xfrm>
        </p:spPr>
        <p:txBody>
          <a:bodyPr anchor="ctr">
            <a:normAutofit/>
          </a:bodyPr>
          <a:lstStyle>
            <a:lvl1pPr marL="0" indent="0">
              <a:buNone/>
              <a:defRPr sz="4767" b="0" i="0">
                <a:solidFill>
                  <a:schemeClr val="accent2"/>
                </a:solidFill>
                <a:latin typeface="Calibri Light" panose="020F0302020204030204" pitchFamily="34" charset="0"/>
                <a:cs typeface="Calibri Light" panose="020F0302020204030204" pitchFamily="34" charset="0"/>
              </a:defRPr>
            </a:lvl1pPr>
            <a:lvl2pPr marL="660380" indent="0">
              <a:buNone/>
              <a:defRPr b="0" i="0">
                <a:solidFill>
                  <a:schemeClr val="bg1"/>
                </a:solidFill>
                <a:latin typeface="Calibri Light" panose="020F0302020204030204" pitchFamily="34" charset="0"/>
                <a:cs typeface="Calibri Light" panose="020F0302020204030204" pitchFamily="34" charset="0"/>
              </a:defRPr>
            </a:lvl2pPr>
            <a:lvl3pPr marL="1320759" indent="0">
              <a:buNone/>
              <a:defRPr b="0" i="0">
                <a:solidFill>
                  <a:schemeClr val="bg1"/>
                </a:solidFill>
                <a:latin typeface="Calibri Light" panose="020F0302020204030204" pitchFamily="34" charset="0"/>
                <a:cs typeface="Calibri Light" panose="020F0302020204030204" pitchFamily="34" charset="0"/>
              </a:defRPr>
            </a:lvl3pPr>
            <a:lvl4pPr marL="1981139" indent="0">
              <a:buNone/>
              <a:defRPr b="0" i="0">
                <a:solidFill>
                  <a:schemeClr val="bg1"/>
                </a:solidFill>
                <a:latin typeface="Calibri Light" panose="020F0302020204030204" pitchFamily="34" charset="0"/>
                <a:cs typeface="Calibri Light" panose="020F0302020204030204" pitchFamily="34" charset="0"/>
              </a:defRPr>
            </a:lvl4pPr>
            <a:lvl5pPr marL="2641519"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37851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out Quote / Statem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2"/>
          <a:stretch>
            <a:fillRect/>
          </a:stretch>
        </p:blipFill>
        <p:spPr>
          <a:xfrm>
            <a:off x="5009511" y="9017000"/>
            <a:ext cx="1502151" cy="509198"/>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3296039" y="1810367"/>
            <a:ext cx="3215623" cy="6285266"/>
          </a:xfrm>
        </p:spPr>
        <p:txBody>
          <a:bodyPr anchor="ctr">
            <a:normAutofit/>
          </a:bodyPr>
          <a:lstStyle>
            <a:lvl1pPr marL="0" indent="0">
              <a:buNone/>
              <a:defRPr sz="4333" b="0" i="0">
                <a:solidFill>
                  <a:schemeClr val="accent1"/>
                </a:solidFill>
                <a:latin typeface="Calibri Light" panose="020F0302020204030204" pitchFamily="34" charset="0"/>
                <a:cs typeface="Calibri Light" panose="020F0302020204030204" pitchFamily="34" charset="0"/>
              </a:defRPr>
            </a:lvl1pPr>
            <a:lvl2pPr marL="660380" indent="0">
              <a:buNone/>
              <a:defRPr b="0" i="0">
                <a:solidFill>
                  <a:schemeClr val="bg1"/>
                </a:solidFill>
                <a:latin typeface="Calibri Light" panose="020F0302020204030204" pitchFamily="34" charset="0"/>
                <a:cs typeface="Calibri Light" panose="020F0302020204030204" pitchFamily="34" charset="0"/>
              </a:defRPr>
            </a:lvl2pPr>
            <a:lvl3pPr marL="1320759" indent="0">
              <a:buNone/>
              <a:defRPr b="0" i="0">
                <a:solidFill>
                  <a:schemeClr val="bg1"/>
                </a:solidFill>
                <a:latin typeface="Calibri Light" panose="020F0302020204030204" pitchFamily="34" charset="0"/>
                <a:cs typeface="Calibri Light" panose="020F0302020204030204" pitchFamily="34" charset="0"/>
              </a:defRPr>
            </a:lvl3pPr>
            <a:lvl4pPr marL="1981139" indent="0">
              <a:buNone/>
              <a:defRPr b="0" i="0">
                <a:solidFill>
                  <a:schemeClr val="bg1"/>
                </a:solidFill>
                <a:latin typeface="Calibri Light" panose="020F0302020204030204" pitchFamily="34" charset="0"/>
                <a:cs typeface="Calibri Light" panose="020F0302020204030204" pitchFamily="34" charset="0"/>
              </a:defRPr>
            </a:lvl4pPr>
            <a:lvl5pPr marL="2641519"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Picture Placeholder 22">
            <a:extLst>
              <a:ext uri="{FF2B5EF4-FFF2-40B4-BE49-F238E27FC236}">
                <a16:creationId xmlns:a16="http://schemas.microsoft.com/office/drawing/2014/main" id="{9EB7D292-B56F-2A49-8F05-84F0600318F5}"/>
              </a:ext>
            </a:extLst>
          </p:cNvPr>
          <p:cNvSpPr>
            <a:spLocks noGrp="1"/>
          </p:cNvSpPr>
          <p:nvPr>
            <p:ph type="pic" sz="quarter" idx="14" hasCustomPrompt="1"/>
          </p:nvPr>
        </p:nvSpPr>
        <p:spPr>
          <a:xfrm>
            <a:off x="-1558490" y="1810367"/>
            <a:ext cx="4596188" cy="8851917"/>
          </a:xfrm>
          <a:prstGeom prst="ellipse">
            <a:avLst/>
          </a:prstGeom>
        </p:spPr>
        <p:txBody>
          <a:bodyPr anchor="ctr">
            <a:normAutofit/>
          </a:bodyPr>
          <a:lstStyle>
            <a:lvl1pPr marL="0" indent="0" algn="ctr">
              <a:buNone/>
              <a:defRPr sz="2022">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429340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2" y="739021"/>
            <a:ext cx="6216461" cy="1366411"/>
          </a:xfrm>
        </p:spPr>
        <p:txBody>
          <a:bodyPr anchor="t">
            <a:normAutofit/>
          </a:bodyPr>
          <a:lstStyle>
            <a:lvl1pPr>
              <a:defRPr sz="2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2" y="2148259"/>
            <a:ext cx="6216461" cy="6285266"/>
          </a:xfrm>
        </p:spPr>
        <p:txBody>
          <a:bodyPr>
            <a:normAutofit/>
          </a:bodyPr>
          <a:lstStyle>
            <a:lvl1pPr>
              <a:defRPr sz="12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34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367392" y="739021"/>
            <a:ext cx="6216461" cy="1366411"/>
          </a:xfrm>
        </p:spPr>
        <p:txBody>
          <a:bodyPr anchor="t">
            <a:normAutofit/>
          </a:bodyPr>
          <a:lstStyle>
            <a:lvl1pPr>
              <a:defRPr sz="5489"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367393" y="2148259"/>
            <a:ext cx="3396343" cy="6285266"/>
          </a:xfrm>
        </p:spPr>
        <p:txBody>
          <a:bodyPr/>
          <a:lstStyle>
            <a:lvl1pPr>
              <a:defRPr sz="3755"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3178"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26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2311"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2167"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367393" y="9166978"/>
            <a:ext cx="1275100" cy="355394"/>
          </a:xfrm>
          <a:prstGeom prst="rect">
            <a:avLst/>
          </a:prstGeom>
        </p:spPr>
      </p:pic>
      <p:sp>
        <p:nvSpPr>
          <p:cNvPr id="6" name="Picture Placeholder 22">
            <a:extLst>
              <a:ext uri="{FF2B5EF4-FFF2-40B4-BE49-F238E27FC236}">
                <a16:creationId xmlns:a16="http://schemas.microsoft.com/office/drawing/2014/main" id="{C9AE95C9-EBDE-1149-AAAC-54878FB758DD}"/>
              </a:ext>
            </a:extLst>
          </p:cNvPr>
          <p:cNvSpPr>
            <a:spLocks noGrp="1"/>
          </p:cNvSpPr>
          <p:nvPr>
            <p:ph type="pic" sz="quarter" idx="14" hasCustomPrompt="1"/>
          </p:nvPr>
        </p:nvSpPr>
        <p:spPr>
          <a:xfrm>
            <a:off x="3808945" y="1902580"/>
            <a:ext cx="4596188" cy="8851917"/>
          </a:xfrm>
          <a:prstGeom prst="ellipse">
            <a:avLst/>
          </a:prstGeom>
        </p:spPr>
        <p:txBody>
          <a:bodyPr anchor="ctr">
            <a:normAutofit/>
          </a:bodyPr>
          <a:lstStyle>
            <a:lvl1pPr marL="0" indent="0" algn="ctr">
              <a:buNone/>
              <a:defRPr sz="2022">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237744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DD60D603-CAD0-6644-8045-A910A444068B}" type="datetimeFigureOut">
              <a:rPr lang="en-US" smtClean="0"/>
              <a:t>8/24/2022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963AE364-3624-814B-BDC1-6A7B3421206F}" type="slidenum">
              <a:rPr lang="en-US" smtClean="0"/>
              <a:t>‹#›</a:t>
            </a:fld>
            <a:endParaRPr lang="en-US"/>
          </a:p>
        </p:txBody>
      </p:sp>
    </p:spTree>
    <p:extLst>
      <p:ext uri="{BB962C8B-B14F-4D97-AF65-F5344CB8AC3E}">
        <p14:creationId xmlns:p14="http://schemas.microsoft.com/office/powerpoint/2010/main" val="1818100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4449_3D878ABC.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444B_49BEF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microsoft.com/office/2018/10/relationships/comments" Target="../comments/modernComment_4443_F1EF2F7F.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microsoft.com/office/2018/10/relationships/comments" Target="../comments/modernComment_4444_9D59491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microsoft.com/office/2018/10/relationships/comments" Target="../comments/modernComment_4445_BFEC36F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microsoft.com/office/2018/10/relationships/comments" Target="../comments/modernComment_4446_D242D1AB.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microsoft.com/office/2018/10/relationships/comments" Target="../comments/modernComment_4447_418E7D6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microsoft.com/office/2018/10/relationships/comments" Target="../comments/modernComment_4448_3BAFFFA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1847AE-E057-1ED0-5EA1-198E537946AB}"/>
              </a:ext>
            </a:extLst>
          </p:cNvPr>
          <p:cNvSpPr>
            <a:spLocks noGrp="1"/>
          </p:cNvSpPr>
          <p:nvPr>
            <p:ph idx="1"/>
          </p:nvPr>
        </p:nvSpPr>
        <p:spPr/>
        <p:txBody>
          <a:bodyPr/>
          <a:lstStyle/>
          <a:p>
            <a:r>
              <a:rPr lang="en-GB" b="1" dirty="0"/>
              <a:t>Appendix 1: </a:t>
            </a:r>
          </a:p>
          <a:p>
            <a:r>
              <a:rPr lang="en-GB" dirty="0"/>
              <a:t>UCLPartners learning method</a:t>
            </a:r>
          </a:p>
        </p:txBody>
      </p:sp>
      <p:sp>
        <p:nvSpPr>
          <p:cNvPr id="8" name="Rectangle 7">
            <a:extLst>
              <a:ext uri="{FF2B5EF4-FFF2-40B4-BE49-F238E27FC236}">
                <a16:creationId xmlns:a16="http://schemas.microsoft.com/office/drawing/2014/main" id="{052EB982-EFEB-3E49-D478-5692A75F50CE}"/>
              </a:ext>
            </a:extLst>
          </p:cNvPr>
          <p:cNvSpPr/>
          <p:nvPr/>
        </p:nvSpPr>
        <p:spPr>
          <a:xfrm>
            <a:off x="0" y="7277100"/>
            <a:ext cx="6858000" cy="2628900"/>
          </a:xfrm>
          <a:prstGeom prst="rect">
            <a:avLst/>
          </a:prstGeom>
          <a:solidFill>
            <a:srgbClr val="16385E"/>
          </a:solidFill>
          <a:ln>
            <a:solidFill>
              <a:srgbClr val="16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Logo&#10;&#10;Description automatically generated">
            <a:extLst>
              <a:ext uri="{FF2B5EF4-FFF2-40B4-BE49-F238E27FC236}">
                <a16:creationId xmlns:a16="http://schemas.microsoft.com/office/drawing/2014/main" id="{73EBCC8B-2531-ED3B-8AB6-7A6B3C15F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473" y="475196"/>
            <a:ext cx="1673427" cy="417361"/>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A5F25B2E-31F2-E7C0-9228-570DCF7F0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019926" cy="9929798"/>
          </a:xfrm>
          <a:prstGeom prst="rect">
            <a:avLst/>
          </a:prstGeom>
        </p:spPr>
      </p:pic>
    </p:spTree>
    <p:extLst>
      <p:ext uri="{BB962C8B-B14F-4D97-AF65-F5344CB8AC3E}">
        <p14:creationId xmlns:p14="http://schemas.microsoft.com/office/powerpoint/2010/main" val="429345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669DDDE-0112-1096-5314-45C42562E480}"/>
              </a:ext>
            </a:extLst>
          </p:cNvPr>
          <p:cNvGraphicFramePr>
            <a:graphicFrameLocks noGrp="1"/>
          </p:cNvGraphicFramePr>
          <p:nvPr>
            <p:ph idx="1"/>
            <p:extLst>
              <p:ext uri="{D42A27DB-BD31-4B8C-83A1-F6EECF244321}">
                <p14:modId xmlns:p14="http://schemas.microsoft.com/office/powerpoint/2010/main" val="3724476775"/>
              </p:ext>
            </p:extLst>
          </p:nvPr>
        </p:nvGraphicFramePr>
        <p:xfrm>
          <a:off x="320676" y="10744"/>
          <a:ext cx="6216648" cy="9640357"/>
        </p:xfrm>
        <a:graphic>
          <a:graphicData uri="http://schemas.openxmlformats.org/drawingml/2006/table">
            <a:tbl>
              <a:tblPr firstRow="1" bandRow="1">
                <a:tableStyleId>{5C22544A-7EE6-4342-B048-85BDC9FD1C3A}</a:tableStyleId>
              </a:tblPr>
              <a:tblGrid>
                <a:gridCol w="2003424">
                  <a:extLst>
                    <a:ext uri="{9D8B030D-6E8A-4147-A177-3AD203B41FA5}">
                      <a16:colId xmlns:a16="http://schemas.microsoft.com/office/drawing/2014/main" val="3544343295"/>
                    </a:ext>
                  </a:extLst>
                </a:gridCol>
                <a:gridCol w="2489200">
                  <a:extLst>
                    <a:ext uri="{9D8B030D-6E8A-4147-A177-3AD203B41FA5}">
                      <a16:colId xmlns:a16="http://schemas.microsoft.com/office/drawing/2014/main" val="3162105280"/>
                    </a:ext>
                  </a:extLst>
                </a:gridCol>
                <a:gridCol w="1724024">
                  <a:extLst>
                    <a:ext uri="{9D8B030D-6E8A-4147-A177-3AD203B41FA5}">
                      <a16:colId xmlns:a16="http://schemas.microsoft.com/office/drawing/2014/main" val="1368709129"/>
                    </a:ext>
                  </a:extLst>
                </a:gridCol>
              </a:tblGrid>
              <a:tr h="404917">
                <a:tc>
                  <a:txBody>
                    <a:bodyPr/>
                    <a:lstStyle/>
                    <a:p>
                      <a:r>
                        <a:rPr lang="en-GB" sz="1100" dirty="0"/>
                        <a:t>CONSISTENCY</a:t>
                      </a:r>
                    </a:p>
                  </a:txBody>
                  <a:tcPr/>
                </a:tc>
                <a:tc>
                  <a:txBody>
                    <a:bodyPr/>
                    <a:lstStyle/>
                    <a:p>
                      <a:r>
                        <a:rPr lang="en-GB" sz="1100" dirty="0"/>
                        <a:t>SERVICE SPECIFICATION</a:t>
                      </a:r>
                    </a:p>
                  </a:txBody>
                  <a:tcPr>
                    <a:solidFill>
                      <a:srgbClr val="7B9C27"/>
                    </a:solidFill>
                  </a:tcPr>
                </a:tc>
                <a:tc>
                  <a:txBody>
                    <a:bodyPr/>
                    <a:lstStyle/>
                    <a:p>
                      <a:r>
                        <a:rPr lang="en-GB" sz="1100" dirty="0"/>
                        <a:t>VARIANCE</a:t>
                      </a:r>
                    </a:p>
                  </a:txBody>
                  <a:tcPr/>
                </a:tc>
                <a:extLst>
                  <a:ext uri="{0D108BD9-81ED-4DB2-BD59-A6C34878D82A}">
                    <a16:rowId xmlns:a16="http://schemas.microsoft.com/office/drawing/2014/main" val="2762713455"/>
                  </a:ext>
                </a:extLst>
              </a:tr>
              <a:tr h="404917">
                <a:tc>
                  <a:txBody>
                    <a:bodyPr/>
                    <a:lstStyle/>
                    <a:p>
                      <a:endParaRPr lang="en-GB" sz="1100" dirty="0"/>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solidFill>
                            <a:schemeClr val="tx1"/>
                          </a:solidFill>
                        </a:rPr>
                        <a:t>STAFFING</a:t>
                      </a:r>
                    </a:p>
                    <a:p>
                      <a:endParaRPr lang="en-GB" sz="1100" dirty="0"/>
                    </a:p>
                  </a:txBody>
                  <a:tcPr>
                    <a:solidFill>
                      <a:srgbClr val="BFD6F0"/>
                    </a:solidFill>
                  </a:tcPr>
                </a:tc>
                <a:tc>
                  <a:txBody>
                    <a:bodyPr/>
                    <a:lstStyle/>
                    <a:p>
                      <a:endParaRPr lang="en-GB" sz="1100" dirty="0"/>
                    </a:p>
                  </a:txBody>
                  <a:tcPr/>
                </a:tc>
                <a:extLst>
                  <a:ext uri="{0D108BD9-81ED-4DB2-BD59-A6C34878D82A}">
                    <a16:rowId xmlns:a16="http://schemas.microsoft.com/office/drawing/2014/main" val="1922789548"/>
                  </a:ext>
                </a:extLst>
              </a:tr>
              <a:tr h="8702939">
                <a:tc>
                  <a:txBody>
                    <a:bodyPr/>
                    <a:lstStyle/>
                    <a:p>
                      <a:r>
                        <a:rPr lang="en-GB" sz="1100" dirty="0"/>
                        <a:t>All services have these roles but the role description and responsibilities of these individuals varies. In one service, these roles are rotated between Trusts depending on which is responsible for providing staff that day.</a:t>
                      </a:r>
                    </a:p>
                    <a:p>
                      <a:endParaRPr lang="en-GB" sz="1100" dirty="0"/>
                    </a:p>
                    <a:p>
                      <a:endParaRPr lang="en-GB" sz="1100" dirty="0"/>
                    </a:p>
                    <a:p>
                      <a:endParaRPr lang="en-GB" sz="1100" dirty="0"/>
                    </a:p>
                    <a:p>
                      <a:r>
                        <a:rPr lang="en-GB" sz="1100" dirty="0"/>
                        <a:t>All services have a consultant on call for the transfer service who can join a transfer when necessary or provide additional support. </a:t>
                      </a:r>
                    </a:p>
                    <a:p>
                      <a:r>
                        <a:rPr lang="en-GB" sz="1100" dirty="0"/>
                        <a:t>All services provide the minimum transfer team.</a:t>
                      </a:r>
                    </a:p>
                  </a:txBody>
                  <a:tcPr/>
                </a:tc>
                <a:tc>
                  <a:txBody>
                    <a:bodyPr/>
                    <a:lstStyle/>
                    <a:p>
                      <a:r>
                        <a:rPr lang="en-GB" sz="1100" dirty="0"/>
                        <a:t>The ACCTS must have a leadership team with responsibility for the regional transfer service(s) including: </a:t>
                      </a:r>
                    </a:p>
                    <a:p>
                      <a:r>
                        <a:rPr lang="en-GB" sz="1100" dirty="0"/>
                        <a:t>• Lead Consultant </a:t>
                      </a:r>
                    </a:p>
                    <a:p>
                      <a:r>
                        <a:rPr lang="en-GB" sz="1100" dirty="0"/>
                        <a:t>• Service Manager </a:t>
                      </a:r>
                    </a:p>
                    <a:p>
                      <a:r>
                        <a:rPr lang="en-GB" sz="1100" dirty="0"/>
                        <a:t>• Lead Practitioner The ACCTS must have adequate numbers of staff to provide a safe, effective and resilient service. Team composition will be based on clinical need. </a:t>
                      </a:r>
                    </a:p>
                    <a:p>
                      <a:endParaRPr lang="en-GB" sz="1100" dirty="0"/>
                    </a:p>
                    <a:p>
                      <a:r>
                        <a:rPr lang="en-GB" sz="1100" b="1" dirty="0"/>
                        <a:t>For each operational shift, the service must have: </a:t>
                      </a:r>
                    </a:p>
                    <a:p>
                      <a:r>
                        <a:rPr lang="en-GB" sz="1100" dirty="0"/>
                        <a:t>• A dedicated Consultant in Intensive Care Medicine (as defined by the Faculty of Intensive Care Medicine) or Anaesthesia with appropriate critical care experience to provide coordination, triage and decision-support, and who may cover more than one transfer team. This Consultant, or another equivalent Consultant, will be available to join and supervise the transfer team, if required. </a:t>
                      </a:r>
                    </a:p>
                    <a:p>
                      <a:r>
                        <a:rPr lang="en-GB" sz="1100" dirty="0"/>
                        <a:t>• Minimum transfer team for Level 3 patients, available at all times, consists of 2 specialist critical care clinical members: </a:t>
                      </a:r>
                    </a:p>
                    <a:p>
                      <a:r>
                        <a:rPr lang="en-GB" sz="1100" dirty="0"/>
                        <a:t>o A doctor in Intensive Care Medicine or Anaesthesia or Advanced Critical Care Practitioner (ACCP)(holding Faculty of Intensive Care Medicine ACCP membership) with appropriate critical care experience and training to clinically lead transfers. </a:t>
                      </a:r>
                    </a:p>
                    <a:p>
                      <a:r>
                        <a:rPr lang="en-GB" sz="1100" dirty="0"/>
                        <a:t>o A second practitioner with appropriate critical care experience and training to carry out transfers available at all times. </a:t>
                      </a:r>
                    </a:p>
                    <a:p>
                      <a:r>
                        <a:rPr lang="en-GB" sz="1100" dirty="0"/>
                        <a:t>• Minimum transfer team for Level 1 and 2 patients, available at all times (may be the same team as above, or additional team), consists of 2 specialist critical care clinical members: </a:t>
                      </a:r>
                    </a:p>
                    <a:p>
                      <a:r>
                        <a:rPr lang="en-GB" sz="1100" dirty="0"/>
                        <a:t>o A doctor in Intensive Care Medicine or Anaesthesia, ACCP (holding Faculty of Intensive Care Medicine ACCP membership) or Advanced Practitioner with appropriate critical care experience and training to clinically lead transfers. </a:t>
                      </a:r>
                    </a:p>
                    <a:p>
                      <a:r>
                        <a:rPr lang="en-GB" sz="1100" dirty="0"/>
                        <a:t>o A second practitioner with appropriate critical care experience and training to carry out transfers available at all times.</a:t>
                      </a:r>
                    </a:p>
                  </a:txBody>
                  <a:tcPr>
                    <a:solidFill>
                      <a:schemeClr val="tx2">
                        <a:lumMod val="20000"/>
                        <a:lumOff val="80000"/>
                      </a:schemeClr>
                    </a:solidFill>
                  </a:tcPr>
                </a:tc>
                <a:tc>
                  <a:txBody>
                    <a:bodyPr/>
                    <a:lstStyle/>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The grade of these individuals varies between services, as does the activity of the team when not conducting a transfer. Two teams are based within the ICU when on an ACCT shift, two are ring-fenced solely for </a:t>
                      </a:r>
                      <a:r>
                        <a:rPr lang="en-GB" sz="1100" dirty="0" err="1"/>
                        <a:t>ACCTs.</a:t>
                      </a:r>
                      <a:endParaRPr lang="en-GB" sz="1100" dirty="0"/>
                    </a:p>
                  </a:txBody>
                  <a:tcPr/>
                </a:tc>
                <a:extLst>
                  <a:ext uri="{0D108BD9-81ED-4DB2-BD59-A6C34878D82A}">
                    <a16:rowId xmlns:a16="http://schemas.microsoft.com/office/drawing/2014/main" val="2410562546"/>
                  </a:ext>
                </a:extLst>
              </a:tr>
            </a:tbl>
          </a:graphicData>
        </a:graphic>
      </p:graphicFrame>
    </p:spTree>
    <p:extLst>
      <p:ext uri="{BB962C8B-B14F-4D97-AF65-F5344CB8AC3E}">
        <p14:creationId xmlns:p14="http://schemas.microsoft.com/office/powerpoint/2010/main" val="103229305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BC6D3AD-DC3F-C0F0-1AB2-F174CE5D2776}"/>
              </a:ext>
            </a:extLst>
          </p:cNvPr>
          <p:cNvGraphicFramePr>
            <a:graphicFrameLocks noGrp="1"/>
          </p:cNvGraphicFramePr>
          <p:nvPr>
            <p:ph idx="1"/>
            <p:extLst>
              <p:ext uri="{D42A27DB-BD31-4B8C-83A1-F6EECF244321}">
                <p14:modId xmlns:p14="http://schemas.microsoft.com/office/powerpoint/2010/main" val="4058013120"/>
              </p:ext>
            </p:extLst>
          </p:nvPr>
        </p:nvGraphicFramePr>
        <p:xfrm>
          <a:off x="320676" y="191498"/>
          <a:ext cx="6216648" cy="5080000"/>
        </p:xfrm>
        <a:graphic>
          <a:graphicData uri="http://schemas.openxmlformats.org/drawingml/2006/table">
            <a:tbl>
              <a:tblPr firstRow="1" bandRow="1">
                <a:tableStyleId>{5C22544A-7EE6-4342-B048-85BDC9FD1C3A}</a:tableStyleId>
              </a:tblPr>
              <a:tblGrid>
                <a:gridCol w="2072216">
                  <a:extLst>
                    <a:ext uri="{9D8B030D-6E8A-4147-A177-3AD203B41FA5}">
                      <a16:colId xmlns:a16="http://schemas.microsoft.com/office/drawing/2014/main" val="1015859191"/>
                    </a:ext>
                  </a:extLst>
                </a:gridCol>
                <a:gridCol w="2072216">
                  <a:extLst>
                    <a:ext uri="{9D8B030D-6E8A-4147-A177-3AD203B41FA5}">
                      <a16:colId xmlns:a16="http://schemas.microsoft.com/office/drawing/2014/main" val="1160542558"/>
                    </a:ext>
                  </a:extLst>
                </a:gridCol>
                <a:gridCol w="2072216">
                  <a:extLst>
                    <a:ext uri="{9D8B030D-6E8A-4147-A177-3AD203B41FA5}">
                      <a16:colId xmlns:a16="http://schemas.microsoft.com/office/drawing/2014/main" val="4095659426"/>
                    </a:ext>
                  </a:extLst>
                </a:gridCol>
              </a:tblGrid>
              <a:tr h="370840">
                <a:tc>
                  <a:txBody>
                    <a:bodyPr/>
                    <a:lstStyle/>
                    <a:p>
                      <a:r>
                        <a:rPr lang="en-GB" sz="1100" dirty="0"/>
                        <a:t>CONSISTENCY</a:t>
                      </a:r>
                    </a:p>
                  </a:txBody>
                  <a:tcPr/>
                </a:tc>
                <a:tc>
                  <a:txBody>
                    <a:bodyPr/>
                    <a:lstStyle/>
                    <a:p>
                      <a:r>
                        <a:rPr lang="en-GB" sz="1100" dirty="0"/>
                        <a:t>SERVICE SPECIFICATION</a:t>
                      </a:r>
                    </a:p>
                  </a:txBody>
                  <a:tcPr>
                    <a:solidFill>
                      <a:srgbClr val="7B9C27"/>
                    </a:solidFill>
                  </a:tcPr>
                </a:tc>
                <a:tc>
                  <a:txBody>
                    <a:bodyPr/>
                    <a:lstStyle/>
                    <a:p>
                      <a:r>
                        <a:rPr lang="en-GB" sz="1100" dirty="0"/>
                        <a:t>VARIANCE</a:t>
                      </a:r>
                    </a:p>
                  </a:txBody>
                  <a:tcPr/>
                </a:tc>
                <a:extLst>
                  <a:ext uri="{0D108BD9-81ED-4DB2-BD59-A6C34878D82A}">
                    <a16:rowId xmlns:a16="http://schemas.microsoft.com/office/drawing/2014/main" val="3046288802"/>
                  </a:ext>
                </a:extLst>
              </a:tr>
              <a:tr h="370840">
                <a:tc>
                  <a:txBody>
                    <a:bodyPr/>
                    <a:lstStyle/>
                    <a:p>
                      <a:endParaRPr lang="en-GB" sz="1100"/>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solidFill>
                            <a:schemeClr val="tx1"/>
                          </a:solidFill>
                        </a:rPr>
                        <a:t>POPULATION COVERED BY THIS SPECIFICATION</a:t>
                      </a:r>
                    </a:p>
                    <a:p>
                      <a:endParaRPr lang="en-GB" sz="1100" dirty="0"/>
                    </a:p>
                  </a:txBody>
                  <a:tcPr>
                    <a:solidFill>
                      <a:srgbClr val="B3B3B3"/>
                    </a:solidFill>
                  </a:tcPr>
                </a:tc>
                <a:tc>
                  <a:txBody>
                    <a:bodyPr/>
                    <a:lstStyle/>
                    <a:p>
                      <a:endParaRPr lang="en-GB" sz="1100" dirty="0"/>
                    </a:p>
                  </a:txBody>
                  <a:tcPr/>
                </a:tc>
                <a:extLst>
                  <a:ext uri="{0D108BD9-81ED-4DB2-BD59-A6C34878D82A}">
                    <a16:rowId xmlns:a16="http://schemas.microsoft.com/office/drawing/2014/main" val="1704174249"/>
                  </a:ext>
                </a:extLst>
              </a:tr>
              <a:tr h="370840">
                <a:tc>
                  <a:txBody>
                    <a:bodyPr/>
                    <a:lstStyle/>
                    <a:p>
                      <a:r>
                        <a:rPr lang="en-GB" sz="1100"/>
                        <a:t>All teams comply with these population criteria. Local variation in the amount of aid given and required for paediatric services. </a:t>
                      </a:r>
                    </a:p>
                  </a:txBody>
                  <a:tcPr/>
                </a:tc>
                <a:tc>
                  <a:txBody>
                    <a:bodyPr/>
                    <a:lstStyle/>
                    <a:p>
                      <a:r>
                        <a:rPr lang="en-GB" sz="1100"/>
                        <a:t>This specification is for critically ill patients aged 16 years and over, defined by the Intensive Care Society Levels 1, 2 and 3 as detailed in the ACC Service Specification. https://www.england.nhs.uk/wp-content/uploads/2019/05/Adult-Critical-Care-ServiceSpecification-FINAL.pdf. The commissioning of the ACCTS will provide equitable access for all adult patients to a minimum standard of care during transfers. By exception (and following collaboration and agreement with a designated commissioned paediatric critical care transport service) mutual aid may be provided to facilitate the transfer of younger patients, with minimum age determined locally.</a:t>
                      </a:r>
                    </a:p>
                  </a:txBody>
                  <a:tcPr>
                    <a:solidFill>
                      <a:schemeClr val="accent4">
                        <a:lumMod val="40000"/>
                        <a:lumOff val="60000"/>
                      </a:schemeClr>
                    </a:solidFill>
                  </a:tcPr>
                </a:tc>
                <a:tc>
                  <a:txBody>
                    <a:bodyPr/>
                    <a:lstStyle/>
                    <a:p>
                      <a:endParaRPr lang="en-GB" sz="1100" dirty="0"/>
                    </a:p>
                  </a:txBody>
                  <a:tcPr/>
                </a:tc>
                <a:extLst>
                  <a:ext uri="{0D108BD9-81ED-4DB2-BD59-A6C34878D82A}">
                    <a16:rowId xmlns:a16="http://schemas.microsoft.com/office/drawing/2014/main" val="142783238"/>
                  </a:ext>
                </a:extLst>
              </a:tr>
            </a:tbl>
          </a:graphicData>
        </a:graphic>
      </p:graphicFrame>
    </p:spTree>
    <p:extLst>
      <p:ext uri="{BB962C8B-B14F-4D97-AF65-F5344CB8AC3E}">
        <p14:creationId xmlns:p14="http://schemas.microsoft.com/office/powerpoint/2010/main" val="369049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F074352-1357-8963-45AE-3432574FFD20}"/>
              </a:ext>
            </a:extLst>
          </p:cNvPr>
          <p:cNvGraphicFramePr>
            <a:graphicFrameLocks noGrp="1"/>
          </p:cNvGraphicFramePr>
          <p:nvPr>
            <p:ph idx="1"/>
            <p:extLst>
              <p:ext uri="{D42A27DB-BD31-4B8C-83A1-F6EECF244321}">
                <p14:modId xmlns:p14="http://schemas.microsoft.com/office/powerpoint/2010/main" val="2045233852"/>
              </p:ext>
            </p:extLst>
          </p:nvPr>
        </p:nvGraphicFramePr>
        <p:xfrm>
          <a:off x="366713" y="205674"/>
          <a:ext cx="6216648" cy="4688840"/>
        </p:xfrm>
        <a:graphic>
          <a:graphicData uri="http://schemas.openxmlformats.org/drawingml/2006/table">
            <a:tbl>
              <a:tblPr firstRow="1" bandRow="1">
                <a:tableStyleId>{5C22544A-7EE6-4342-B048-85BDC9FD1C3A}</a:tableStyleId>
              </a:tblPr>
              <a:tblGrid>
                <a:gridCol w="2072216">
                  <a:extLst>
                    <a:ext uri="{9D8B030D-6E8A-4147-A177-3AD203B41FA5}">
                      <a16:colId xmlns:a16="http://schemas.microsoft.com/office/drawing/2014/main" val="632045255"/>
                    </a:ext>
                  </a:extLst>
                </a:gridCol>
                <a:gridCol w="2072216">
                  <a:extLst>
                    <a:ext uri="{9D8B030D-6E8A-4147-A177-3AD203B41FA5}">
                      <a16:colId xmlns:a16="http://schemas.microsoft.com/office/drawing/2014/main" val="3154787016"/>
                    </a:ext>
                  </a:extLst>
                </a:gridCol>
                <a:gridCol w="2072216">
                  <a:extLst>
                    <a:ext uri="{9D8B030D-6E8A-4147-A177-3AD203B41FA5}">
                      <a16:colId xmlns:a16="http://schemas.microsoft.com/office/drawing/2014/main" val="2773578663"/>
                    </a:ext>
                  </a:extLst>
                </a:gridCol>
              </a:tblGrid>
              <a:tr h="370840">
                <a:tc>
                  <a:txBody>
                    <a:bodyPr/>
                    <a:lstStyle/>
                    <a:p>
                      <a:r>
                        <a:rPr lang="en-GB" sz="1100" dirty="0"/>
                        <a:t>CONSISTENCY</a:t>
                      </a:r>
                    </a:p>
                  </a:txBody>
                  <a:tcPr/>
                </a:tc>
                <a:tc>
                  <a:txBody>
                    <a:bodyPr/>
                    <a:lstStyle/>
                    <a:p>
                      <a:r>
                        <a:rPr lang="en-GB" sz="1100" dirty="0"/>
                        <a:t>SERVICE SPECIFICATION</a:t>
                      </a:r>
                    </a:p>
                  </a:txBody>
                  <a:tcPr>
                    <a:solidFill>
                      <a:srgbClr val="7B9C27"/>
                    </a:solidFill>
                  </a:tcPr>
                </a:tc>
                <a:tc>
                  <a:txBody>
                    <a:bodyPr/>
                    <a:lstStyle/>
                    <a:p>
                      <a:r>
                        <a:rPr lang="en-GB" sz="1100" dirty="0"/>
                        <a:t>VARIANCE</a:t>
                      </a:r>
                    </a:p>
                  </a:txBody>
                  <a:tcPr/>
                </a:tc>
                <a:extLst>
                  <a:ext uri="{0D108BD9-81ED-4DB2-BD59-A6C34878D82A}">
                    <a16:rowId xmlns:a16="http://schemas.microsoft.com/office/drawing/2014/main" val="137419834"/>
                  </a:ext>
                </a:extLst>
              </a:tr>
              <a:tr h="370840">
                <a:tc>
                  <a:txBody>
                    <a:bodyPr/>
                    <a:lstStyle/>
                    <a:p>
                      <a:endParaRPr lang="en-GB" sz="1100"/>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solidFill>
                            <a:schemeClr val="tx1"/>
                          </a:solidFill>
                        </a:rPr>
                        <a:t>POPULATION NEEDS</a:t>
                      </a:r>
                    </a:p>
                  </a:txBody>
                  <a:tcPr>
                    <a:solidFill>
                      <a:srgbClr val="EECDF7"/>
                    </a:solidFill>
                  </a:tcPr>
                </a:tc>
                <a:tc>
                  <a:txBody>
                    <a:bodyPr/>
                    <a:lstStyle/>
                    <a:p>
                      <a:endParaRPr lang="en-GB" sz="1100" dirty="0"/>
                    </a:p>
                  </a:txBody>
                  <a:tcPr/>
                </a:tc>
                <a:extLst>
                  <a:ext uri="{0D108BD9-81ED-4DB2-BD59-A6C34878D82A}">
                    <a16:rowId xmlns:a16="http://schemas.microsoft.com/office/drawing/2014/main" val="2961128211"/>
                  </a:ext>
                </a:extLst>
              </a:tr>
              <a:tr h="370840">
                <a:tc>
                  <a:txBody>
                    <a:bodyPr/>
                    <a:lstStyle/>
                    <a:p>
                      <a:endParaRPr lang="en-GB" sz="1100"/>
                    </a:p>
                    <a:p>
                      <a:endParaRPr lang="en-GB" sz="1100"/>
                    </a:p>
                    <a:p>
                      <a:endParaRPr lang="en-GB" sz="1100"/>
                    </a:p>
                    <a:p>
                      <a:endParaRPr lang="en-GB" sz="1100"/>
                    </a:p>
                    <a:p>
                      <a:endParaRPr lang="en-GB" sz="1100"/>
                    </a:p>
                    <a:p>
                      <a:r>
                        <a:rPr lang="en-GB" sz="1100"/>
                        <a:t>All services transfer patients for these three reasons. </a:t>
                      </a:r>
                    </a:p>
                    <a:p>
                      <a:endParaRPr lang="en-GB" sz="1100"/>
                    </a:p>
                    <a:p>
                      <a:endParaRPr lang="en-GB" sz="1100"/>
                    </a:p>
                    <a:p>
                      <a:endParaRPr lang="en-GB" sz="1100"/>
                    </a:p>
                    <a:p>
                      <a:endParaRPr lang="en-GB" sz="1100"/>
                    </a:p>
                    <a:p>
                      <a:endParaRPr lang="en-GB" sz="1100"/>
                    </a:p>
                    <a:p>
                      <a:endParaRPr lang="en-GB" sz="1100"/>
                    </a:p>
                    <a:p>
                      <a:endParaRPr lang="en-GB" sz="1100"/>
                    </a:p>
                    <a:p>
                      <a:endParaRPr lang="en-GB" sz="1100"/>
                    </a:p>
                    <a:p>
                      <a:r>
                        <a:rPr lang="en-GB" sz="1100"/>
                        <a:t>Four services have communicated that they provide time critical transfers as well as planned transfers. </a:t>
                      </a:r>
                    </a:p>
                  </a:txBody>
                  <a:tcPr/>
                </a:tc>
                <a:tc>
                  <a:txBody>
                    <a:bodyPr/>
                    <a:lstStyle/>
                    <a:p>
                      <a:r>
                        <a:rPr lang="en-GB" sz="1100" dirty="0"/>
                        <a:t>There is a daily requirement within each region to move critically ill patients between hospitals for the following reasons: </a:t>
                      </a:r>
                    </a:p>
                    <a:p>
                      <a:r>
                        <a:rPr lang="en-GB" sz="1100" dirty="0"/>
                        <a:t>• Escalation</a:t>
                      </a:r>
                    </a:p>
                    <a:p>
                      <a:r>
                        <a:rPr lang="en-GB" sz="1100" dirty="0"/>
                        <a:t>• Repatriation</a:t>
                      </a:r>
                    </a:p>
                    <a:p>
                      <a:r>
                        <a:rPr lang="en-GB" sz="1100" dirty="0"/>
                        <a:t>• Capacity</a:t>
                      </a:r>
                    </a:p>
                    <a:p>
                      <a:r>
                        <a:rPr lang="en-GB" sz="1100" dirty="0"/>
                        <a:t>The number and location of operational bases and teams will be determined by Regions considering demographic and geographic needs.</a:t>
                      </a:r>
                    </a:p>
                    <a:p>
                      <a:r>
                        <a:rPr lang="en-GB" sz="1100" dirty="0"/>
                        <a:t>The overriding principles against which a service will deliver are: </a:t>
                      </a:r>
                    </a:p>
                    <a:p>
                      <a:r>
                        <a:rPr lang="en-GB" sz="1100" dirty="0"/>
                        <a:t>• Undertake time critical transfers </a:t>
                      </a:r>
                      <a:endParaRPr lang="en-GB" sz="1100" strike="sngStrike" dirty="0"/>
                    </a:p>
                    <a:p>
                      <a:r>
                        <a:rPr lang="en-GB" sz="1100" dirty="0"/>
                        <a:t>• Undertake all urgent and planned transfers </a:t>
                      </a:r>
                    </a:p>
                  </a:txBody>
                  <a:tcPr>
                    <a:solidFill>
                      <a:srgbClr val="EECDF7"/>
                    </a:solidFill>
                  </a:tcPr>
                </a:tc>
                <a:tc>
                  <a:txBody>
                    <a:bodyPr/>
                    <a:lstStyle/>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One service is not currently able to provide time critical transfers. For one team who rotate the Trust responsible for the ACCTS each day, time critical transfers are approached slightly differently, with LAS and referring teams sometimes taking on responsibility.  </a:t>
                      </a:r>
                    </a:p>
                  </a:txBody>
                  <a:tcPr/>
                </a:tc>
                <a:extLst>
                  <a:ext uri="{0D108BD9-81ED-4DB2-BD59-A6C34878D82A}">
                    <a16:rowId xmlns:a16="http://schemas.microsoft.com/office/drawing/2014/main" val="812451846"/>
                  </a:ext>
                </a:extLst>
              </a:tr>
            </a:tbl>
          </a:graphicData>
        </a:graphic>
      </p:graphicFrame>
    </p:spTree>
    <p:extLst>
      <p:ext uri="{BB962C8B-B14F-4D97-AF65-F5344CB8AC3E}">
        <p14:creationId xmlns:p14="http://schemas.microsoft.com/office/powerpoint/2010/main" val="123725360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8E293-1C3E-A6D0-8B58-FC5B34E9F6EF}"/>
              </a:ext>
            </a:extLst>
          </p:cNvPr>
          <p:cNvSpPr>
            <a:spLocks noGrp="1"/>
          </p:cNvSpPr>
          <p:nvPr>
            <p:ph idx="1"/>
          </p:nvPr>
        </p:nvSpPr>
        <p:spPr>
          <a:xfrm>
            <a:off x="320768" y="1229607"/>
            <a:ext cx="6216461" cy="8394572"/>
          </a:xfrm>
        </p:spPr>
        <p:txBody>
          <a:bodyPr vert="horz" lIns="91440" tIns="45720" rIns="91440" bIns="45720" rtlCol="0" anchor="t">
            <a:noAutofit/>
          </a:bodyPr>
          <a:lstStyle/>
          <a:p>
            <a:pPr marL="0" indent="0">
              <a:buNone/>
            </a:pPr>
            <a:r>
              <a:rPr lang="en-GB" dirty="0">
                <a:solidFill>
                  <a:schemeClr val="tx1"/>
                </a:solidFill>
                <a:latin typeface="+mn-lt"/>
                <a:cs typeface="Calibri Light"/>
              </a:rPr>
              <a:t>The five ACCTS in London were evaluated in order to draw out the main areas in which there was alignment and variation to the national service specification. </a:t>
            </a:r>
          </a:p>
          <a:p>
            <a:pPr marL="0" indent="0">
              <a:buNone/>
            </a:pPr>
            <a:r>
              <a:rPr lang="en-GB" dirty="0">
                <a:solidFill>
                  <a:schemeClr val="tx1"/>
                </a:solidFill>
                <a:latin typeface="+mn-lt"/>
                <a:cs typeface="Calibri Light"/>
              </a:rPr>
              <a:t>Services aligned to the specification in the vast majority of areas (see page 4 of Appendix 2 for the full review). The below points outline where there was variation to the national service specification:</a:t>
            </a:r>
          </a:p>
          <a:p>
            <a:pPr marL="329565" indent="-329565">
              <a:buFont typeface="+mj-lt"/>
              <a:buAutoNum type="arabicPeriod"/>
            </a:pPr>
            <a:r>
              <a:rPr lang="en-GB" b="1" dirty="0">
                <a:solidFill>
                  <a:schemeClr val="tx1"/>
                </a:solidFill>
                <a:latin typeface="+mn-lt"/>
                <a:cs typeface="Calibri Light"/>
              </a:rPr>
              <a:t>Consultant-led </a:t>
            </a:r>
            <a:r>
              <a:rPr lang="en-GB" dirty="0">
                <a:solidFill>
                  <a:schemeClr val="tx1"/>
                </a:solidFill>
                <a:latin typeface="+mn-lt"/>
                <a:cs typeface="Calibri Light"/>
              </a:rPr>
              <a:t>This has been interpreted differently across services. Three teams operate a consultant-led service. Two teams differ, with one operating a consultant-led, but at times </a:t>
            </a:r>
            <a:r>
              <a:rPr lang="en-GB" dirty="0" err="1">
                <a:solidFill>
                  <a:schemeClr val="tx1"/>
                </a:solidFill>
                <a:latin typeface="+mn-lt"/>
                <a:cs typeface="Calibri Light"/>
              </a:rPr>
              <a:t>SpR</a:t>
            </a:r>
            <a:r>
              <a:rPr lang="en-GB" dirty="0">
                <a:solidFill>
                  <a:schemeClr val="tx1"/>
                </a:solidFill>
                <a:latin typeface="+mn-lt"/>
                <a:cs typeface="Calibri Light"/>
              </a:rPr>
              <a:t> delivered model (in terms of Duty Operations Manager) and another operating a mixed group decision making process overseen by a consultant.</a:t>
            </a:r>
            <a:br>
              <a:rPr lang="en-GB" dirty="0">
                <a:solidFill>
                  <a:schemeClr val="tx1"/>
                </a:solidFill>
                <a:latin typeface="+mn-lt"/>
                <a:cs typeface="Calibri Light"/>
              </a:rPr>
            </a:br>
            <a:br>
              <a:rPr lang="en-GB" dirty="0">
                <a:solidFill>
                  <a:schemeClr val="tx1"/>
                </a:solidFill>
                <a:latin typeface="+mn-lt"/>
                <a:cs typeface="Calibri Light"/>
              </a:rPr>
            </a:br>
            <a:r>
              <a:rPr lang="en-GB" dirty="0">
                <a:solidFill>
                  <a:schemeClr val="tx1"/>
                </a:solidFill>
                <a:latin typeface="+mn-lt"/>
                <a:cs typeface="Calibri Light"/>
              </a:rPr>
              <a:t>Other transfer services in London also advocate for a consultant-led model, with some debate over the necessity of the service being consultant delivered. The literature outlines that every transfer should be escorted by the most senior and experienced intensivist. </a:t>
            </a:r>
          </a:p>
          <a:p>
            <a:pPr marL="329565" indent="-329565">
              <a:buFont typeface="+mj-lt"/>
              <a:buAutoNum type="arabicPeriod"/>
            </a:pPr>
            <a:r>
              <a:rPr lang="en-GB" b="1" dirty="0">
                <a:solidFill>
                  <a:schemeClr val="tx1"/>
                </a:solidFill>
                <a:latin typeface="+mn-lt"/>
                <a:cs typeface="Calibri Light"/>
              </a:rPr>
              <a:t>Criteria for accepting a transfer request: </a:t>
            </a:r>
            <a:r>
              <a:rPr lang="en-GB" dirty="0">
                <a:solidFill>
                  <a:schemeClr val="tx1"/>
                </a:solidFill>
                <a:latin typeface="+mn-lt"/>
                <a:cs typeface="Calibri Light"/>
              </a:rPr>
              <a:t>All teams described slightly different criteria and thresholds in terms of transfers they would accept. With some teams having specific ways of working with other local hospital services (e.g. Liver ICU), and different teams voicing different outlooks on when decompression transfers are appropriate. Decision-making is by the co-ordinator assigned for the day and for all teams the decisions take into account capacity of the service. All teams provide mutual aid to other ACCTS as well as other transfer services. </a:t>
            </a:r>
            <a:br>
              <a:rPr lang="en-GB" dirty="0">
                <a:solidFill>
                  <a:schemeClr val="tx1"/>
                </a:solidFill>
                <a:latin typeface="+mn-lt"/>
                <a:cs typeface="Calibri Light"/>
              </a:rPr>
            </a:br>
            <a:br>
              <a:rPr lang="en-GB" dirty="0">
                <a:solidFill>
                  <a:schemeClr val="tx1"/>
                </a:solidFill>
                <a:latin typeface="+mn-lt"/>
                <a:cs typeface="Calibri Light"/>
              </a:rPr>
            </a:br>
            <a:r>
              <a:rPr lang="en-GB" dirty="0">
                <a:solidFill>
                  <a:schemeClr val="tx1"/>
                </a:solidFill>
                <a:latin typeface="+mn-lt"/>
                <a:cs typeface="Calibri Light"/>
              </a:rPr>
              <a:t>T</a:t>
            </a:r>
            <a:r>
              <a:rPr lang="en-GB" dirty="0">
                <a:solidFill>
                  <a:schemeClr val="tx1"/>
                </a:solidFill>
                <a:latin typeface="+mn-lt"/>
                <a:ea typeface="+mn-lt"/>
                <a:cs typeface="+mn-lt"/>
              </a:rPr>
              <a:t>he use of prioritisation criteria was highlighted in the literature, supporting recommendations from the Intensive Care Society guidelines for transferring critically ill adults. </a:t>
            </a:r>
            <a:endParaRPr lang="en-GB" dirty="0">
              <a:solidFill>
                <a:schemeClr val="tx1"/>
              </a:solidFill>
              <a:latin typeface="+mn-lt"/>
            </a:endParaRPr>
          </a:p>
          <a:p>
            <a:pPr marL="329565" indent="-329565">
              <a:buFont typeface="+mj-lt"/>
              <a:buAutoNum type="arabicPeriod"/>
            </a:pPr>
            <a:r>
              <a:rPr lang="en-GB" b="1" dirty="0">
                <a:solidFill>
                  <a:schemeClr val="tx1"/>
                </a:solidFill>
                <a:latin typeface="+mn-lt"/>
                <a:cs typeface="Calibri Light"/>
              </a:rPr>
              <a:t>Provision of time critical transfers</a:t>
            </a:r>
            <a:r>
              <a:rPr lang="en-GB" dirty="0">
                <a:solidFill>
                  <a:schemeClr val="tx1"/>
                </a:solidFill>
                <a:latin typeface="+mn-lt"/>
                <a:cs typeface="Calibri Light"/>
              </a:rPr>
              <a:t>: Opinion as to how to approach time critical transfers differs. One team does not provide time critical and urgent escalation of care transfers. Another team provides transfers for some of these cases, but also looks to LAS to provide some time critical transport for their service, citing that in some cases it is more about speed of transfer for a particular patient than clinical expertise.</a:t>
            </a:r>
            <a:br>
              <a:rPr lang="en-GB" dirty="0">
                <a:solidFill>
                  <a:schemeClr val="tx1"/>
                </a:solidFill>
                <a:latin typeface="+mn-lt"/>
                <a:cs typeface="Calibri Light"/>
              </a:rPr>
            </a:br>
            <a:br>
              <a:rPr lang="en-GB" dirty="0">
                <a:solidFill>
                  <a:schemeClr val="tx1"/>
                </a:solidFill>
                <a:latin typeface="+mn-lt"/>
                <a:cs typeface="Calibri Light"/>
              </a:rPr>
            </a:br>
            <a:r>
              <a:rPr lang="en-GB" dirty="0">
                <a:solidFill>
                  <a:schemeClr val="tx1"/>
                </a:solidFill>
                <a:latin typeface="+mn-lt"/>
                <a:cs typeface="Calibri Light"/>
              </a:rPr>
              <a:t>Both London services and other transfer services held strong views about what staff should be doing when not actively transferring a patient, with some integrated into the ICU when on shift and some ring-fenced for transfers and therefore not working on the ICU. Opinions about the integrated approach and their ability to respond to time critical transfers differed. </a:t>
            </a:r>
            <a:endParaRPr lang="en-GB" dirty="0">
              <a:solidFill>
                <a:schemeClr val="tx1"/>
              </a:solidFill>
              <a:latin typeface="+mn-lt"/>
            </a:endParaRPr>
          </a:p>
          <a:p>
            <a:pPr marL="329565" indent="-329565"/>
            <a:endParaRPr lang="en-GB" dirty="0">
              <a:solidFill>
                <a:schemeClr val="tx1"/>
              </a:solidFill>
              <a:latin typeface="+mn-lt"/>
            </a:endParaRPr>
          </a:p>
          <a:p>
            <a:pPr marL="329565" indent="-329565"/>
            <a:endParaRPr lang="en-GB" dirty="0">
              <a:solidFill>
                <a:schemeClr val="tx1"/>
              </a:solidFill>
              <a:latin typeface="+mn-lt"/>
            </a:endParaRPr>
          </a:p>
          <a:p>
            <a:pPr marL="329565" indent="-329565"/>
            <a:endParaRPr lang="en-GB" dirty="0">
              <a:solidFill>
                <a:schemeClr val="tx1"/>
              </a:solidFill>
              <a:latin typeface="+mn-lt"/>
            </a:endParaRPr>
          </a:p>
          <a:p>
            <a:pPr marL="329565" indent="-329565"/>
            <a:endParaRPr lang="en-GB" dirty="0">
              <a:solidFill>
                <a:schemeClr val="tx1"/>
              </a:solidFill>
              <a:latin typeface="+mn-lt"/>
            </a:endParaRPr>
          </a:p>
        </p:txBody>
      </p:sp>
      <p:sp>
        <p:nvSpPr>
          <p:cNvPr id="4" name="Title 1">
            <a:extLst>
              <a:ext uri="{FF2B5EF4-FFF2-40B4-BE49-F238E27FC236}">
                <a16:creationId xmlns:a16="http://schemas.microsoft.com/office/drawing/2014/main" id="{908A3DBA-8C79-4F15-9793-A34CF6CB90FB}"/>
              </a:ext>
            </a:extLst>
          </p:cNvPr>
          <p:cNvSpPr txBox="1">
            <a:spLocks/>
          </p:cNvSpPr>
          <p:nvPr/>
        </p:nvSpPr>
        <p:spPr>
          <a:xfrm>
            <a:off x="320768" y="453271"/>
            <a:ext cx="6216461" cy="1366411"/>
          </a:xfrm>
          <a:prstGeom prst="rect">
            <a:avLst/>
          </a:prstGeom>
        </p:spPr>
        <p:txBody>
          <a:bodyPr vert="horz" lIns="91440" tIns="45720" rIns="91440" bIns="45720" rtlCol="0" anchor="t">
            <a:noAutofit/>
          </a:bodyPr>
          <a:lstStyle>
            <a:lvl1pPr algn="l" defTabSz="1320759" rtl="0" eaLnBrk="1" latinLnBrk="0" hangingPunct="1">
              <a:lnSpc>
                <a:spcPct val="90000"/>
              </a:lnSpc>
              <a:spcBef>
                <a:spcPct val="0"/>
              </a:spcBef>
              <a:buNone/>
              <a:defRPr sz="2200" b="0" i="0" kern="1200">
                <a:solidFill>
                  <a:srgbClr val="42B6E6"/>
                </a:solidFill>
                <a:latin typeface="Calibri Light" panose="020F0302020204030204" pitchFamily="34" charset="0"/>
                <a:ea typeface="+mj-ea"/>
                <a:cs typeface="Calibri Light" panose="020F0302020204030204" pitchFamily="34" charset="0"/>
              </a:defRPr>
            </a:lvl1pPr>
          </a:lstStyle>
          <a:p>
            <a:pPr marL="0" marR="0" lvl="0" indent="0" algn="l" defTabSz="1320759"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42B6E6"/>
                </a:solidFill>
                <a:effectLst/>
                <a:uLnTx/>
                <a:uFillTx/>
                <a:latin typeface="Calibri Light" panose="020F0302020204030204" pitchFamily="34" charset="0"/>
                <a:ea typeface="+mj-ea"/>
                <a:cs typeface="Calibri Light" panose="020F0302020204030204" pitchFamily="34" charset="0"/>
              </a:rPr>
              <a:t>Appendix 3: </a:t>
            </a:r>
            <a:r>
              <a:rPr kumimoji="0" lang="en-GB" b="0" i="0" u="none" strike="noStrike" kern="1200" cap="none" spc="0" normalizeH="0" baseline="0" noProof="0" dirty="0">
                <a:ln>
                  <a:noFill/>
                </a:ln>
                <a:solidFill>
                  <a:srgbClr val="42B6E6"/>
                </a:solidFill>
                <a:effectLst/>
                <a:uLnTx/>
                <a:uFillTx/>
                <a:latin typeface="Calibri Light" panose="020F0302020204030204" pitchFamily="34" charset="0"/>
                <a:ea typeface="+mj-ea"/>
                <a:cs typeface="Calibri Light" panose="020F0302020204030204" pitchFamily="34" charset="0"/>
              </a:rPr>
              <a:t>Alignment and variation to the national service specification</a:t>
            </a:r>
          </a:p>
        </p:txBody>
      </p:sp>
    </p:spTree>
    <p:extLst>
      <p:ext uri="{BB962C8B-B14F-4D97-AF65-F5344CB8AC3E}">
        <p14:creationId xmlns:p14="http://schemas.microsoft.com/office/powerpoint/2010/main" val="136933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8E293-1C3E-A6D0-8B58-FC5B34E9F6EF}"/>
              </a:ext>
            </a:extLst>
          </p:cNvPr>
          <p:cNvSpPr>
            <a:spLocks noGrp="1"/>
          </p:cNvSpPr>
          <p:nvPr>
            <p:ph idx="1"/>
          </p:nvPr>
        </p:nvSpPr>
        <p:spPr>
          <a:xfrm>
            <a:off x="320768" y="1096257"/>
            <a:ext cx="6216461" cy="8394572"/>
          </a:xfrm>
        </p:spPr>
        <p:txBody>
          <a:bodyPr vert="horz" lIns="91440" tIns="45720" rIns="91440" bIns="45720" rtlCol="0" anchor="t">
            <a:noAutofit/>
          </a:bodyPr>
          <a:lstStyle/>
          <a:p>
            <a:pPr marL="329565" indent="-329565">
              <a:buFont typeface="+mj-lt"/>
              <a:buAutoNum type="arabicPeriod" startAt="4"/>
            </a:pPr>
            <a:r>
              <a:rPr lang="en-GB" b="1" dirty="0">
                <a:solidFill>
                  <a:schemeClr val="tx1"/>
                </a:solidFill>
                <a:latin typeface="+mn-lt"/>
                <a:cs typeface="Calibri Light"/>
              </a:rPr>
              <a:t>Providing services outside the London region: </a:t>
            </a:r>
            <a:r>
              <a:rPr lang="en-GB" dirty="0">
                <a:solidFill>
                  <a:schemeClr val="tx1"/>
                </a:solidFill>
                <a:latin typeface="+mn-lt"/>
                <a:cs typeface="Calibri Light"/>
              </a:rPr>
              <a:t>One team supports South East England hospitals to access specialist services in London which do not exist locally. </a:t>
            </a:r>
            <a:endParaRPr lang="en-GB" dirty="0">
              <a:solidFill>
                <a:schemeClr val="tx1"/>
              </a:solidFill>
              <a:latin typeface="+mn-lt"/>
            </a:endParaRPr>
          </a:p>
          <a:p>
            <a:pPr marL="329565" indent="-329565">
              <a:buFont typeface="+mj-lt"/>
              <a:buAutoNum type="arabicPeriod" startAt="4"/>
            </a:pPr>
            <a:r>
              <a:rPr lang="en-GB" b="1" dirty="0">
                <a:solidFill>
                  <a:schemeClr val="tx1"/>
                </a:solidFill>
                <a:latin typeface="+mn-lt"/>
                <a:cs typeface="Calibri Light"/>
              </a:rPr>
              <a:t>Working with other transfer services: </a:t>
            </a:r>
            <a:r>
              <a:rPr lang="en-GB" dirty="0">
                <a:solidFill>
                  <a:schemeClr val="tx1"/>
                </a:solidFill>
                <a:latin typeface="+mn-lt"/>
                <a:cs typeface="Calibri Light"/>
              </a:rPr>
              <a:t>This is currently primarily done in an informal way and through existing relationships. All teams support other London ACCT teams, providing mutual aid. All perform repatriations for patients outside of London or back into London. All teams provide ACCT training; some are more outward facing in terms of offering this to others. Teams have communicated the need and desire to share learning and operational experience with other London ACCTS. </a:t>
            </a:r>
          </a:p>
          <a:p>
            <a:pPr marL="329565" indent="-329565">
              <a:buFont typeface="+mj-lt"/>
              <a:buAutoNum type="arabicPeriod" startAt="4"/>
            </a:pPr>
            <a:r>
              <a:rPr lang="en-GB" b="1" dirty="0">
                <a:solidFill>
                  <a:schemeClr val="tx1"/>
                </a:solidFill>
                <a:latin typeface="+mn-lt"/>
                <a:cs typeface="Calibri Light"/>
              </a:rPr>
              <a:t>Reporting and data collection: </a:t>
            </a:r>
            <a:r>
              <a:rPr lang="en-GB" dirty="0">
                <a:solidFill>
                  <a:schemeClr val="tx1"/>
                </a:solidFill>
                <a:latin typeface="+mn-lt"/>
                <a:cs typeface="Calibri Light"/>
              </a:rPr>
              <a:t>In terms of reporting requirements and data collection, all teams collect data through different portals and systems to each other. Data is locally owned and analysed. Both London services and other transfer services voiced that they saw benefit in there being consistency in the data reported and an appetite to learn more about how other teams collect, analyse and report data.</a:t>
            </a:r>
          </a:p>
          <a:p>
            <a:pPr marL="329565" indent="-329565">
              <a:buFont typeface="+mj-lt"/>
              <a:buAutoNum type="arabicPeriod" startAt="4"/>
            </a:pPr>
            <a:r>
              <a:rPr lang="en-GB" b="1" dirty="0">
                <a:solidFill>
                  <a:schemeClr val="tx1"/>
                </a:solidFill>
                <a:latin typeface="+mn-lt"/>
                <a:cs typeface="Calibri Light"/>
              </a:rPr>
              <a:t>Staffing the service: </a:t>
            </a:r>
            <a:r>
              <a:rPr lang="en-GB" dirty="0">
                <a:solidFill>
                  <a:schemeClr val="tx1"/>
                </a:solidFill>
                <a:latin typeface="+mn-lt"/>
                <a:cs typeface="Calibri Light"/>
              </a:rPr>
              <a:t>All services provide the minimum requirement for staffing the service but the role description and responsibilities of these individuals varies. In one service, these roles are rotated between trusts depending on which is responsible for providing staff that day. The grade and banding of individuals staffing ACCTS varies, as does the activity of the team when not conducting a transfer. Two teams are based within the ICU when on an ACCT shift, two are ring-fenced solely for </a:t>
            </a:r>
            <a:r>
              <a:rPr lang="en-GB" dirty="0" err="1">
                <a:solidFill>
                  <a:schemeClr val="tx1"/>
                </a:solidFill>
                <a:latin typeface="+mn-lt"/>
                <a:cs typeface="Calibri Light"/>
              </a:rPr>
              <a:t>ACCTs.</a:t>
            </a:r>
            <a:r>
              <a:rPr lang="en-GB" dirty="0">
                <a:solidFill>
                  <a:schemeClr val="tx1"/>
                </a:solidFill>
                <a:latin typeface="+mn-lt"/>
                <a:cs typeface="Calibri Light"/>
              </a:rPr>
              <a:t> Where there is variation, teams cite active reasoning as to why their staffing model is appropriate for their service. </a:t>
            </a:r>
            <a:endParaRPr lang="en-GB" dirty="0">
              <a:solidFill>
                <a:schemeClr val="tx1"/>
              </a:solidFill>
              <a:latin typeface="+mn-lt"/>
            </a:endParaRPr>
          </a:p>
          <a:p>
            <a:pPr marL="329565" indent="-329565"/>
            <a:endParaRPr lang="en-GB" dirty="0">
              <a:solidFill>
                <a:schemeClr val="tx1"/>
              </a:solidFill>
              <a:latin typeface="+mn-lt"/>
            </a:endParaRPr>
          </a:p>
          <a:p>
            <a:pPr marL="329565" indent="-329565"/>
            <a:endParaRPr lang="en-GB" dirty="0">
              <a:solidFill>
                <a:schemeClr val="tx1"/>
              </a:solidFill>
              <a:latin typeface="+mn-lt"/>
            </a:endParaRPr>
          </a:p>
          <a:p>
            <a:pPr marL="329565" indent="-329565"/>
            <a:endParaRPr lang="en-GB" dirty="0">
              <a:solidFill>
                <a:schemeClr val="tx1"/>
              </a:solidFill>
              <a:latin typeface="+mn-lt"/>
            </a:endParaRPr>
          </a:p>
          <a:p>
            <a:pPr marL="329565" indent="-329565"/>
            <a:endParaRPr lang="en-GB" dirty="0">
              <a:solidFill>
                <a:schemeClr val="tx1"/>
              </a:solidFill>
              <a:latin typeface="+mn-lt"/>
            </a:endParaRPr>
          </a:p>
          <a:p>
            <a:pPr marL="329565" indent="-329565"/>
            <a:endParaRPr lang="en-GB" dirty="0">
              <a:solidFill>
                <a:schemeClr val="tx1"/>
              </a:solidFill>
              <a:latin typeface="+mn-lt"/>
            </a:endParaRPr>
          </a:p>
        </p:txBody>
      </p:sp>
      <p:sp>
        <p:nvSpPr>
          <p:cNvPr id="4" name="Title 1">
            <a:extLst>
              <a:ext uri="{FF2B5EF4-FFF2-40B4-BE49-F238E27FC236}">
                <a16:creationId xmlns:a16="http://schemas.microsoft.com/office/drawing/2014/main" id="{908A3DBA-8C79-4F15-9793-A34CF6CB90FB}"/>
              </a:ext>
            </a:extLst>
          </p:cNvPr>
          <p:cNvSpPr txBox="1">
            <a:spLocks/>
          </p:cNvSpPr>
          <p:nvPr/>
        </p:nvSpPr>
        <p:spPr>
          <a:xfrm>
            <a:off x="320769" y="281822"/>
            <a:ext cx="6216461" cy="1118354"/>
          </a:xfrm>
          <a:prstGeom prst="rect">
            <a:avLst/>
          </a:prstGeom>
        </p:spPr>
        <p:txBody>
          <a:bodyPr vert="horz" lIns="91440" tIns="45720" rIns="91440" bIns="45720" rtlCol="0" anchor="t">
            <a:noAutofit/>
          </a:bodyPr>
          <a:lstStyle>
            <a:lvl1pPr algn="l" defTabSz="1320759" rtl="0" eaLnBrk="1" latinLnBrk="0" hangingPunct="1">
              <a:lnSpc>
                <a:spcPct val="90000"/>
              </a:lnSpc>
              <a:spcBef>
                <a:spcPct val="0"/>
              </a:spcBef>
              <a:buNone/>
              <a:defRPr sz="2200" b="0" i="0" kern="1200">
                <a:solidFill>
                  <a:srgbClr val="42B6E6"/>
                </a:solidFill>
                <a:latin typeface="Calibri Light" panose="020F0302020204030204" pitchFamily="34" charset="0"/>
                <a:ea typeface="+mj-ea"/>
                <a:cs typeface="Calibri Light" panose="020F0302020204030204" pitchFamily="34" charset="0"/>
              </a:defRPr>
            </a:lvl1pPr>
          </a:lstStyle>
          <a:p>
            <a:pPr marL="0" marR="0" lvl="0" indent="0" algn="l" defTabSz="1320759"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solidFill>
                  <a:srgbClr val="42B6E6"/>
                </a:solidFill>
                <a:effectLst/>
                <a:uLnTx/>
                <a:uFillTx/>
                <a:latin typeface="Calibri Light" panose="020F0302020204030204" pitchFamily="34" charset="0"/>
                <a:ea typeface="+mj-ea"/>
                <a:cs typeface="Calibri Light" panose="020F0302020204030204" pitchFamily="34" charset="0"/>
              </a:rPr>
              <a:t>Alignment and variation to the national service specification (continued)</a:t>
            </a:r>
          </a:p>
        </p:txBody>
      </p:sp>
    </p:spTree>
    <p:extLst>
      <p:ext uri="{BB962C8B-B14F-4D97-AF65-F5344CB8AC3E}">
        <p14:creationId xmlns:p14="http://schemas.microsoft.com/office/powerpoint/2010/main" val="72769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8AD1-8CC9-A74F-BEE7-292757B4C89F}"/>
              </a:ext>
            </a:extLst>
          </p:cNvPr>
          <p:cNvSpPr>
            <a:spLocks noGrp="1"/>
          </p:cNvSpPr>
          <p:nvPr>
            <p:ph type="title"/>
          </p:nvPr>
        </p:nvSpPr>
        <p:spPr>
          <a:xfrm>
            <a:off x="320769" y="281821"/>
            <a:ext cx="6216461" cy="1366411"/>
          </a:xfrm>
        </p:spPr>
        <p:txBody>
          <a:bodyPr>
            <a:noAutofit/>
          </a:bodyPr>
          <a:lstStyle/>
          <a:p>
            <a:r>
              <a:rPr lang="en-GB" b="1"/>
              <a:t>Appendix 3</a:t>
            </a:r>
            <a:br>
              <a:rPr lang="en-GB" sz="2400" dirty="0"/>
            </a:br>
            <a:r>
              <a:rPr lang="en-GB" dirty="0"/>
              <a:t>Pathway mapping: Variation and consistency with service specification</a:t>
            </a:r>
          </a:p>
        </p:txBody>
      </p:sp>
      <p:graphicFrame>
        <p:nvGraphicFramePr>
          <p:cNvPr id="4" name="Table 4">
            <a:extLst>
              <a:ext uri="{FF2B5EF4-FFF2-40B4-BE49-F238E27FC236}">
                <a16:creationId xmlns:a16="http://schemas.microsoft.com/office/drawing/2014/main" id="{A87DAA4E-D229-2590-C857-EA8064737F38}"/>
              </a:ext>
            </a:extLst>
          </p:cNvPr>
          <p:cNvGraphicFramePr>
            <a:graphicFrameLocks noGrp="1"/>
          </p:cNvGraphicFramePr>
          <p:nvPr>
            <p:ph idx="1"/>
            <p:extLst>
              <p:ext uri="{D42A27DB-BD31-4B8C-83A1-F6EECF244321}">
                <p14:modId xmlns:p14="http://schemas.microsoft.com/office/powerpoint/2010/main" val="1467639796"/>
              </p:ext>
            </p:extLst>
          </p:nvPr>
        </p:nvGraphicFramePr>
        <p:xfrm>
          <a:off x="320769" y="1433890"/>
          <a:ext cx="6216648" cy="7493000"/>
        </p:xfrm>
        <a:graphic>
          <a:graphicData uri="http://schemas.openxmlformats.org/drawingml/2006/table">
            <a:tbl>
              <a:tblPr firstRow="1" bandRow="1">
                <a:tableStyleId>{5C22544A-7EE6-4342-B048-85BDC9FD1C3A}</a:tableStyleId>
              </a:tblPr>
              <a:tblGrid>
                <a:gridCol w="2072216">
                  <a:extLst>
                    <a:ext uri="{9D8B030D-6E8A-4147-A177-3AD203B41FA5}">
                      <a16:colId xmlns:a16="http://schemas.microsoft.com/office/drawing/2014/main" val="334180932"/>
                    </a:ext>
                  </a:extLst>
                </a:gridCol>
                <a:gridCol w="2072216">
                  <a:extLst>
                    <a:ext uri="{9D8B030D-6E8A-4147-A177-3AD203B41FA5}">
                      <a16:colId xmlns:a16="http://schemas.microsoft.com/office/drawing/2014/main" val="1496728861"/>
                    </a:ext>
                  </a:extLst>
                </a:gridCol>
                <a:gridCol w="2072216">
                  <a:extLst>
                    <a:ext uri="{9D8B030D-6E8A-4147-A177-3AD203B41FA5}">
                      <a16:colId xmlns:a16="http://schemas.microsoft.com/office/drawing/2014/main" val="1256265694"/>
                    </a:ext>
                  </a:extLst>
                </a:gridCol>
              </a:tblGrid>
              <a:tr h="370840">
                <a:tc>
                  <a:txBody>
                    <a:bodyPr/>
                    <a:lstStyle/>
                    <a:p>
                      <a:r>
                        <a:rPr lang="en-GB" sz="1100"/>
                        <a:t>CONSISTENCY</a:t>
                      </a:r>
                    </a:p>
                  </a:txBody>
                  <a:tcPr>
                    <a:lnR w="12700" cmpd="sng">
                      <a:noFill/>
                    </a:lnR>
                  </a:tcPr>
                </a:tc>
                <a:tc>
                  <a:txBody>
                    <a:bodyPr/>
                    <a:lstStyle/>
                    <a:p>
                      <a:r>
                        <a:rPr lang="en-GB" sz="1100" dirty="0"/>
                        <a:t>SERVICE SPECIFICATION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B9C27"/>
                    </a:solidFill>
                  </a:tcPr>
                </a:tc>
                <a:tc>
                  <a:txBody>
                    <a:bodyPr/>
                    <a:lstStyle/>
                    <a:p>
                      <a:r>
                        <a:rPr lang="en-GB" sz="1100" dirty="0"/>
                        <a:t>VARIATION</a:t>
                      </a:r>
                    </a:p>
                  </a:txBody>
                  <a:tcPr>
                    <a:lnL w="12700" cmpd="sng">
                      <a:noFill/>
                    </a:lnL>
                  </a:tcPr>
                </a:tc>
                <a:extLst>
                  <a:ext uri="{0D108BD9-81ED-4DB2-BD59-A6C34878D82A}">
                    <a16:rowId xmlns:a16="http://schemas.microsoft.com/office/drawing/2014/main" val="3450634548"/>
                  </a:ext>
                </a:extLst>
              </a:tr>
              <a:tr h="370840">
                <a:tc>
                  <a:txBody>
                    <a:bodyPr/>
                    <a:lstStyle/>
                    <a:p>
                      <a:endParaRPr lang="en-GB" sz="1100"/>
                    </a:p>
                  </a:txBody>
                  <a:tcPr>
                    <a:lnR w="12700" cmpd="sng">
                      <a:noFill/>
                    </a:lnR>
                  </a:tcPr>
                </a:tc>
                <a:tc>
                  <a:txBody>
                    <a:bodyPr/>
                    <a:lstStyle/>
                    <a:p>
                      <a:r>
                        <a:rPr lang="en-GB" sz="1100" dirty="0"/>
                        <a:t>CARE PATHWAY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8E188"/>
                    </a:solidFill>
                  </a:tcPr>
                </a:tc>
                <a:tc>
                  <a:txBody>
                    <a:bodyPr/>
                    <a:lstStyle/>
                    <a:p>
                      <a:endParaRPr lang="en-GB" sz="1100" dirty="0"/>
                    </a:p>
                  </a:txBody>
                  <a:tcPr>
                    <a:lnL w="12700" cmpd="sng">
                      <a:noFill/>
                    </a:lnL>
                  </a:tcPr>
                </a:tc>
                <a:extLst>
                  <a:ext uri="{0D108BD9-81ED-4DB2-BD59-A6C34878D82A}">
                    <a16:rowId xmlns:a16="http://schemas.microsoft.com/office/drawing/2014/main" val="539987315"/>
                  </a:ext>
                </a:extLst>
              </a:tr>
              <a:tr h="370840">
                <a:tc>
                  <a:txBody>
                    <a:bodyPr/>
                    <a:lstStyle/>
                    <a:p>
                      <a:r>
                        <a:rPr lang="en-GB" sz="1100"/>
                        <a:t>4 teams use single point of access telephone number.</a:t>
                      </a:r>
                    </a:p>
                  </a:txBody>
                  <a:tcPr>
                    <a:lnR w="12700" cmpd="sng">
                      <a:noFill/>
                    </a:lnR>
                  </a:tcPr>
                </a:tc>
                <a:tc>
                  <a:txBody>
                    <a:bodyPr/>
                    <a:lstStyle/>
                    <a:p>
                      <a:r>
                        <a:rPr lang="en-GB" sz="1100" dirty="0"/>
                        <a:t>Electronic referral and single point of access telephone number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r>
                        <a:rPr lang="en-GB" sz="1100"/>
                        <a:t>One team uses WhatsApp group for coordination.</a:t>
                      </a:r>
                    </a:p>
                  </a:txBody>
                  <a:tcPr>
                    <a:lnL w="12700" cmpd="sng">
                      <a:noFill/>
                    </a:lnL>
                  </a:tcPr>
                </a:tc>
                <a:extLst>
                  <a:ext uri="{0D108BD9-81ED-4DB2-BD59-A6C34878D82A}">
                    <a16:rowId xmlns:a16="http://schemas.microsoft.com/office/drawing/2014/main" val="3401327242"/>
                  </a:ext>
                </a:extLst>
              </a:tr>
              <a:tr h="370840">
                <a:tc>
                  <a:txBody>
                    <a:bodyPr/>
                    <a:lstStyle/>
                    <a:p>
                      <a:r>
                        <a:rPr lang="en-GB" sz="1100"/>
                        <a:t>3 consultant-led decision making and coordinating. </a:t>
                      </a:r>
                    </a:p>
                  </a:txBody>
                  <a:tcPr>
                    <a:lnR w="12700" cmpd="sng">
                      <a:noFill/>
                    </a:lnR>
                  </a:tcPr>
                </a:tc>
                <a:tc>
                  <a:txBody>
                    <a:bodyPr/>
                    <a:lstStyle/>
                    <a:p>
                      <a:r>
                        <a:rPr lang="en-GB" sz="1100"/>
                        <a:t>Real-time consultant-led joint decision-making</a:t>
                      </a:r>
                      <a:endParaRPr lang="en-GB" sz="1100" strike="sngStrike"/>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r>
                        <a:rPr lang="en-GB" sz="1100"/>
                        <a:t>One team mix of consultant-led and experienced </a:t>
                      </a:r>
                      <a:r>
                        <a:rPr lang="en-GB" sz="1100" err="1"/>
                        <a:t>SpRs</a:t>
                      </a:r>
                      <a:r>
                        <a:rPr lang="en-GB" sz="1100"/>
                        <a:t> with consultant for support when needed.</a:t>
                      </a:r>
                    </a:p>
                    <a:p>
                      <a:r>
                        <a:rPr lang="en-GB" sz="1100"/>
                        <a:t>One team has a mixed model of leadership through group but decision still led by consultant.</a:t>
                      </a:r>
                    </a:p>
                  </a:txBody>
                  <a:tcPr>
                    <a:lnL w="12700" cmpd="sng">
                      <a:noFill/>
                    </a:lnL>
                  </a:tcPr>
                </a:tc>
                <a:extLst>
                  <a:ext uri="{0D108BD9-81ED-4DB2-BD59-A6C34878D82A}">
                    <a16:rowId xmlns:a16="http://schemas.microsoft.com/office/drawing/2014/main" val="2800423743"/>
                  </a:ext>
                </a:extLst>
              </a:tr>
              <a:tr h="370840">
                <a:tc>
                  <a:txBody>
                    <a:bodyPr/>
                    <a:lstStyle/>
                    <a:p>
                      <a:endParaRPr lang="en-GB" sz="1100"/>
                    </a:p>
                  </a:txBody>
                  <a:tcPr>
                    <a:lnR w="12700" cmpd="sng">
                      <a:noFill/>
                    </a:lnR>
                  </a:tcPr>
                </a:tc>
                <a:tc>
                  <a:txBody>
                    <a:bodyPr/>
                    <a:lstStyle/>
                    <a:p>
                      <a:r>
                        <a:rPr lang="en-GB" sz="1100"/>
                        <a:t>Coordination and triage to regionally agreed criteria</a:t>
                      </a:r>
                      <a:r>
                        <a:rPr lang="en-GB" sz="1100" strike="sngStrike"/>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r>
                        <a:rPr lang="en-GB" sz="1100"/>
                        <a:t>All teams have slightly different criteria and thresholds. Local decision making done depending on capacity. Mutual aid provided by all teams to other ACCT teams, including children’s services.</a:t>
                      </a:r>
                    </a:p>
                  </a:txBody>
                  <a:tcPr>
                    <a:lnL w="12700" cmpd="sng">
                      <a:noFill/>
                    </a:lnL>
                  </a:tcPr>
                </a:tc>
                <a:extLst>
                  <a:ext uri="{0D108BD9-81ED-4DB2-BD59-A6C34878D82A}">
                    <a16:rowId xmlns:a16="http://schemas.microsoft.com/office/drawing/2014/main" val="2011683988"/>
                  </a:ext>
                </a:extLst>
              </a:tr>
              <a:tr h="370840">
                <a:tc>
                  <a:txBody>
                    <a:bodyPr/>
                    <a:lstStyle/>
                    <a:p>
                      <a:r>
                        <a:rPr lang="en-GB" sz="1100"/>
                        <a:t>All teams operate consultant-delivered decision support throughout, but level of their involvement varies.</a:t>
                      </a:r>
                    </a:p>
                  </a:txBody>
                  <a:tcPr>
                    <a:lnR w="12700" cmpd="sng">
                      <a:noFill/>
                    </a:lnR>
                  </a:tcPr>
                </a:tc>
                <a:tc>
                  <a:txBody>
                    <a:bodyPr/>
                    <a:lstStyle/>
                    <a:p>
                      <a:r>
                        <a:rPr lang="en-GB" sz="1100"/>
                        <a:t>Consultant-delivered decision-support throughout the referral and transfer pathway;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GB" sz="1100"/>
                    </a:p>
                  </a:txBody>
                  <a:tcPr>
                    <a:lnL w="12700" cmpd="sng">
                      <a:noFill/>
                    </a:lnL>
                  </a:tcPr>
                </a:tc>
                <a:extLst>
                  <a:ext uri="{0D108BD9-81ED-4DB2-BD59-A6C34878D82A}">
                    <a16:rowId xmlns:a16="http://schemas.microsoft.com/office/drawing/2014/main" val="3029769276"/>
                  </a:ext>
                </a:extLst>
              </a:tr>
              <a:tr h="370840">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a:t>All teams have allocated transfer teams and vehicles with equipment for each day of the service. </a:t>
                      </a:r>
                    </a:p>
                  </a:txBody>
                  <a:tcPr>
                    <a:lnR w="12700" cmpd="sng">
                      <a:noFill/>
                    </a:lnR>
                  </a:tcPr>
                </a:tc>
                <a:tc>
                  <a:txBody>
                    <a:bodyPr/>
                    <a:lstStyle/>
                    <a:p>
                      <a:r>
                        <a:rPr lang="en-GB" sz="1100"/>
                        <a:t>Consultant-led dedicated transfer teams, equipment and vehicles;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r>
                        <a:rPr lang="en-GB" sz="1100"/>
                        <a:t>All teams have consultants involved in all processes, but one team led by SpRs.</a:t>
                      </a:r>
                    </a:p>
                    <a:p>
                      <a:endParaRPr lang="en-GB" sz="1100"/>
                    </a:p>
                    <a:p>
                      <a:r>
                        <a:rPr lang="en-GB" sz="1100"/>
                        <a:t>The extent to which the transfer team is integrated into the ICU on the day differs.</a:t>
                      </a:r>
                    </a:p>
                  </a:txBody>
                  <a:tcPr>
                    <a:lnL w="12700" cmpd="sng">
                      <a:noFill/>
                    </a:lnL>
                  </a:tcPr>
                </a:tc>
                <a:extLst>
                  <a:ext uri="{0D108BD9-81ED-4DB2-BD59-A6C34878D82A}">
                    <a16:rowId xmlns:a16="http://schemas.microsoft.com/office/drawing/2014/main" val="1220653880"/>
                  </a:ext>
                </a:extLst>
              </a:tr>
              <a:tr h="370840">
                <a:tc>
                  <a:txBody>
                    <a:bodyPr/>
                    <a:lstStyle/>
                    <a:p>
                      <a:r>
                        <a:rPr lang="en-GB" sz="1100"/>
                        <a:t>Four teams provide time critical transfers.</a:t>
                      </a:r>
                    </a:p>
                    <a:p>
                      <a:r>
                        <a:rPr lang="en-GB" sz="1100"/>
                        <a:t>Some teams take Level 1 patients when have capacity which may not always require an ACCT team to help strain on LAS and ensure activity of team. This is never prioritised over Level 2 or 3 patients.</a:t>
                      </a:r>
                    </a:p>
                  </a:txBody>
                  <a:tcPr>
                    <a:lnR w="12700" cmpd="sng">
                      <a:noFill/>
                    </a:lnR>
                  </a:tcPr>
                </a:tc>
                <a:tc>
                  <a:txBody>
                    <a:bodyPr/>
                    <a:lstStyle/>
                    <a:p>
                      <a:r>
                        <a:rPr lang="en-GB" sz="1100"/>
                        <a:t>ACC patients</a:t>
                      </a:r>
                      <a:r>
                        <a:rPr lang="en-GB" sz="1100" strike="sngStrike"/>
                        <a:t> </a:t>
                      </a:r>
                      <a:r>
                        <a:rPr lang="en-GB" sz="1100"/>
                        <a:t>requiring transfer for: </a:t>
                      </a:r>
                    </a:p>
                    <a:p>
                      <a:r>
                        <a:rPr lang="en-GB" sz="1100"/>
                        <a:t>o Time critical and urgent escalation of care; </a:t>
                      </a:r>
                    </a:p>
                    <a:p>
                      <a:r>
                        <a:rPr lang="en-GB" sz="1100"/>
                        <a:t>o Repatriation;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r>
                        <a:rPr lang="en-GB" sz="1100" dirty="0"/>
                        <a:t>One team does not provide time critical and urgent escalation of care transfers. Another team provide some but also look to LAS to provide some time critical transport for their service.</a:t>
                      </a:r>
                    </a:p>
                  </a:txBody>
                  <a:tcPr>
                    <a:lnL w="12700" cmpd="sng">
                      <a:noFill/>
                    </a:lnL>
                  </a:tcPr>
                </a:tc>
                <a:extLst>
                  <a:ext uri="{0D108BD9-81ED-4DB2-BD59-A6C34878D82A}">
                    <a16:rowId xmlns:a16="http://schemas.microsoft.com/office/drawing/2014/main" val="3204440363"/>
                  </a:ext>
                </a:extLst>
              </a:tr>
            </a:tbl>
          </a:graphicData>
        </a:graphic>
      </p:graphicFrame>
    </p:spTree>
    <p:extLst>
      <p:ext uri="{BB962C8B-B14F-4D97-AF65-F5344CB8AC3E}">
        <p14:creationId xmlns:p14="http://schemas.microsoft.com/office/powerpoint/2010/main" val="405898431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4504423-B0CB-59B9-5AB0-7188F67071FE}"/>
              </a:ext>
            </a:extLst>
          </p:cNvPr>
          <p:cNvGraphicFramePr>
            <a:graphicFrameLocks noGrp="1"/>
          </p:cNvGraphicFramePr>
          <p:nvPr>
            <p:ph idx="1"/>
            <p:extLst>
              <p:ext uri="{D42A27DB-BD31-4B8C-83A1-F6EECF244321}">
                <p14:modId xmlns:p14="http://schemas.microsoft.com/office/powerpoint/2010/main" val="2361885751"/>
              </p:ext>
            </p:extLst>
          </p:nvPr>
        </p:nvGraphicFramePr>
        <p:xfrm>
          <a:off x="320676" y="270962"/>
          <a:ext cx="6216648" cy="5577840"/>
        </p:xfrm>
        <a:graphic>
          <a:graphicData uri="http://schemas.openxmlformats.org/drawingml/2006/table">
            <a:tbl>
              <a:tblPr firstRow="1" bandRow="1">
                <a:tableStyleId>{5C22544A-7EE6-4342-B048-85BDC9FD1C3A}</a:tableStyleId>
              </a:tblPr>
              <a:tblGrid>
                <a:gridCol w="2072216">
                  <a:extLst>
                    <a:ext uri="{9D8B030D-6E8A-4147-A177-3AD203B41FA5}">
                      <a16:colId xmlns:a16="http://schemas.microsoft.com/office/drawing/2014/main" val="2228597855"/>
                    </a:ext>
                  </a:extLst>
                </a:gridCol>
                <a:gridCol w="2072216">
                  <a:extLst>
                    <a:ext uri="{9D8B030D-6E8A-4147-A177-3AD203B41FA5}">
                      <a16:colId xmlns:a16="http://schemas.microsoft.com/office/drawing/2014/main" val="48306191"/>
                    </a:ext>
                  </a:extLst>
                </a:gridCol>
                <a:gridCol w="2072216">
                  <a:extLst>
                    <a:ext uri="{9D8B030D-6E8A-4147-A177-3AD203B41FA5}">
                      <a16:colId xmlns:a16="http://schemas.microsoft.com/office/drawing/2014/main" val="100253845"/>
                    </a:ext>
                  </a:extLst>
                </a:gridCol>
              </a:tblGrid>
              <a:tr h="0">
                <a:tc>
                  <a:txBody>
                    <a:bodyPr/>
                    <a:lstStyle/>
                    <a:p>
                      <a:r>
                        <a:rPr lang="en-GB" sz="1100" dirty="0"/>
                        <a:t>CONSISTENCY</a:t>
                      </a:r>
                    </a:p>
                  </a:txBody>
                  <a:tcPr/>
                </a:tc>
                <a:tc>
                  <a:txBody>
                    <a:bodyPr/>
                    <a:lstStyle/>
                    <a:p>
                      <a:r>
                        <a:rPr lang="en-GB" sz="1100" dirty="0"/>
                        <a:t>SERVICE SPECIFICATION</a:t>
                      </a:r>
                    </a:p>
                  </a:txBody>
                  <a:tcPr>
                    <a:solidFill>
                      <a:srgbClr val="7B9C27"/>
                    </a:solidFill>
                  </a:tcPr>
                </a:tc>
                <a:tc>
                  <a:txBody>
                    <a:bodyPr/>
                    <a:lstStyle/>
                    <a:p>
                      <a:r>
                        <a:rPr lang="en-GB" sz="1100" dirty="0"/>
                        <a:t>VARIANCE</a:t>
                      </a:r>
                    </a:p>
                  </a:txBody>
                  <a:tcPr/>
                </a:tc>
                <a:extLst>
                  <a:ext uri="{0D108BD9-81ED-4DB2-BD59-A6C34878D82A}">
                    <a16:rowId xmlns:a16="http://schemas.microsoft.com/office/drawing/2014/main" val="1088534619"/>
                  </a:ext>
                </a:extLst>
              </a:tr>
              <a:tr h="0">
                <a:tc>
                  <a:txBody>
                    <a:bodyPr/>
                    <a:lstStyle/>
                    <a:p>
                      <a:endParaRPr lang="en-GB" sz="1100"/>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solidFill>
                            <a:schemeClr val="tx1"/>
                          </a:solidFill>
                        </a:rPr>
                        <a:t>CARE PATHWAY CONTINUED…</a:t>
                      </a:r>
                    </a:p>
                  </a:txBody>
                  <a:tcPr>
                    <a:solidFill>
                      <a:schemeClr val="accent2"/>
                    </a:solidFill>
                  </a:tcPr>
                </a:tc>
                <a:tc>
                  <a:txBody>
                    <a:bodyPr/>
                    <a:lstStyle/>
                    <a:p>
                      <a:endParaRPr lang="en-GB" sz="1100" dirty="0"/>
                    </a:p>
                  </a:txBody>
                  <a:tcPr/>
                </a:tc>
                <a:extLst>
                  <a:ext uri="{0D108BD9-81ED-4DB2-BD59-A6C34878D82A}">
                    <a16:rowId xmlns:a16="http://schemas.microsoft.com/office/drawing/2014/main" val="1348233261"/>
                  </a:ext>
                </a:extLst>
              </a:tr>
              <a:tr h="0">
                <a:tc>
                  <a:txBody>
                    <a:bodyPr/>
                    <a:lstStyle/>
                    <a:p>
                      <a:r>
                        <a:rPr lang="en-GB" sz="1100"/>
                        <a:t>All teams provide mutual aid to each other. Particular close relationships between NWL and SWL, NEL and NCL.</a:t>
                      </a:r>
                    </a:p>
                  </a:txBody>
                  <a:tcPr/>
                </a:tc>
                <a:tc>
                  <a:txBody>
                    <a:bodyPr/>
                    <a:lstStyle/>
                    <a:p>
                      <a:r>
                        <a:rPr lang="en-GB" sz="1100"/>
                        <a:t>Operational ACC capacity transfer coordination and management within and between regions</a:t>
                      </a:r>
                    </a:p>
                  </a:txBody>
                  <a:tcPr>
                    <a:solidFill>
                      <a:schemeClr val="accent2">
                        <a:lumMod val="60000"/>
                        <a:lumOff val="40000"/>
                      </a:schemeClr>
                    </a:solidFill>
                  </a:tcPr>
                </a:tc>
                <a:tc>
                  <a:txBody>
                    <a:bodyPr/>
                    <a:lstStyle/>
                    <a:p>
                      <a:endParaRPr lang="en-GB" sz="1100"/>
                    </a:p>
                  </a:txBody>
                  <a:tcPr/>
                </a:tc>
                <a:extLst>
                  <a:ext uri="{0D108BD9-81ED-4DB2-BD59-A6C34878D82A}">
                    <a16:rowId xmlns:a16="http://schemas.microsoft.com/office/drawing/2014/main" val="1042272472"/>
                  </a:ext>
                </a:extLst>
              </a:tr>
              <a:tr h="370840">
                <a:tc>
                  <a:txBody>
                    <a:bodyPr/>
                    <a:lstStyle/>
                    <a:p>
                      <a:endParaRPr lang="en-GB" sz="1100"/>
                    </a:p>
                  </a:txBody>
                  <a:tcPr/>
                </a:tc>
                <a:tc>
                  <a:txBody>
                    <a:bodyPr/>
                    <a:lstStyle/>
                    <a:p>
                      <a:r>
                        <a:rPr lang="en-GB" sz="1100"/>
                        <a:t>Clear protocols for handover from referring to receiving units</a:t>
                      </a:r>
                    </a:p>
                  </a:txBody>
                  <a:tcPr>
                    <a:solidFill>
                      <a:schemeClr val="accent2">
                        <a:lumMod val="60000"/>
                        <a:lumOff val="40000"/>
                      </a:schemeClr>
                    </a:solidFill>
                  </a:tcPr>
                </a:tc>
                <a:tc>
                  <a:txBody>
                    <a:bodyPr/>
                    <a:lstStyle/>
                    <a:p>
                      <a:endParaRPr lang="en-GB" sz="1100"/>
                    </a:p>
                  </a:txBody>
                  <a:tcPr/>
                </a:tc>
                <a:extLst>
                  <a:ext uri="{0D108BD9-81ED-4DB2-BD59-A6C34878D82A}">
                    <a16:rowId xmlns:a16="http://schemas.microsoft.com/office/drawing/2014/main" val="3881317244"/>
                  </a:ext>
                </a:extLst>
              </a:tr>
              <a:tr h="370840">
                <a:tc>
                  <a:txBody>
                    <a:bodyPr/>
                    <a:lstStyle/>
                    <a:p>
                      <a:r>
                        <a:rPr lang="en-GB" sz="1100"/>
                        <a:t>All teams are responsible for patients within hospitals within their ICS. </a:t>
                      </a:r>
                    </a:p>
                    <a:p>
                      <a:r>
                        <a:rPr lang="en-GB" sz="1100"/>
                        <a:t>Teams spoke of north/south divide of care pathways with only a few exceptions which are dealt with pragmatically on a case by case basis e.g. south accessing Royal Brompton services in the north.</a:t>
                      </a:r>
                    </a:p>
                  </a:txBody>
                  <a:tcPr/>
                </a:tc>
                <a:tc>
                  <a:txBody>
                    <a:bodyPr/>
                    <a:lstStyle/>
                    <a:p>
                      <a:r>
                        <a:rPr lang="en-GB" sz="1100"/>
                        <a:t>The care pathway follows existing specialty referral pathways. Where these pathways cross Regional boundaries. A formal agreement must describe the ACCTS with primary responsibility for such patients. </a:t>
                      </a:r>
                    </a:p>
                  </a:txBody>
                  <a:tcPr>
                    <a:solidFill>
                      <a:schemeClr val="accent2">
                        <a:lumMod val="60000"/>
                        <a:lumOff val="40000"/>
                      </a:schemeClr>
                    </a:solidFill>
                  </a:tcPr>
                </a:tc>
                <a:tc>
                  <a:txBody>
                    <a:bodyPr/>
                    <a:lstStyle/>
                    <a:p>
                      <a:r>
                        <a:rPr lang="en-GB" sz="1100"/>
                        <a:t>One team supports SE England hospitals to access specialist services in London which do not exist locally. </a:t>
                      </a:r>
                    </a:p>
                  </a:txBody>
                  <a:tcPr/>
                </a:tc>
                <a:extLst>
                  <a:ext uri="{0D108BD9-81ED-4DB2-BD59-A6C34878D82A}">
                    <a16:rowId xmlns:a16="http://schemas.microsoft.com/office/drawing/2014/main" val="1298266438"/>
                  </a:ext>
                </a:extLst>
              </a:tr>
              <a:tr h="370840">
                <a:tc>
                  <a:txBody>
                    <a:bodyPr/>
                    <a:lstStyle/>
                    <a:p>
                      <a:endParaRPr lang="en-GB" sz="1100"/>
                    </a:p>
                  </a:txBody>
                  <a:tcPr/>
                </a:tc>
                <a:tc>
                  <a:txBody>
                    <a:bodyPr/>
                    <a:lstStyle/>
                    <a:p>
                      <a:r>
                        <a:rPr lang="en-GB" sz="1100"/>
                        <a:t>ACCTS must have close strategic links to regional Adult Critical Care Operational Delivery Networks (ACC ODN) in order to: • Represent ACC ODN membership and provide expert advice to commissioners and host Trust to inform the implementation and development of the service; </a:t>
                      </a:r>
                    </a:p>
                    <a:p>
                      <a:r>
                        <a:rPr lang="en-GB" sz="1100"/>
                        <a:t>• Provide quality assurance of the service.</a:t>
                      </a:r>
                    </a:p>
                  </a:txBody>
                  <a:tcPr>
                    <a:solidFill>
                      <a:schemeClr val="accent2">
                        <a:lumMod val="60000"/>
                        <a:lumOff val="40000"/>
                      </a:schemeClr>
                    </a:solidFill>
                  </a:tcPr>
                </a:tc>
                <a:tc>
                  <a:txBody>
                    <a:bodyPr/>
                    <a:lstStyle/>
                    <a:p>
                      <a:r>
                        <a:rPr lang="en-GB" sz="1100" dirty="0"/>
                        <a:t>This was not covered in interviews.</a:t>
                      </a:r>
                    </a:p>
                  </a:txBody>
                  <a:tcPr/>
                </a:tc>
                <a:extLst>
                  <a:ext uri="{0D108BD9-81ED-4DB2-BD59-A6C34878D82A}">
                    <a16:rowId xmlns:a16="http://schemas.microsoft.com/office/drawing/2014/main" val="540158535"/>
                  </a:ext>
                </a:extLst>
              </a:tr>
            </a:tbl>
          </a:graphicData>
        </a:graphic>
      </p:graphicFrame>
    </p:spTree>
    <p:extLst>
      <p:ext uri="{BB962C8B-B14F-4D97-AF65-F5344CB8AC3E}">
        <p14:creationId xmlns:p14="http://schemas.microsoft.com/office/powerpoint/2010/main" val="2639874324"/>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A66D78E-6F1B-9B68-F8D1-2D3499E7FC7B}"/>
              </a:ext>
            </a:extLst>
          </p:cNvPr>
          <p:cNvGraphicFramePr>
            <a:graphicFrameLocks noGrp="1"/>
          </p:cNvGraphicFramePr>
          <p:nvPr>
            <p:ph idx="1"/>
            <p:extLst>
              <p:ext uri="{D42A27DB-BD31-4B8C-83A1-F6EECF244321}">
                <p14:modId xmlns:p14="http://schemas.microsoft.com/office/powerpoint/2010/main" val="908857435"/>
              </p:ext>
            </p:extLst>
          </p:nvPr>
        </p:nvGraphicFramePr>
        <p:xfrm>
          <a:off x="320676" y="576263"/>
          <a:ext cx="6216648" cy="5247640"/>
        </p:xfrm>
        <a:graphic>
          <a:graphicData uri="http://schemas.openxmlformats.org/drawingml/2006/table">
            <a:tbl>
              <a:tblPr firstRow="1" bandRow="1">
                <a:tableStyleId>{5C22544A-7EE6-4342-B048-85BDC9FD1C3A}</a:tableStyleId>
              </a:tblPr>
              <a:tblGrid>
                <a:gridCol w="2072216">
                  <a:extLst>
                    <a:ext uri="{9D8B030D-6E8A-4147-A177-3AD203B41FA5}">
                      <a16:colId xmlns:a16="http://schemas.microsoft.com/office/drawing/2014/main" val="2498997537"/>
                    </a:ext>
                  </a:extLst>
                </a:gridCol>
                <a:gridCol w="2072216">
                  <a:extLst>
                    <a:ext uri="{9D8B030D-6E8A-4147-A177-3AD203B41FA5}">
                      <a16:colId xmlns:a16="http://schemas.microsoft.com/office/drawing/2014/main" val="3640079327"/>
                    </a:ext>
                  </a:extLst>
                </a:gridCol>
                <a:gridCol w="2072216">
                  <a:extLst>
                    <a:ext uri="{9D8B030D-6E8A-4147-A177-3AD203B41FA5}">
                      <a16:colId xmlns:a16="http://schemas.microsoft.com/office/drawing/2014/main" val="1807419094"/>
                    </a:ext>
                  </a:extLst>
                </a:gridCol>
              </a:tblGrid>
              <a:tr h="370840">
                <a:tc>
                  <a:txBody>
                    <a:bodyPr/>
                    <a:lstStyle/>
                    <a:p>
                      <a:r>
                        <a:rPr lang="en-GB" sz="1100" dirty="0"/>
                        <a:t>CONSISTENCY</a:t>
                      </a:r>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t>SERVICE SPECIFICATION</a:t>
                      </a:r>
                    </a:p>
                  </a:txBody>
                  <a:tcPr>
                    <a:solidFill>
                      <a:srgbClr val="7B9C27"/>
                    </a:solidFill>
                  </a:tcPr>
                </a:tc>
                <a:tc>
                  <a:txBody>
                    <a:bodyPr/>
                    <a:lstStyle/>
                    <a:p>
                      <a:r>
                        <a:rPr lang="en-GB" sz="1100" dirty="0"/>
                        <a:t>VARIATION</a:t>
                      </a:r>
                    </a:p>
                  </a:txBody>
                  <a:tcPr/>
                </a:tc>
                <a:extLst>
                  <a:ext uri="{0D108BD9-81ED-4DB2-BD59-A6C34878D82A}">
                    <a16:rowId xmlns:a16="http://schemas.microsoft.com/office/drawing/2014/main" val="4108887323"/>
                  </a:ext>
                </a:extLst>
              </a:tr>
              <a:tr h="370840">
                <a:tc>
                  <a:txBody>
                    <a:bodyPr/>
                    <a:lstStyle/>
                    <a:p>
                      <a:endParaRPr lang="en-GB" sz="1100"/>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t>CARE PATHWAY CONTINUED…</a:t>
                      </a:r>
                    </a:p>
                    <a:p>
                      <a:endParaRPr lang="en-GB" sz="1100" dirty="0"/>
                    </a:p>
                    <a:p>
                      <a:r>
                        <a:rPr lang="en-GB" sz="1100" dirty="0"/>
                        <a:t>In order to achieve high quality transfer for all critically ill patients, the ACCTS will work in partnership with the ACC ODN and regional hospitals to provide: </a:t>
                      </a:r>
                    </a:p>
                    <a:p>
                      <a:r>
                        <a:rPr lang="en-GB" sz="1100" dirty="0"/>
                        <a:t>• Guidelines, based on National standards, for stabilisation and transfer; </a:t>
                      </a:r>
                    </a:p>
                    <a:p>
                      <a:r>
                        <a:rPr lang="en-GB" sz="1100" dirty="0"/>
                        <a:t>• Transfer training, based on National standards, across professional groups; </a:t>
                      </a:r>
                    </a:p>
                    <a:p>
                      <a:r>
                        <a:rPr lang="en-GB" sz="1100" dirty="0"/>
                        <a:t>• A locally developed outreach education programme.</a:t>
                      </a:r>
                    </a:p>
                  </a:txBody>
                  <a:tcPr>
                    <a:solidFill>
                      <a:schemeClr val="accent2">
                        <a:lumMod val="60000"/>
                        <a:lumOff val="40000"/>
                      </a:schemeClr>
                    </a:solidFill>
                  </a:tcPr>
                </a:tc>
                <a:tc>
                  <a:txBody>
                    <a:bodyPr/>
                    <a:lstStyle/>
                    <a:p>
                      <a:endParaRPr lang="en-GB" sz="1100" dirty="0"/>
                    </a:p>
                  </a:txBody>
                  <a:tcPr/>
                </a:tc>
                <a:extLst>
                  <a:ext uri="{0D108BD9-81ED-4DB2-BD59-A6C34878D82A}">
                    <a16:rowId xmlns:a16="http://schemas.microsoft.com/office/drawing/2014/main" val="4133980791"/>
                  </a:ext>
                </a:extLst>
              </a:tr>
              <a:tr h="370840">
                <a:tc>
                  <a:txBody>
                    <a:bodyPr/>
                    <a:lstStyle/>
                    <a:p>
                      <a:r>
                        <a:rPr lang="en-GB" sz="1100"/>
                        <a:t>All teams have demonstrated ability to manage surges in capacity. Mutual aid provided between ICSs during times of local surges. </a:t>
                      </a:r>
                    </a:p>
                    <a:p>
                      <a:r>
                        <a:rPr lang="en-GB" sz="1100"/>
                        <a:t>All teams providing training to increasing numbers of clinicians to increase capability for </a:t>
                      </a:r>
                      <a:r>
                        <a:rPr lang="en-GB" sz="1100" err="1"/>
                        <a:t>ACCTs.</a:t>
                      </a:r>
                      <a:endParaRPr lang="en-GB" sz="1100"/>
                    </a:p>
                  </a:txBody>
                  <a:tcPr/>
                </a:tc>
                <a:tc>
                  <a:txBody>
                    <a:bodyPr/>
                    <a:lstStyle/>
                    <a:p>
                      <a:r>
                        <a:rPr lang="en-GB" sz="1100"/>
                        <a:t>ACCTS must: </a:t>
                      </a:r>
                    </a:p>
                    <a:p>
                      <a:r>
                        <a:rPr lang="en-GB" sz="1100"/>
                        <a:t>• Anticipate, plan for and manage seasonal variation within their operational area. This must include a local surge plan to increase the number of available transfer team numbers to an agreed extended capacity. The local/regional/geographical surge plans must align with the National Adult Critical Care Transfer Services Surge Plan.</a:t>
                      </a:r>
                    </a:p>
                  </a:txBody>
                  <a:tcPr>
                    <a:solidFill>
                      <a:schemeClr val="accent2">
                        <a:lumMod val="60000"/>
                        <a:lumOff val="40000"/>
                      </a:schemeClr>
                    </a:solidFill>
                  </a:tcPr>
                </a:tc>
                <a:tc>
                  <a:txBody>
                    <a:bodyPr/>
                    <a:lstStyle/>
                    <a:p>
                      <a:endParaRPr lang="en-GB" sz="1100" dirty="0"/>
                    </a:p>
                  </a:txBody>
                  <a:tcPr/>
                </a:tc>
                <a:extLst>
                  <a:ext uri="{0D108BD9-81ED-4DB2-BD59-A6C34878D82A}">
                    <a16:rowId xmlns:a16="http://schemas.microsoft.com/office/drawing/2014/main" val="1821409381"/>
                  </a:ext>
                </a:extLst>
              </a:tr>
            </a:tbl>
          </a:graphicData>
        </a:graphic>
      </p:graphicFrame>
    </p:spTree>
    <p:extLst>
      <p:ext uri="{BB962C8B-B14F-4D97-AF65-F5344CB8AC3E}">
        <p14:creationId xmlns:p14="http://schemas.microsoft.com/office/powerpoint/2010/main" val="321992881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1A67ADC-8C59-D235-FA62-6BFD10AD13C6}"/>
              </a:ext>
            </a:extLst>
          </p:cNvPr>
          <p:cNvGraphicFramePr>
            <a:graphicFrameLocks noGrp="1"/>
          </p:cNvGraphicFramePr>
          <p:nvPr>
            <p:ph idx="1"/>
            <p:extLst>
              <p:ext uri="{D42A27DB-BD31-4B8C-83A1-F6EECF244321}">
                <p14:modId xmlns:p14="http://schemas.microsoft.com/office/powerpoint/2010/main" val="2696150893"/>
              </p:ext>
            </p:extLst>
          </p:nvPr>
        </p:nvGraphicFramePr>
        <p:xfrm>
          <a:off x="320676" y="1052735"/>
          <a:ext cx="6216648" cy="5918200"/>
        </p:xfrm>
        <a:graphic>
          <a:graphicData uri="http://schemas.openxmlformats.org/drawingml/2006/table">
            <a:tbl>
              <a:tblPr firstRow="1" bandRow="1">
                <a:tableStyleId>{5C22544A-7EE6-4342-B048-85BDC9FD1C3A}</a:tableStyleId>
              </a:tblPr>
              <a:tblGrid>
                <a:gridCol w="2072216">
                  <a:extLst>
                    <a:ext uri="{9D8B030D-6E8A-4147-A177-3AD203B41FA5}">
                      <a16:colId xmlns:a16="http://schemas.microsoft.com/office/drawing/2014/main" val="2579071847"/>
                    </a:ext>
                  </a:extLst>
                </a:gridCol>
                <a:gridCol w="2072216">
                  <a:extLst>
                    <a:ext uri="{9D8B030D-6E8A-4147-A177-3AD203B41FA5}">
                      <a16:colId xmlns:a16="http://schemas.microsoft.com/office/drawing/2014/main" val="1756564849"/>
                    </a:ext>
                  </a:extLst>
                </a:gridCol>
                <a:gridCol w="2072216">
                  <a:extLst>
                    <a:ext uri="{9D8B030D-6E8A-4147-A177-3AD203B41FA5}">
                      <a16:colId xmlns:a16="http://schemas.microsoft.com/office/drawing/2014/main" val="318503389"/>
                    </a:ext>
                  </a:extLst>
                </a:gridCol>
              </a:tblGrid>
              <a:tr h="370840">
                <a:tc>
                  <a:txBody>
                    <a:bodyPr/>
                    <a:lstStyle/>
                    <a:p>
                      <a:r>
                        <a:rPr lang="en-GB" sz="1100" dirty="0"/>
                        <a:t>CONSISTENCY</a:t>
                      </a:r>
                    </a:p>
                  </a:txBody>
                  <a:tcPr/>
                </a:tc>
                <a:tc>
                  <a:txBody>
                    <a:bodyPr/>
                    <a:lstStyle/>
                    <a:p>
                      <a:r>
                        <a:rPr lang="en-GB" sz="1100" dirty="0"/>
                        <a:t>SERVICE SPECIFICATION</a:t>
                      </a:r>
                    </a:p>
                  </a:txBody>
                  <a:tcPr>
                    <a:solidFill>
                      <a:srgbClr val="7B9C27"/>
                    </a:solidFill>
                  </a:tcPr>
                </a:tc>
                <a:tc>
                  <a:txBody>
                    <a:bodyPr/>
                    <a:lstStyle/>
                    <a:p>
                      <a:r>
                        <a:rPr lang="en-GB" sz="1100" dirty="0"/>
                        <a:t>VARIATION</a:t>
                      </a:r>
                    </a:p>
                  </a:txBody>
                  <a:tcPr/>
                </a:tc>
                <a:extLst>
                  <a:ext uri="{0D108BD9-81ED-4DB2-BD59-A6C34878D82A}">
                    <a16:rowId xmlns:a16="http://schemas.microsoft.com/office/drawing/2014/main" val="3912021439"/>
                  </a:ext>
                </a:extLst>
              </a:tr>
              <a:tr h="370840">
                <a:tc>
                  <a:txBody>
                    <a:bodyPr/>
                    <a:lstStyle/>
                    <a:p>
                      <a:endParaRPr lang="en-GB" sz="1100"/>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solidFill>
                            <a:schemeClr val="tx1"/>
                          </a:solidFill>
                        </a:rPr>
                        <a:t>INTERDEPENDENCE WITH OTHER ACCTS</a:t>
                      </a:r>
                    </a:p>
                    <a:p>
                      <a:endParaRPr lang="en-GB" sz="1100" dirty="0"/>
                    </a:p>
                  </a:txBody>
                  <a:tcPr>
                    <a:solidFill>
                      <a:srgbClr val="FAACC9"/>
                    </a:solidFill>
                  </a:tcPr>
                </a:tc>
                <a:tc>
                  <a:txBody>
                    <a:bodyPr/>
                    <a:lstStyle/>
                    <a:p>
                      <a:endParaRPr lang="en-GB" sz="1100" dirty="0"/>
                    </a:p>
                  </a:txBody>
                  <a:tcPr/>
                </a:tc>
                <a:extLst>
                  <a:ext uri="{0D108BD9-81ED-4DB2-BD59-A6C34878D82A}">
                    <a16:rowId xmlns:a16="http://schemas.microsoft.com/office/drawing/2014/main" val="1079200202"/>
                  </a:ext>
                </a:extLst>
              </a:tr>
              <a:tr h="370840">
                <a:tc>
                  <a:txBody>
                    <a:bodyPr/>
                    <a:lstStyle/>
                    <a:p>
                      <a:r>
                        <a:rPr lang="en-GB" sz="1100"/>
                        <a:t>All teams support other London ACCT teams. All perform repatriations for patients outside of London or back into London. </a:t>
                      </a:r>
                    </a:p>
                    <a:p>
                      <a:r>
                        <a:rPr lang="en-GB" sz="1100"/>
                        <a:t>All teams provide ACCT training, some are more outward facing in terms of offering this to others. </a:t>
                      </a:r>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t>ACCTS must work collaboratively as part of a national network of transfer services to: </a:t>
                      </a:r>
                    </a:p>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t>• Provide resilience and respond on a national basis to unanticipated surges in demand for general or specialised ACC, to support NHS England Emergency Preparedness, Resilience and Response (EPRR); </a:t>
                      </a:r>
                    </a:p>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t>• Support transfer between regions, when required; </a:t>
                      </a:r>
                    </a:p>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t>• Develop standard operating procedures and policies to ensure consistency and interoperability; </a:t>
                      </a:r>
                    </a:p>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t>• Share learning and operational experience with other services and regions to support continued quality improvement, audit, research and further service development; </a:t>
                      </a:r>
                    </a:p>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t>• Coordinate, develop and deliver transfer training, based on National standards, and provide opportunities for all staff undertaking critical care transfers within and between hospitals. </a:t>
                      </a:r>
                    </a:p>
                  </a:txBody>
                  <a:tcPr>
                    <a:solidFill>
                      <a:schemeClr val="accent6">
                        <a:lumMod val="40000"/>
                        <a:lumOff val="60000"/>
                      </a:schemeClr>
                    </a:solidFill>
                  </a:tcPr>
                </a:tc>
                <a:tc>
                  <a:txBody>
                    <a:bodyPr/>
                    <a:lstStyle/>
                    <a:p>
                      <a:r>
                        <a:rPr lang="en-GB" sz="1100" dirty="0"/>
                        <a:t>Teams have communicated need and desire to share learning and operational experience with other London ACCTS. This is currently done in an informal way and through existing relationships.</a:t>
                      </a:r>
                    </a:p>
                  </a:txBody>
                  <a:tcPr/>
                </a:tc>
                <a:extLst>
                  <a:ext uri="{0D108BD9-81ED-4DB2-BD59-A6C34878D82A}">
                    <a16:rowId xmlns:a16="http://schemas.microsoft.com/office/drawing/2014/main" val="1961900094"/>
                  </a:ext>
                </a:extLst>
              </a:tr>
            </a:tbl>
          </a:graphicData>
        </a:graphic>
      </p:graphicFrame>
    </p:spTree>
    <p:extLst>
      <p:ext uri="{BB962C8B-B14F-4D97-AF65-F5344CB8AC3E}">
        <p14:creationId xmlns:p14="http://schemas.microsoft.com/office/powerpoint/2010/main" val="352759441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905ADB-A079-EC2F-774F-1E4D50C0590C}"/>
              </a:ext>
            </a:extLst>
          </p:cNvPr>
          <p:cNvGraphicFramePr>
            <a:graphicFrameLocks noGrp="1"/>
          </p:cNvGraphicFramePr>
          <p:nvPr>
            <p:ph idx="1"/>
            <p:extLst>
              <p:ext uri="{D42A27DB-BD31-4B8C-83A1-F6EECF244321}">
                <p14:modId xmlns:p14="http://schemas.microsoft.com/office/powerpoint/2010/main" val="1653144017"/>
              </p:ext>
            </p:extLst>
          </p:nvPr>
        </p:nvGraphicFramePr>
        <p:xfrm>
          <a:off x="366713" y="361618"/>
          <a:ext cx="6216648" cy="9606280"/>
        </p:xfrm>
        <a:graphic>
          <a:graphicData uri="http://schemas.openxmlformats.org/drawingml/2006/table">
            <a:tbl>
              <a:tblPr firstRow="1" bandRow="1">
                <a:tableStyleId>{5C22544A-7EE6-4342-B048-85BDC9FD1C3A}</a:tableStyleId>
              </a:tblPr>
              <a:tblGrid>
                <a:gridCol w="2072216">
                  <a:extLst>
                    <a:ext uri="{9D8B030D-6E8A-4147-A177-3AD203B41FA5}">
                      <a16:colId xmlns:a16="http://schemas.microsoft.com/office/drawing/2014/main" val="1326100231"/>
                    </a:ext>
                  </a:extLst>
                </a:gridCol>
                <a:gridCol w="2072216">
                  <a:extLst>
                    <a:ext uri="{9D8B030D-6E8A-4147-A177-3AD203B41FA5}">
                      <a16:colId xmlns:a16="http://schemas.microsoft.com/office/drawing/2014/main" val="61528601"/>
                    </a:ext>
                  </a:extLst>
                </a:gridCol>
                <a:gridCol w="2072216">
                  <a:extLst>
                    <a:ext uri="{9D8B030D-6E8A-4147-A177-3AD203B41FA5}">
                      <a16:colId xmlns:a16="http://schemas.microsoft.com/office/drawing/2014/main" val="2153459464"/>
                    </a:ext>
                  </a:extLst>
                </a:gridCol>
              </a:tblGrid>
              <a:tr h="370840">
                <a:tc>
                  <a:txBody>
                    <a:bodyPr/>
                    <a:lstStyle/>
                    <a:p>
                      <a:r>
                        <a:rPr lang="en-GB" sz="1100" dirty="0"/>
                        <a:t>CONSISTENCY</a:t>
                      </a:r>
                    </a:p>
                  </a:txBody>
                  <a:tcPr/>
                </a:tc>
                <a:tc>
                  <a:txBody>
                    <a:bodyPr/>
                    <a:lstStyle/>
                    <a:p>
                      <a:r>
                        <a:rPr lang="en-GB" sz="1100" dirty="0"/>
                        <a:t>SERVICE SPECIFICATION</a:t>
                      </a:r>
                    </a:p>
                  </a:txBody>
                  <a:tcPr>
                    <a:solidFill>
                      <a:srgbClr val="7B9C27"/>
                    </a:solidFill>
                  </a:tcPr>
                </a:tc>
                <a:tc>
                  <a:txBody>
                    <a:bodyPr/>
                    <a:lstStyle/>
                    <a:p>
                      <a:r>
                        <a:rPr lang="en-GB" sz="1100"/>
                        <a:t>VARIATION</a:t>
                      </a:r>
                      <a:endParaRPr lang="en-GB" sz="1100" dirty="0"/>
                    </a:p>
                  </a:txBody>
                  <a:tcPr/>
                </a:tc>
                <a:extLst>
                  <a:ext uri="{0D108BD9-81ED-4DB2-BD59-A6C34878D82A}">
                    <a16:rowId xmlns:a16="http://schemas.microsoft.com/office/drawing/2014/main" val="1300480559"/>
                  </a:ext>
                </a:extLst>
              </a:tr>
              <a:tr h="370840">
                <a:tc>
                  <a:txBody>
                    <a:bodyPr/>
                    <a:lstStyle/>
                    <a:p>
                      <a:endParaRPr lang="en-GB" sz="1100" dirty="0"/>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solidFill>
                            <a:schemeClr val="tx1"/>
                          </a:solidFill>
                        </a:rPr>
                        <a:t>INTERDEPENDENCE WITH OTHER SERVICES</a:t>
                      </a:r>
                    </a:p>
                    <a:p>
                      <a:endParaRPr lang="en-GB" sz="1100" dirty="0"/>
                    </a:p>
                  </a:txBody>
                  <a:tcPr>
                    <a:solidFill>
                      <a:srgbClr val="7FADE1"/>
                    </a:solidFill>
                  </a:tcPr>
                </a:tc>
                <a:tc>
                  <a:txBody>
                    <a:bodyPr/>
                    <a:lstStyle/>
                    <a:p>
                      <a:endParaRPr lang="en-GB" sz="1100" dirty="0"/>
                    </a:p>
                  </a:txBody>
                  <a:tcPr/>
                </a:tc>
                <a:extLst>
                  <a:ext uri="{0D108BD9-81ED-4DB2-BD59-A6C34878D82A}">
                    <a16:rowId xmlns:a16="http://schemas.microsoft.com/office/drawing/2014/main" val="1777021536"/>
                  </a:ext>
                </a:extLst>
              </a:tr>
              <a:tr h="370840">
                <a:tc>
                  <a:txBody>
                    <a:bodyPr/>
                    <a:lstStyle/>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All teams communicated flexibility in their services in terms of sharing transport and expanding their capacity.</a:t>
                      </a:r>
                    </a:p>
                    <a:p>
                      <a:endParaRPr lang="en-GB" sz="1100" dirty="0"/>
                    </a:p>
                    <a:p>
                      <a:r>
                        <a:rPr lang="en-GB" sz="1100" dirty="0"/>
                        <a:t>Teams demonstrate mutual aid to paediatric services in their region (i.e. within North London) and vice versa. Specifically for young people and older children where necessary and appropriate. </a:t>
                      </a:r>
                    </a:p>
                  </a:txBody>
                  <a:tcPr/>
                </a:tc>
                <a:tc>
                  <a:txBody>
                    <a:bodyPr/>
                    <a:lstStyle/>
                    <a:p>
                      <a:r>
                        <a:rPr lang="en-GB" sz="1100"/>
                        <a:t>Each ACCTS must have formal agreements with the regional NHS Ambulance Service Trust(s) to: </a:t>
                      </a:r>
                    </a:p>
                    <a:p>
                      <a:r>
                        <a:rPr lang="en-GB" sz="1100"/>
                        <a:t>• Ensure all referrals for ACC transfer are redirected to the ACCTS single point of access telephone number; </a:t>
                      </a:r>
                    </a:p>
                    <a:p>
                      <a:r>
                        <a:rPr lang="en-GB" sz="1100"/>
                        <a:t>• Provide emergency ambulance transport in situations where the referring hospital clinical team need to undertake the transfer themselves following consultant-delivered triage by the ACCTS (</a:t>
                      </a:r>
                      <a:r>
                        <a:rPr lang="en-GB" sz="1100" err="1"/>
                        <a:t>eg.</a:t>
                      </a:r>
                      <a:r>
                        <a:rPr lang="en-GB" sz="1100"/>
                        <a:t> a time critical escalation of care transfer where the ACCTS is committed on another transfer); • Work collaboratively to support Hazardous Area Response Teams (HART) in the transfer of High Consequence Infectious Disease (HCID) ACC patients in line with HART Contract Standards; </a:t>
                      </a:r>
                    </a:p>
                    <a:p>
                      <a:r>
                        <a:rPr lang="en-GB" sz="1100"/>
                        <a:t>• Provide ambulance transport resilience in event of an unanticipated extreme surge in demand for ACC transfer. </a:t>
                      </a:r>
                    </a:p>
                    <a:p>
                      <a:endParaRPr lang="en-GB" sz="1100"/>
                    </a:p>
                    <a:p>
                      <a:r>
                        <a:rPr lang="en-GB" sz="1100"/>
                        <a:t>ACCTS will work collaboratively with regionally commissioned paediatric critical care transport services to: </a:t>
                      </a:r>
                    </a:p>
                    <a:p>
                      <a:r>
                        <a:rPr lang="en-GB" sz="1100"/>
                        <a:t>• Provide resilience, where necessary; </a:t>
                      </a:r>
                    </a:p>
                    <a:p>
                      <a:r>
                        <a:rPr lang="en-GB" sz="1100"/>
                        <a:t>• Consider economies of scale by sharing of resources, such as operational base, transport provider and call handling. </a:t>
                      </a:r>
                    </a:p>
                    <a:p>
                      <a:endParaRPr lang="en-GB" sz="1100"/>
                    </a:p>
                    <a:p>
                      <a:r>
                        <a:rPr lang="en-GB" sz="1100"/>
                        <a:t>ACCTS will work collaboratively with Extra Corporeal Membrane Oxygenation (ECMO) retrieval teams to: </a:t>
                      </a:r>
                    </a:p>
                    <a:p>
                      <a:r>
                        <a:rPr lang="en-GB" sz="1100"/>
                        <a:t>• Provide transfer team resilience for each other, where necessary; </a:t>
                      </a:r>
                    </a:p>
                    <a:p>
                      <a:r>
                        <a:rPr lang="en-GB" sz="1100"/>
                        <a:t>• Support NHS England Emergency Preparedness, Resilience and Response (EPRR) plans.</a:t>
                      </a:r>
                    </a:p>
                  </a:txBody>
                  <a:tcPr>
                    <a:solidFill>
                      <a:schemeClr val="accent3">
                        <a:lumMod val="40000"/>
                        <a:lumOff val="60000"/>
                      </a:schemeClr>
                    </a:solidFill>
                  </a:tcPr>
                </a:tc>
                <a:tc>
                  <a:txBody>
                    <a:bodyPr/>
                    <a:lstStyle/>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Some teams demonstrate this more than others due to geographical position of ECMO services being close to their ACCTS. </a:t>
                      </a:r>
                    </a:p>
                  </a:txBody>
                  <a:tcPr/>
                </a:tc>
                <a:extLst>
                  <a:ext uri="{0D108BD9-81ED-4DB2-BD59-A6C34878D82A}">
                    <a16:rowId xmlns:a16="http://schemas.microsoft.com/office/drawing/2014/main" val="1999405223"/>
                  </a:ext>
                </a:extLst>
              </a:tr>
            </a:tbl>
          </a:graphicData>
        </a:graphic>
      </p:graphicFrame>
    </p:spTree>
    <p:extLst>
      <p:ext uri="{BB962C8B-B14F-4D97-AF65-F5344CB8AC3E}">
        <p14:creationId xmlns:p14="http://schemas.microsoft.com/office/powerpoint/2010/main" val="109985725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453B93D-F6BB-F0D1-2800-6977CC55D85D}"/>
              </a:ext>
            </a:extLst>
          </p:cNvPr>
          <p:cNvGraphicFramePr>
            <a:graphicFrameLocks noGrp="1"/>
          </p:cNvGraphicFramePr>
          <p:nvPr>
            <p:ph idx="1"/>
            <p:extLst>
              <p:ext uri="{D42A27DB-BD31-4B8C-83A1-F6EECF244321}">
                <p14:modId xmlns:p14="http://schemas.microsoft.com/office/powerpoint/2010/main" val="1017723244"/>
              </p:ext>
            </p:extLst>
          </p:nvPr>
        </p:nvGraphicFramePr>
        <p:xfrm>
          <a:off x="433388" y="785813"/>
          <a:ext cx="6216648" cy="5750560"/>
        </p:xfrm>
        <a:graphic>
          <a:graphicData uri="http://schemas.openxmlformats.org/drawingml/2006/table">
            <a:tbl>
              <a:tblPr firstRow="1" bandRow="1">
                <a:tableStyleId>{5C22544A-7EE6-4342-B048-85BDC9FD1C3A}</a:tableStyleId>
              </a:tblPr>
              <a:tblGrid>
                <a:gridCol w="2072216">
                  <a:extLst>
                    <a:ext uri="{9D8B030D-6E8A-4147-A177-3AD203B41FA5}">
                      <a16:colId xmlns:a16="http://schemas.microsoft.com/office/drawing/2014/main" val="787358161"/>
                    </a:ext>
                  </a:extLst>
                </a:gridCol>
                <a:gridCol w="2072216">
                  <a:extLst>
                    <a:ext uri="{9D8B030D-6E8A-4147-A177-3AD203B41FA5}">
                      <a16:colId xmlns:a16="http://schemas.microsoft.com/office/drawing/2014/main" val="3928321808"/>
                    </a:ext>
                  </a:extLst>
                </a:gridCol>
                <a:gridCol w="2072216">
                  <a:extLst>
                    <a:ext uri="{9D8B030D-6E8A-4147-A177-3AD203B41FA5}">
                      <a16:colId xmlns:a16="http://schemas.microsoft.com/office/drawing/2014/main" val="3702451976"/>
                    </a:ext>
                  </a:extLst>
                </a:gridCol>
              </a:tblGrid>
              <a:tr h="370840">
                <a:tc>
                  <a:txBody>
                    <a:bodyPr/>
                    <a:lstStyle/>
                    <a:p>
                      <a:r>
                        <a:rPr lang="en-GB" sz="1100" dirty="0"/>
                        <a:t>CONSISTENCY</a:t>
                      </a:r>
                    </a:p>
                  </a:txBody>
                  <a:tcPr/>
                </a:tc>
                <a:tc>
                  <a:txBody>
                    <a:bodyPr/>
                    <a:lstStyle/>
                    <a:p>
                      <a:r>
                        <a:rPr lang="en-GB" sz="1100" dirty="0"/>
                        <a:t>SERVICE SPECIFICATION</a:t>
                      </a:r>
                    </a:p>
                  </a:txBody>
                  <a:tcPr>
                    <a:solidFill>
                      <a:srgbClr val="7B9C27"/>
                    </a:solidFill>
                  </a:tcPr>
                </a:tc>
                <a:tc>
                  <a:txBody>
                    <a:bodyPr/>
                    <a:lstStyle/>
                    <a:p>
                      <a:r>
                        <a:rPr lang="en-GB" sz="1100" dirty="0"/>
                        <a:t>VARIANCE</a:t>
                      </a:r>
                    </a:p>
                  </a:txBody>
                  <a:tcPr/>
                </a:tc>
                <a:extLst>
                  <a:ext uri="{0D108BD9-81ED-4DB2-BD59-A6C34878D82A}">
                    <a16:rowId xmlns:a16="http://schemas.microsoft.com/office/drawing/2014/main" val="181027843"/>
                  </a:ext>
                </a:extLst>
              </a:tr>
              <a:tr h="370840">
                <a:tc>
                  <a:txBody>
                    <a:bodyPr/>
                    <a:lstStyle/>
                    <a:p>
                      <a:endParaRPr lang="en-GB" sz="1100"/>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dirty="0">
                          <a:solidFill>
                            <a:schemeClr val="tx1"/>
                          </a:solidFill>
                        </a:rPr>
                        <a:t>REPORTING REQUIREMENTS AND DATA COLLECTION</a:t>
                      </a:r>
                    </a:p>
                  </a:txBody>
                  <a:tcPr>
                    <a:solidFill>
                      <a:srgbClr val="FFD699"/>
                    </a:solidFill>
                  </a:tcPr>
                </a:tc>
                <a:tc>
                  <a:txBody>
                    <a:bodyPr/>
                    <a:lstStyle/>
                    <a:p>
                      <a:endParaRPr lang="en-GB" sz="1100" dirty="0"/>
                    </a:p>
                  </a:txBody>
                  <a:tcPr/>
                </a:tc>
                <a:extLst>
                  <a:ext uri="{0D108BD9-81ED-4DB2-BD59-A6C34878D82A}">
                    <a16:rowId xmlns:a16="http://schemas.microsoft.com/office/drawing/2014/main" val="245496511"/>
                  </a:ext>
                </a:extLst>
              </a:tr>
              <a:tr h="370840">
                <a:tc>
                  <a:txBody>
                    <a:bodyPr/>
                    <a:lstStyle/>
                    <a:p>
                      <a:r>
                        <a:rPr lang="en-GB" sz="1100"/>
                        <a:t>All record minimal data set and submit data. </a:t>
                      </a:r>
                    </a:p>
                  </a:txBody>
                  <a:tcPr/>
                </a:tc>
                <a:tc>
                  <a:txBody>
                    <a:bodyPr/>
                    <a:lstStyle/>
                    <a:p>
                      <a:r>
                        <a:rPr lang="en-GB" sz="1100"/>
                        <a:t>The ACCTS must: </a:t>
                      </a:r>
                    </a:p>
                    <a:p>
                      <a:r>
                        <a:rPr lang="en-GB" sz="1100"/>
                        <a:t>• Collect and report operational and clinical national mandatory minimum data sets and clinical incident summaries for all referrals and transfers as described in contracts. This will include those undertaken by referring hospital clinical teams or other providers; </a:t>
                      </a:r>
                    </a:p>
                    <a:p>
                      <a:r>
                        <a:rPr lang="en-GB" sz="1100"/>
                        <a:t>• Record all clinical incidents, including them in transfer records and follow host Trust and regional processes for investigation, reporting and improvement; </a:t>
                      </a:r>
                    </a:p>
                    <a:p>
                      <a:r>
                        <a:rPr lang="en-GB" sz="1100"/>
                        <a:t>• Submit ACC research and audit data to support national analysis of transfer activity and ongoing research into ACC patient outcome that aligns with current audit and is case adjusted as part of the patient pathway. </a:t>
                      </a:r>
                    </a:p>
                    <a:p>
                      <a:r>
                        <a:rPr lang="en-GB" sz="1100"/>
                        <a:t>• Produce regular activity reports and an annual report for all stakeholders and service commissioners; </a:t>
                      </a:r>
                    </a:p>
                    <a:p>
                      <a:r>
                        <a:rPr lang="en-GB" sz="1100"/>
                        <a:t>• Report to the ACCTS Regional Partnership Board, or equivalent.</a:t>
                      </a:r>
                    </a:p>
                  </a:txBody>
                  <a:tcPr>
                    <a:solidFill>
                      <a:schemeClr val="accent5">
                        <a:lumMod val="40000"/>
                        <a:lumOff val="60000"/>
                      </a:schemeClr>
                    </a:solidFill>
                  </a:tcPr>
                </a:tc>
                <a:tc>
                  <a:txBody>
                    <a:bodyPr/>
                    <a:lstStyle/>
                    <a:p>
                      <a:r>
                        <a:rPr lang="en-GB" sz="1100" dirty="0"/>
                        <a:t>All collect data through different portals and systems to each other. Locally owned and analysed data.</a:t>
                      </a:r>
                    </a:p>
                  </a:txBody>
                  <a:tcPr/>
                </a:tc>
                <a:extLst>
                  <a:ext uri="{0D108BD9-81ED-4DB2-BD59-A6C34878D82A}">
                    <a16:rowId xmlns:a16="http://schemas.microsoft.com/office/drawing/2014/main" val="4228576483"/>
                  </a:ext>
                </a:extLst>
              </a:tr>
            </a:tbl>
          </a:graphicData>
        </a:graphic>
      </p:graphicFrame>
    </p:spTree>
    <p:extLst>
      <p:ext uri="{BB962C8B-B14F-4D97-AF65-F5344CB8AC3E}">
        <p14:creationId xmlns:p14="http://schemas.microsoft.com/office/powerpoint/2010/main" val="100138998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1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PowerPoint Template" id="{23696CF0-2674-4B9A-8439-9838F7893323}" vid="{9ADE9FBB-58B1-4F10-BD1B-29C37C166B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F3BD584B1DE2448179A4CEB5B88D37" ma:contentTypeVersion="13" ma:contentTypeDescription="Create a new document." ma:contentTypeScope="" ma:versionID="e05b3095b041789c3a3e93a4f510f27a">
  <xsd:schema xmlns:xsd="http://www.w3.org/2001/XMLSchema" xmlns:xs="http://www.w3.org/2001/XMLSchema" xmlns:p="http://schemas.microsoft.com/office/2006/metadata/properties" xmlns:ns2="bd2a8dd3-4187-4185-9387-99533f60a7ca" xmlns:ns3="2f1aa652-0e6b-4ebf-8933-1eab5f356202" targetNamespace="http://schemas.microsoft.com/office/2006/metadata/properties" ma:root="true" ma:fieldsID="a018c614f7c9499d0145f9ab64ff11b8" ns2:_="" ns3:_="">
    <xsd:import namespace="bd2a8dd3-4187-4185-9387-99533f60a7ca"/>
    <xsd:import namespace="2f1aa652-0e6b-4ebf-8933-1eab5f3562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a8dd3-4187-4185-9387-99533f60a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1aa652-0e6b-4ebf-8933-1eab5f35620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2a8dd3-4187-4185-9387-99533f60a7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63B7B4-A9DA-476D-B16B-36E083896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a8dd3-4187-4185-9387-99533f60a7ca"/>
    <ds:schemaRef ds:uri="2f1aa652-0e6b-4ebf-8933-1eab5f356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2632CE-8DFE-4B0D-8943-440464A61A25}">
  <ds:schemaRefs>
    <ds:schemaRef ds:uri="http://schemas.microsoft.com/sharepoint/v3/contenttype/forms"/>
  </ds:schemaRefs>
</ds:datastoreItem>
</file>

<file path=customXml/itemProps3.xml><?xml version="1.0" encoding="utf-8"?>
<ds:datastoreItem xmlns:ds="http://schemas.openxmlformats.org/officeDocument/2006/customXml" ds:itemID="{628C33A3-ACCF-47A5-9DE7-3BE920CD8F5B}">
  <ds:schemaRefs>
    <ds:schemaRef ds:uri="http://purl.org/dc/dcmitype/"/>
    <ds:schemaRef ds:uri="http://purl.org/dc/terms/"/>
    <ds:schemaRef ds:uri="bd2a8dd3-4187-4185-9387-99533f60a7ca"/>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f1aa652-0e6b-4ebf-8933-1eab5f356202"/>
  </ds:schemaRefs>
</ds:datastoreItem>
</file>

<file path=docProps/app.xml><?xml version="1.0" encoding="utf-8"?>
<Properties xmlns="http://schemas.openxmlformats.org/officeDocument/2006/extended-properties" xmlns:vt="http://schemas.openxmlformats.org/officeDocument/2006/docPropsVTypes">
  <Template>Office Theme</Template>
  <TotalTime>1625</TotalTime>
  <Words>2801</Words>
  <Application>Microsoft Office PowerPoint</Application>
  <PresentationFormat>A4 Paper (210x297 mm)</PresentationFormat>
  <Paragraphs>264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1_Office Theme</vt:lpstr>
      <vt:lpstr>PowerPoint Presentation</vt:lpstr>
      <vt:lpstr>PowerPoint Presentation</vt:lpstr>
      <vt:lpstr>PowerPoint Presentation</vt:lpstr>
      <vt:lpstr>Appendix 3 Pathway mapping: Variation and consistency with service specification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Penniston</dc:creator>
  <cp:lastModifiedBy>Alexandra Hellyer</cp:lastModifiedBy>
  <cp:revision>15</cp:revision>
  <dcterms:created xsi:type="dcterms:W3CDTF">2022-06-24T21:41:13Z</dcterms:created>
  <dcterms:modified xsi:type="dcterms:W3CDTF">2022-08-24T12:57:39Z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0x01010034F3BD584B1DE2448179A4CEB5B88D37</vt:lpwstr>
  </property>
  <property fmtid="{D5CDD505-2E9C-101B-9397-08002B2CF9AE}" pid="3" name="MediaServiceImageTags">
    <vt:lpwstr/>
  </property>
</Properties>
</file>