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omments/modernComment_4472_7AE49CFB.xml" ContentType="application/vnd.ms-powerpoint.comments+xml"/>
  <Override PartName="/ppt/comments/modernComment_446C_AB252869.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17538" r:id="rId5"/>
    <p:sldId id="17491" r:id="rId6"/>
    <p:sldId id="17550" r:id="rId7"/>
    <p:sldId id="17492" r:id="rId8"/>
    <p:sldId id="17522" r:id="rId9"/>
    <p:sldId id="17516" r:id="rId10"/>
    <p:sldId id="17517" r:id="rId11"/>
    <p:sldId id="17489" r:id="rId12"/>
    <p:sldId id="17490" r:id="rId1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7D8B43-A64D-4BD8-B4E7-CF6B94716298}">
          <p14:sldIdLst>
            <p14:sldId id="17538"/>
          </p14:sldIdLst>
        </p14:section>
        <p14:section name="Service spec" id="{D6EF3272-8312-43B3-A5C7-048EE61EC019}">
          <p14:sldIdLst>
            <p14:sldId id="17491"/>
            <p14:sldId id="17550"/>
            <p14:sldId id="17492"/>
            <p14:sldId id="17522"/>
            <p14:sldId id="17516"/>
            <p14:sldId id="17517"/>
            <p14:sldId id="17489"/>
            <p14:sldId id="1749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A98CBF-B676-0528-1FA0-317F0AEB3841}" name="Rachel Penniston" initials="RP" userId="S::Rachel.Penniston@uclpartners.com::b0210188-39c4-46ea-8338-9c98e2e1bdf6" providerId="AD"/>
  <p188:author id="{3DDA74F7-024C-0215-8BC6-708CD4D4C52E}" name="Alexandra Hellyer" initials="AH" userId="S::Alexandra.Hellyer@uclpartners.com::fcd735ee-4b18-45f3-a054-f51f63c295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DF7"/>
    <a:srgbClr val="B3B3B3"/>
    <a:srgbClr val="BFD6F0"/>
    <a:srgbClr val="FFD699"/>
    <a:srgbClr val="7FADE1"/>
    <a:srgbClr val="FAACC9"/>
    <a:srgbClr val="C8E188"/>
    <a:srgbClr val="7B9C27"/>
    <a:srgbClr val="1638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14" autoAdjust="0"/>
    <p:restoredTop sz="94660"/>
  </p:normalViewPr>
  <p:slideViewPr>
    <p:cSldViewPr snapToGrid="0">
      <p:cViewPr varScale="1">
        <p:scale>
          <a:sx n="46" d="100"/>
          <a:sy n="46" d="100"/>
        </p:scale>
        <p:origin x="19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Hellyer" userId="fcd735ee-4b18-45f3-a054-f51f63c2954b" providerId="ADAL" clId="{CB4ECF84-BFC7-43FE-821A-F2D648C628C8}"/>
    <pc:docChg chg="delSld modSection">
      <pc:chgData name="Alexandra Hellyer" userId="fcd735ee-4b18-45f3-a054-f51f63c2954b" providerId="ADAL" clId="{CB4ECF84-BFC7-43FE-821A-F2D648C628C8}" dt="2022-06-29T13:00:55.847" v="0" actId="47"/>
      <pc:docMkLst>
        <pc:docMk/>
      </pc:docMkLst>
      <pc:sldChg chg="del">
        <pc:chgData name="Alexandra Hellyer" userId="fcd735ee-4b18-45f3-a054-f51f63c2954b" providerId="ADAL" clId="{CB4ECF84-BFC7-43FE-821A-F2D648C628C8}" dt="2022-06-29T13:00:55.847" v="0" actId="47"/>
        <pc:sldMkLst>
          <pc:docMk/>
          <pc:sldMk cId="4058984319" sldId="17475"/>
        </pc:sldMkLst>
      </pc:sldChg>
      <pc:sldChg chg="del">
        <pc:chgData name="Alexandra Hellyer" userId="fcd735ee-4b18-45f3-a054-f51f63c2954b" providerId="ADAL" clId="{CB4ECF84-BFC7-43FE-821A-F2D648C628C8}" dt="2022-06-29T13:00:55.847" v="0" actId="47"/>
        <pc:sldMkLst>
          <pc:docMk/>
          <pc:sldMk cId="2639874324" sldId="17476"/>
        </pc:sldMkLst>
      </pc:sldChg>
      <pc:sldChg chg="del">
        <pc:chgData name="Alexandra Hellyer" userId="fcd735ee-4b18-45f3-a054-f51f63c2954b" providerId="ADAL" clId="{CB4ECF84-BFC7-43FE-821A-F2D648C628C8}" dt="2022-06-29T13:00:55.847" v="0" actId="47"/>
        <pc:sldMkLst>
          <pc:docMk/>
          <pc:sldMk cId="3219928818" sldId="17477"/>
        </pc:sldMkLst>
      </pc:sldChg>
      <pc:sldChg chg="del">
        <pc:chgData name="Alexandra Hellyer" userId="fcd735ee-4b18-45f3-a054-f51f63c2954b" providerId="ADAL" clId="{CB4ECF84-BFC7-43FE-821A-F2D648C628C8}" dt="2022-06-29T13:00:55.847" v="0" actId="47"/>
        <pc:sldMkLst>
          <pc:docMk/>
          <pc:sldMk cId="3527594411" sldId="17478"/>
        </pc:sldMkLst>
      </pc:sldChg>
      <pc:sldChg chg="del">
        <pc:chgData name="Alexandra Hellyer" userId="fcd735ee-4b18-45f3-a054-f51f63c2954b" providerId="ADAL" clId="{CB4ECF84-BFC7-43FE-821A-F2D648C628C8}" dt="2022-06-29T13:00:55.847" v="0" actId="47"/>
        <pc:sldMkLst>
          <pc:docMk/>
          <pc:sldMk cId="1099857252" sldId="17479"/>
        </pc:sldMkLst>
      </pc:sldChg>
      <pc:sldChg chg="del">
        <pc:chgData name="Alexandra Hellyer" userId="fcd735ee-4b18-45f3-a054-f51f63c2954b" providerId="ADAL" clId="{CB4ECF84-BFC7-43FE-821A-F2D648C628C8}" dt="2022-06-29T13:00:55.847" v="0" actId="47"/>
        <pc:sldMkLst>
          <pc:docMk/>
          <pc:sldMk cId="1001389988" sldId="17480"/>
        </pc:sldMkLst>
      </pc:sldChg>
      <pc:sldChg chg="del">
        <pc:chgData name="Alexandra Hellyer" userId="fcd735ee-4b18-45f3-a054-f51f63c2954b" providerId="ADAL" clId="{CB4ECF84-BFC7-43FE-821A-F2D648C628C8}" dt="2022-06-29T13:00:55.847" v="0" actId="47"/>
        <pc:sldMkLst>
          <pc:docMk/>
          <pc:sldMk cId="1032293052" sldId="17481"/>
        </pc:sldMkLst>
      </pc:sldChg>
      <pc:sldChg chg="del">
        <pc:chgData name="Alexandra Hellyer" userId="fcd735ee-4b18-45f3-a054-f51f63c2954b" providerId="ADAL" clId="{CB4ECF84-BFC7-43FE-821A-F2D648C628C8}" dt="2022-06-29T13:00:55.847" v="0" actId="47"/>
        <pc:sldMkLst>
          <pc:docMk/>
          <pc:sldMk cId="3690494780" sldId="17482"/>
        </pc:sldMkLst>
      </pc:sldChg>
      <pc:sldChg chg="del">
        <pc:chgData name="Alexandra Hellyer" userId="fcd735ee-4b18-45f3-a054-f51f63c2954b" providerId="ADAL" clId="{CB4ECF84-BFC7-43FE-821A-F2D648C628C8}" dt="2022-06-29T13:00:55.847" v="0" actId="47"/>
        <pc:sldMkLst>
          <pc:docMk/>
          <pc:sldMk cId="1237253606" sldId="17483"/>
        </pc:sldMkLst>
      </pc:sldChg>
      <pc:sldChg chg="del">
        <pc:chgData name="Alexandra Hellyer" userId="fcd735ee-4b18-45f3-a054-f51f63c2954b" providerId="ADAL" clId="{CB4ECF84-BFC7-43FE-821A-F2D648C628C8}" dt="2022-06-29T13:00:55.847" v="0" actId="47"/>
        <pc:sldMkLst>
          <pc:docMk/>
          <pc:sldMk cId="635968720" sldId="17506"/>
        </pc:sldMkLst>
      </pc:sldChg>
      <pc:sldChg chg="del">
        <pc:chgData name="Alexandra Hellyer" userId="fcd735ee-4b18-45f3-a054-f51f63c2954b" providerId="ADAL" clId="{CB4ECF84-BFC7-43FE-821A-F2D648C628C8}" dt="2022-06-29T13:00:55.847" v="0" actId="47"/>
        <pc:sldMkLst>
          <pc:docMk/>
          <pc:sldMk cId="1369338098" sldId="17521"/>
        </pc:sldMkLst>
      </pc:sldChg>
      <pc:sldChg chg="del">
        <pc:chgData name="Alexandra Hellyer" userId="fcd735ee-4b18-45f3-a054-f51f63c2954b" providerId="ADAL" clId="{CB4ECF84-BFC7-43FE-821A-F2D648C628C8}" dt="2022-06-29T13:00:55.847" v="0" actId="47"/>
        <pc:sldMkLst>
          <pc:docMk/>
          <pc:sldMk cId="727690841" sldId="17549"/>
        </pc:sldMkLst>
      </pc:sldChg>
    </pc:docChg>
  </pc:docChgLst>
</pc:chgInfo>
</file>

<file path=ppt/comments/modernComment_446C_AB252869.xml><?xml version="1.0" encoding="utf-8"?>
<p188:cmLst xmlns:a="http://schemas.openxmlformats.org/drawingml/2006/main" xmlns:r="http://schemas.openxmlformats.org/officeDocument/2006/relationships" xmlns:p188="http://schemas.microsoft.com/office/powerpoint/2018/8/main">
  <p188:cm id="{8E8ED160-7EEB-4931-98E1-27099E541628}" authorId="{3DDA74F7-024C-0215-8BC6-708CD4D4C52E}" created="2022-06-22T14:38:01.441">
    <ac:txMkLst xmlns:ac="http://schemas.microsoft.com/office/drawing/2013/main/command">
      <pc:docMk xmlns:pc="http://schemas.microsoft.com/office/powerpoint/2013/main/command"/>
      <pc:sldMk xmlns:pc="http://schemas.microsoft.com/office/powerpoint/2013/main/command" cId="2871339113" sldId="17516"/>
      <ac:spMk id="3" creationId="{D2C8E293-1C3E-A6D0-8B58-FC5B34E9F6EF}"/>
      <ac:txMk cp="0" len="26">
        <ac:context len="1916" hash="3367838759"/>
      </ac:txMk>
    </ac:txMkLst>
    <p188:pos x="2039660" y="212947"/>
    <p188:txBody>
      <a:bodyPr/>
      <a:lstStyle/>
      <a:p>
        <a:r>
          <a:rPr lang="en-GB"/>
          <a:t>Expand what we mean
</a:t>
        </a:r>
      </a:p>
    </p188:txBody>
  </p188:cm>
</p188:cmLst>
</file>

<file path=ppt/comments/modernComment_4472_7AE49CFB.xml><?xml version="1.0" encoding="utf-8"?>
<p188:cmLst xmlns:a="http://schemas.openxmlformats.org/drawingml/2006/main" xmlns:r="http://schemas.openxmlformats.org/officeDocument/2006/relationships" xmlns:p188="http://schemas.microsoft.com/office/powerpoint/2018/8/main">
  <p188:cm id="{739725A8-FFD6-4A25-898B-31BF85B5B7D9}" authorId="{58A98CBF-B676-0528-1FA0-317F0AEB3841}" status="resolved" created="2022-06-17T14:51:46.974">
    <ac:txMkLst xmlns:ac="http://schemas.microsoft.com/office/drawing/2013/main/command">
      <pc:docMk xmlns:pc="http://schemas.microsoft.com/office/powerpoint/2013/main/command"/>
      <pc:sldMk xmlns:pc="http://schemas.microsoft.com/office/powerpoint/2013/main/command" cId="2061802747" sldId="17522"/>
      <ac:spMk id="3" creationId="{D2C8E293-1C3E-A6D0-8B58-FC5B34E9F6EF}"/>
      <ac:txMk cp="777">
        <ac:context len="2850" hash="1330715415"/>
      </ac:txMk>
    </ac:txMkLst>
    <p188:pos x="4432206" y="2136775"/>
    <p188:txBody>
      <a:bodyPr/>
      <a:lstStyle/>
      <a:p>
        <a:r>
          <a:rPr lang="en-GB"/>
          <a:t>Can we spell out intensive care society, so it isn't confused with integrated care systems</a:t>
        </a:r>
      </a:p>
    </p188:txBody>
  </p188:cm>
  <p188:cm id="{66F3C190-4FCE-4ACA-B97F-F03E395C3B2E}" authorId="{3DDA74F7-024C-0215-8BC6-708CD4D4C52E}" status="resolved" created="2022-06-22T14:25:45.556">
    <pc:sldMkLst xmlns:pc="http://schemas.microsoft.com/office/powerpoint/2013/main/command">
      <pc:docMk/>
      <pc:sldMk cId="626320830" sldId="17487"/>
    </pc:sldMkLst>
    <p188:txBody>
      <a:bodyPr/>
      <a:lstStyle/>
      <a:p>
        <a:r>
          <a:rPr lang="en-GB"/>
          <a:t>Reduce down and put in appendix</a:t>
        </a:r>
      </a:p>
    </p188:txBody>
  </p188:cm>
  <p188:cm id="{3DABC3CB-2FC6-4445-BF88-0DAA0D07C079}" authorId="{3DDA74F7-024C-0215-8BC6-708CD4D4C52E}" created="2022-06-23T09:45:45.347">
    <ac:deMkLst xmlns:ac="http://schemas.microsoft.com/office/drawing/2013/main/command">
      <pc:docMk xmlns:pc="http://schemas.microsoft.com/office/powerpoint/2013/main/command"/>
      <pc:sldMk xmlns:pc="http://schemas.microsoft.com/office/powerpoint/2013/main/command" cId="2061802747" sldId="17522"/>
      <ac:spMk id="3" creationId="{D2C8E293-1C3E-A6D0-8B58-FC5B34E9F6EF}"/>
    </ac:deMkLst>
    <p188:txBody>
      <a:bodyPr/>
      <a:lstStyle/>
      <a:p>
        <a:r>
          <a:rPr lang="en-GB"/>
          <a:t>[@Rachel Penniston]What do you think? I have moved the majority to the appendix and picked out those elements that I understand that not all services are doing so may be of more interest. </a:t>
        </a:r>
      </a:p>
    </p188:txBody>
  </p188:cm>
</p188:cmLst>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Cover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0EF8C10-A67E-4F41-A8CA-85A74D8FA6FF}"/>
              </a:ext>
            </a:extLst>
          </p:cNvPr>
          <p:cNvSpPr/>
          <p:nvPr userDrawn="1"/>
        </p:nvSpPr>
        <p:spPr>
          <a:xfrm>
            <a:off x="0" y="1560121"/>
            <a:ext cx="6858000" cy="8345879"/>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4858398" y="657151"/>
            <a:ext cx="1645841" cy="786542"/>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2942516" y="3824520"/>
            <a:ext cx="3711344" cy="3448756"/>
          </a:xfrm>
        </p:spPr>
        <p:txBody>
          <a:bodyPr anchor="b">
            <a:normAutofit/>
          </a:bodyPr>
          <a:lstStyle>
            <a:lvl1pPr algn="l">
              <a:lnSpc>
                <a:spcPts val="4911"/>
              </a:lnSpc>
              <a:defRPr sz="5055"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2942516" y="7501121"/>
            <a:ext cx="3711344" cy="1781884"/>
          </a:xfrm>
        </p:spPr>
        <p:txBody>
          <a:bodyPr>
            <a:normAutofit/>
          </a:bodyPr>
          <a:lstStyle>
            <a:lvl1pPr marL="0" indent="0" algn="l">
              <a:lnSpc>
                <a:spcPts val="3149"/>
              </a:lnSpc>
              <a:spcAft>
                <a:spcPts val="867"/>
              </a:spcAft>
              <a:buNone/>
              <a:defRPr sz="2600">
                <a:solidFill>
                  <a:schemeClr val="bg1"/>
                </a:solidFill>
                <a:latin typeface="Calibri" panose="020F0502020204030204" pitchFamily="34" charset="0"/>
                <a:cs typeface="Calibri" panose="020F05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p>
        </p:txBody>
      </p:sp>
      <p:sp>
        <p:nvSpPr>
          <p:cNvPr id="12" name="Oval 11">
            <a:extLst>
              <a:ext uri="{FF2B5EF4-FFF2-40B4-BE49-F238E27FC236}">
                <a16:creationId xmlns:a16="http://schemas.microsoft.com/office/drawing/2014/main" id="{D00FB99B-D508-5343-84E9-C48365F7DDA7}"/>
              </a:ext>
            </a:extLst>
          </p:cNvPr>
          <p:cNvSpPr/>
          <p:nvPr userDrawn="1"/>
        </p:nvSpPr>
        <p:spPr>
          <a:xfrm>
            <a:off x="-1482920" y="-825499"/>
            <a:ext cx="4404442" cy="848262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18" name="Picture 17">
            <a:extLst>
              <a:ext uri="{FF2B5EF4-FFF2-40B4-BE49-F238E27FC236}">
                <a16:creationId xmlns:a16="http://schemas.microsoft.com/office/drawing/2014/main" id="{7BC5A786-E091-AE44-90EF-2550ECC05170}"/>
              </a:ext>
            </a:extLst>
          </p:cNvPr>
          <p:cNvPicPr>
            <a:picLocks/>
          </p:cNvPicPr>
          <p:nvPr userDrawn="1"/>
        </p:nvPicPr>
        <p:blipFill rotWithShape="1">
          <a:blip r:embed="rId3"/>
          <a:srcRect l="20399" r="12935"/>
          <a:stretch>
            <a:fillRect/>
          </a:stretch>
        </p:blipFill>
        <p:spPr>
          <a:xfrm>
            <a:off x="-1623308" y="-684213"/>
            <a:ext cx="4404442" cy="8482630"/>
          </a:xfrm>
          <a:prstGeom prst="ellipse">
            <a:avLst/>
          </a:prstGeom>
        </p:spPr>
      </p:pic>
    </p:spTree>
    <p:extLst>
      <p:ext uri="{BB962C8B-B14F-4D97-AF65-F5344CB8AC3E}">
        <p14:creationId xmlns:p14="http://schemas.microsoft.com/office/powerpoint/2010/main" val="196060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 Icon">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367393" y="739021"/>
            <a:ext cx="5419919" cy="1366411"/>
          </a:xfrm>
        </p:spPr>
        <p:txBody>
          <a:bodyPr anchor="t">
            <a:normAutofit/>
          </a:bodyPr>
          <a:lstStyle>
            <a:lvl1pPr>
              <a:defRPr sz="22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367392" y="2148259"/>
            <a:ext cx="6216461" cy="6285266"/>
          </a:xfrm>
        </p:spPr>
        <p:txBody>
          <a:bodyPr>
            <a:normAutofit/>
          </a:bodyPr>
          <a:lstStyle>
            <a:lvl1pPr>
              <a:defRPr sz="12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1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2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2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2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475729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Image">
    <p:bg>
      <p:bgRef idx="1001">
        <a:schemeClr val="bg1"/>
      </p:bgRef>
    </p:bg>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4468120E-C138-444B-9512-400C5682F551}"/>
              </a:ext>
            </a:extLst>
          </p:cNvPr>
          <p:cNvSpPr>
            <a:spLocks noGrp="1"/>
          </p:cNvSpPr>
          <p:nvPr>
            <p:ph type="pic" sz="quarter" idx="13" hasCustomPrompt="1"/>
          </p:nvPr>
        </p:nvSpPr>
        <p:spPr>
          <a:xfrm>
            <a:off x="-79659" y="-262316"/>
            <a:ext cx="7309795" cy="9909835"/>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 name="connsiteX0" fmla="*/ 1524861 w 13006499"/>
              <a:gd name="connsiteY0" fmla="*/ 2534366 h 9386101"/>
              <a:gd name="connsiteX1" fmla="*/ 12553741 w 13006499"/>
              <a:gd name="connsiteY1" fmla="*/ 2604705 h 9386101"/>
              <a:gd name="connsiteX2" fmla="*/ 13006499 w 13006499"/>
              <a:gd name="connsiteY2" fmla="*/ 2611112 h 9386101"/>
              <a:gd name="connsiteX3" fmla="*/ 12976166 w 13006499"/>
              <a:gd name="connsiteY3" fmla="*/ 7520148 h 9386101"/>
              <a:gd name="connsiteX4" fmla="*/ 7395850 w 13006499"/>
              <a:gd name="connsiteY4" fmla="*/ 9015706 h 9386101"/>
              <a:gd name="connsiteX5" fmla="*/ 371789 w 13006499"/>
              <a:gd name="connsiteY5" fmla="*/ 9317595 h 9386101"/>
              <a:gd name="connsiteX6" fmla="*/ 24473 w 13006499"/>
              <a:gd name="connsiteY6" fmla="*/ 9205888 h 9386101"/>
              <a:gd name="connsiteX7" fmla="*/ 0 w 13006499"/>
              <a:gd name="connsiteY7" fmla="*/ 85283 h 9386101"/>
              <a:gd name="connsiteX8" fmla="*/ 1524861 w 13006499"/>
              <a:gd name="connsiteY8" fmla="*/ 2534366 h 9386101"/>
              <a:gd name="connsiteX0" fmla="*/ 1075030 w 13006499"/>
              <a:gd name="connsiteY0" fmla="*/ 413114 h 9543030"/>
              <a:gd name="connsiteX1" fmla="*/ 12553741 w 13006499"/>
              <a:gd name="connsiteY1" fmla="*/ 2761634 h 9543030"/>
              <a:gd name="connsiteX2" fmla="*/ 13006499 w 13006499"/>
              <a:gd name="connsiteY2" fmla="*/ 2768041 h 9543030"/>
              <a:gd name="connsiteX3" fmla="*/ 12976166 w 13006499"/>
              <a:gd name="connsiteY3" fmla="*/ 7677077 h 9543030"/>
              <a:gd name="connsiteX4" fmla="*/ 7395850 w 13006499"/>
              <a:gd name="connsiteY4" fmla="*/ 9172635 h 9543030"/>
              <a:gd name="connsiteX5" fmla="*/ 371789 w 13006499"/>
              <a:gd name="connsiteY5" fmla="*/ 9474524 h 9543030"/>
              <a:gd name="connsiteX6" fmla="*/ 24473 w 13006499"/>
              <a:gd name="connsiteY6" fmla="*/ 9362817 h 9543030"/>
              <a:gd name="connsiteX7" fmla="*/ 0 w 13006499"/>
              <a:gd name="connsiteY7" fmla="*/ 242212 h 9543030"/>
              <a:gd name="connsiteX8" fmla="*/ 1075030 w 13006499"/>
              <a:gd name="connsiteY8" fmla="*/ 413114 h 9543030"/>
              <a:gd name="connsiteX0" fmla="*/ 1075030 w 12976166"/>
              <a:gd name="connsiteY0" fmla="*/ 413114 h 9543030"/>
              <a:gd name="connsiteX1" fmla="*/ 12553741 w 12976166"/>
              <a:gd name="connsiteY1" fmla="*/ 2761634 h 9543030"/>
              <a:gd name="connsiteX2" fmla="*/ 12890413 w 12976166"/>
              <a:gd name="connsiteY2" fmla="*/ 272200 h 9543030"/>
              <a:gd name="connsiteX3" fmla="*/ 12976166 w 12976166"/>
              <a:gd name="connsiteY3" fmla="*/ 7677077 h 9543030"/>
              <a:gd name="connsiteX4" fmla="*/ 7395850 w 12976166"/>
              <a:gd name="connsiteY4" fmla="*/ 9172635 h 9543030"/>
              <a:gd name="connsiteX5" fmla="*/ 371789 w 12976166"/>
              <a:gd name="connsiteY5" fmla="*/ 9474524 h 9543030"/>
              <a:gd name="connsiteX6" fmla="*/ 24473 w 12976166"/>
              <a:gd name="connsiteY6" fmla="*/ 9362817 h 9543030"/>
              <a:gd name="connsiteX7" fmla="*/ 0 w 12976166"/>
              <a:gd name="connsiteY7" fmla="*/ 242212 h 9543030"/>
              <a:gd name="connsiteX8" fmla="*/ 1075030 w 12976166"/>
              <a:gd name="connsiteY8" fmla="*/ 413114 h 9543030"/>
              <a:gd name="connsiteX0" fmla="*/ 1075030 w 12976166"/>
              <a:gd name="connsiteY0" fmla="*/ 413114 h 9543030"/>
              <a:gd name="connsiteX1" fmla="*/ 11813694 w 12976166"/>
              <a:gd name="connsiteY1" fmla="*/ 425410 h 9543030"/>
              <a:gd name="connsiteX2" fmla="*/ 12890413 w 12976166"/>
              <a:gd name="connsiteY2" fmla="*/ 272200 h 9543030"/>
              <a:gd name="connsiteX3" fmla="*/ 12976166 w 12976166"/>
              <a:gd name="connsiteY3" fmla="*/ 7677077 h 9543030"/>
              <a:gd name="connsiteX4" fmla="*/ 7395850 w 12976166"/>
              <a:gd name="connsiteY4" fmla="*/ 9172635 h 9543030"/>
              <a:gd name="connsiteX5" fmla="*/ 371789 w 12976166"/>
              <a:gd name="connsiteY5" fmla="*/ 9474524 h 9543030"/>
              <a:gd name="connsiteX6" fmla="*/ 24473 w 12976166"/>
              <a:gd name="connsiteY6" fmla="*/ 9362817 h 9543030"/>
              <a:gd name="connsiteX7" fmla="*/ 0 w 12976166"/>
              <a:gd name="connsiteY7" fmla="*/ 242212 h 9543030"/>
              <a:gd name="connsiteX8" fmla="*/ 1075030 w 12976166"/>
              <a:gd name="connsiteY8" fmla="*/ 413114 h 9543030"/>
              <a:gd name="connsiteX0" fmla="*/ 1075030 w 13021010"/>
              <a:gd name="connsiteY0" fmla="*/ 413114 h 9543030"/>
              <a:gd name="connsiteX1" fmla="*/ 11813694 w 13021010"/>
              <a:gd name="connsiteY1" fmla="*/ 425410 h 9543030"/>
              <a:gd name="connsiteX2" fmla="*/ 13021010 w 13021010"/>
              <a:gd name="connsiteY2" fmla="*/ 431818 h 9543030"/>
              <a:gd name="connsiteX3" fmla="*/ 12976166 w 13021010"/>
              <a:gd name="connsiteY3" fmla="*/ 7677077 h 9543030"/>
              <a:gd name="connsiteX4" fmla="*/ 7395850 w 13021010"/>
              <a:gd name="connsiteY4" fmla="*/ 9172635 h 9543030"/>
              <a:gd name="connsiteX5" fmla="*/ 371789 w 13021010"/>
              <a:gd name="connsiteY5" fmla="*/ 9474524 h 9543030"/>
              <a:gd name="connsiteX6" fmla="*/ 24473 w 13021010"/>
              <a:gd name="connsiteY6" fmla="*/ 9362817 h 9543030"/>
              <a:gd name="connsiteX7" fmla="*/ 0 w 13021010"/>
              <a:gd name="connsiteY7" fmla="*/ 242212 h 9543030"/>
              <a:gd name="connsiteX8" fmla="*/ 1075030 w 13021010"/>
              <a:gd name="connsiteY8" fmla="*/ 413114 h 9543030"/>
              <a:gd name="connsiteX0" fmla="*/ 1075030 w 12977478"/>
              <a:gd name="connsiteY0" fmla="*/ 413114 h 9543030"/>
              <a:gd name="connsiteX1" fmla="*/ 11813694 w 12977478"/>
              <a:gd name="connsiteY1" fmla="*/ 425410 h 9543030"/>
              <a:gd name="connsiteX2" fmla="*/ 12977478 w 12977478"/>
              <a:gd name="connsiteY2" fmla="*/ 446329 h 9543030"/>
              <a:gd name="connsiteX3" fmla="*/ 12976166 w 12977478"/>
              <a:gd name="connsiteY3" fmla="*/ 7677077 h 9543030"/>
              <a:gd name="connsiteX4" fmla="*/ 7395850 w 12977478"/>
              <a:gd name="connsiteY4" fmla="*/ 9172635 h 9543030"/>
              <a:gd name="connsiteX5" fmla="*/ 371789 w 12977478"/>
              <a:gd name="connsiteY5" fmla="*/ 9474524 h 9543030"/>
              <a:gd name="connsiteX6" fmla="*/ 24473 w 12977478"/>
              <a:gd name="connsiteY6" fmla="*/ 9362817 h 9543030"/>
              <a:gd name="connsiteX7" fmla="*/ 0 w 12977478"/>
              <a:gd name="connsiteY7" fmla="*/ 242212 h 9543030"/>
              <a:gd name="connsiteX8" fmla="*/ 1075030 w 12977478"/>
              <a:gd name="connsiteY8" fmla="*/ 413114 h 9543030"/>
              <a:gd name="connsiteX0" fmla="*/ 1075030 w 13021010"/>
              <a:gd name="connsiteY0" fmla="*/ 413114 h 9543030"/>
              <a:gd name="connsiteX1" fmla="*/ 11813694 w 13021010"/>
              <a:gd name="connsiteY1" fmla="*/ 425410 h 9543030"/>
              <a:gd name="connsiteX2" fmla="*/ 13021010 w 13021010"/>
              <a:gd name="connsiteY2" fmla="*/ 431818 h 9543030"/>
              <a:gd name="connsiteX3" fmla="*/ 12976166 w 13021010"/>
              <a:gd name="connsiteY3" fmla="*/ 7677077 h 9543030"/>
              <a:gd name="connsiteX4" fmla="*/ 7395850 w 13021010"/>
              <a:gd name="connsiteY4" fmla="*/ 9172635 h 9543030"/>
              <a:gd name="connsiteX5" fmla="*/ 371789 w 13021010"/>
              <a:gd name="connsiteY5" fmla="*/ 9474524 h 9543030"/>
              <a:gd name="connsiteX6" fmla="*/ 24473 w 13021010"/>
              <a:gd name="connsiteY6" fmla="*/ 9362817 h 9543030"/>
              <a:gd name="connsiteX7" fmla="*/ 0 w 13021010"/>
              <a:gd name="connsiteY7" fmla="*/ 242212 h 9543030"/>
              <a:gd name="connsiteX8" fmla="*/ 1075030 w 13021010"/>
              <a:gd name="connsiteY8" fmla="*/ 413114 h 9543030"/>
              <a:gd name="connsiteX0" fmla="*/ 1075030 w 13006499"/>
              <a:gd name="connsiteY0" fmla="*/ 413114 h 9543030"/>
              <a:gd name="connsiteX1" fmla="*/ 11813694 w 13006499"/>
              <a:gd name="connsiteY1" fmla="*/ 425410 h 9543030"/>
              <a:gd name="connsiteX2" fmla="*/ 13006499 w 13006499"/>
              <a:gd name="connsiteY2" fmla="*/ 431818 h 9543030"/>
              <a:gd name="connsiteX3" fmla="*/ 12976166 w 13006499"/>
              <a:gd name="connsiteY3" fmla="*/ 7677077 h 9543030"/>
              <a:gd name="connsiteX4" fmla="*/ 7395850 w 13006499"/>
              <a:gd name="connsiteY4" fmla="*/ 9172635 h 9543030"/>
              <a:gd name="connsiteX5" fmla="*/ 371789 w 13006499"/>
              <a:gd name="connsiteY5" fmla="*/ 9474524 h 9543030"/>
              <a:gd name="connsiteX6" fmla="*/ 24473 w 13006499"/>
              <a:gd name="connsiteY6" fmla="*/ 9362817 h 9543030"/>
              <a:gd name="connsiteX7" fmla="*/ 0 w 13006499"/>
              <a:gd name="connsiteY7" fmla="*/ 242212 h 9543030"/>
              <a:gd name="connsiteX8" fmla="*/ 1075030 w 13006499"/>
              <a:gd name="connsiteY8" fmla="*/ 413114 h 9543030"/>
              <a:gd name="connsiteX0" fmla="*/ 1060519 w 12991988"/>
              <a:gd name="connsiteY0" fmla="*/ 15369 h 9145285"/>
              <a:gd name="connsiteX1" fmla="*/ 11799183 w 12991988"/>
              <a:gd name="connsiteY1" fmla="*/ 27665 h 9145285"/>
              <a:gd name="connsiteX2" fmla="*/ 12991988 w 12991988"/>
              <a:gd name="connsiteY2" fmla="*/ 34073 h 9145285"/>
              <a:gd name="connsiteX3" fmla="*/ 12961655 w 12991988"/>
              <a:gd name="connsiteY3" fmla="*/ 7279332 h 9145285"/>
              <a:gd name="connsiteX4" fmla="*/ 7381339 w 12991988"/>
              <a:gd name="connsiteY4" fmla="*/ 8774890 h 9145285"/>
              <a:gd name="connsiteX5" fmla="*/ 357278 w 12991988"/>
              <a:gd name="connsiteY5" fmla="*/ 9076779 h 9145285"/>
              <a:gd name="connsiteX6" fmla="*/ 9962 w 12991988"/>
              <a:gd name="connsiteY6" fmla="*/ 8965072 h 9145285"/>
              <a:gd name="connsiteX7" fmla="*/ 0 w 12991988"/>
              <a:gd name="connsiteY7" fmla="*/ 497449 h 9145285"/>
              <a:gd name="connsiteX8" fmla="*/ 1060519 w 12991988"/>
              <a:gd name="connsiteY8" fmla="*/ 15369 h 914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1988" h="9145285">
                <a:moveTo>
                  <a:pt x="1060519" y="15369"/>
                </a:moveTo>
                <a:lnTo>
                  <a:pt x="11799183" y="27665"/>
                </a:lnTo>
                <a:lnTo>
                  <a:pt x="12991988" y="34073"/>
                </a:lnTo>
                <a:cubicBezTo>
                  <a:pt x="12991551" y="2444322"/>
                  <a:pt x="12962092" y="4869083"/>
                  <a:pt x="12961655" y="7279332"/>
                </a:cubicBezTo>
                <a:cubicBezTo>
                  <a:pt x="12818219" y="7659594"/>
                  <a:pt x="9106191" y="8508859"/>
                  <a:pt x="7381339" y="8774890"/>
                </a:cubicBezTo>
                <a:cubicBezTo>
                  <a:pt x="5054453" y="9049810"/>
                  <a:pt x="3538247" y="9259062"/>
                  <a:pt x="357278" y="9076779"/>
                </a:cubicBezTo>
                <a:cubicBezTo>
                  <a:pt x="98744" y="9041171"/>
                  <a:pt x="8104" y="9067292"/>
                  <a:pt x="9962" y="8965072"/>
                </a:cubicBezTo>
                <a:cubicBezTo>
                  <a:pt x="9962" y="7060080"/>
                  <a:pt x="0" y="2402441"/>
                  <a:pt x="0" y="497449"/>
                </a:cubicBezTo>
                <a:cubicBezTo>
                  <a:pt x="0" y="-133825"/>
                  <a:pt x="429245" y="15369"/>
                  <a:pt x="1060519" y="15369"/>
                </a:cubicBezTo>
                <a:close/>
              </a:path>
            </a:pathLst>
          </a:custGeom>
        </p:spPr>
        <p:txBody>
          <a:bodyPr anchor="ctr">
            <a:normAutofit/>
          </a:bodyPr>
          <a:lstStyle>
            <a:lvl1pPr marL="0" indent="0" algn="ctr">
              <a:buNone/>
              <a:defRPr sz="2600">
                <a:solidFill>
                  <a:schemeClr val="tx1">
                    <a:lumMod val="65000"/>
                    <a:lumOff val="35000"/>
                  </a:schemeClr>
                </a:solidFill>
              </a:defRPr>
            </a:lvl1pPr>
          </a:lstStyle>
          <a:p>
            <a:r>
              <a:rPr lang="en-US"/>
              <a:t>Click on icon to place image</a:t>
            </a:r>
          </a:p>
        </p:txBody>
      </p:sp>
    </p:spTree>
    <p:extLst>
      <p:ext uri="{BB962C8B-B14F-4D97-AF65-F5344CB8AC3E}">
        <p14:creationId xmlns:p14="http://schemas.microsoft.com/office/powerpoint/2010/main" val="320830933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B6933CC9-91BA-9D47-87CD-D16008FD3A72}"/>
              </a:ext>
            </a:extLst>
          </p:cNvPr>
          <p:cNvSpPr/>
          <p:nvPr userDrawn="1"/>
        </p:nvSpPr>
        <p:spPr>
          <a:xfrm>
            <a:off x="0" y="1651000"/>
            <a:ext cx="6866164" cy="8255000"/>
          </a:xfrm>
          <a:custGeom>
            <a:avLst/>
            <a:gdLst>
              <a:gd name="connsiteX0" fmla="*/ 6373214 w 9154885"/>
              <a:gd name="connsiteY0" fmla="*/ 0 h 5715000"/>
              <a:gd name="connsiteX1" fmla="*/ 8927078 w 9154885"/>
              <a:gd name="connsiteY1" fmla="*/ 346852 h 5715000"/>
              <a:gd name="connsiteX2" fmla="*/ 9154885 w 9154885"/>
              <a:gd name="connsiteY2" fmla="*/ 416827 h 5715000"/>
              <a:gd name="connsiteX3" fmla="*/ 9154885 w 9154885"/>
              <a:gd name="connsiteY3" fmla="*/ 5715000 h 5715000"/>
              <a:gd name="connsiteX4" fmla="*/ 0 w 9154885"/>
              <a:gd name="connsiteY4" fmla="*/ 5715000 h 5715000"/>
              <a:gd name="connsiteX5" fmla="*/ 0 w 9154885"/>
              <a:gd name="connsiteY5" fmla="*/ 2454933 h 5715000"/>
              <a:gd name="connsiteX6" fmla="*/ 318937 w 9154885"/>
              <a:gd name="connsiteY6" fmla="*/ 2175998 h 5715000"/>
              <a:gd name="connsiteX7" fmla="*/ 6373214 w 9154885"/>
              <a:gd name="connsiteY7"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4885" h="5715000">
                <a:moveTo>
                  <a:pt x="6373214" y="0"/>
                </a:moveTo>
                <a:cubicBezTo>
                  <a:pt x="7257919" y="0"/>
                  <a:pt x="8114407" y="120817"/>
                  <a:pt x="8927078" y="346852"/>
                </a:cubicBezTo>
                <a:lnTo>
                  <a:pt x="9154885" y="416827"/>
                </a:lnTo>
                <a:lnTo>
                  <a:pt x="9154885" y="5715000"/>
                </a:lnTo>
                <a:lnTo>
                  <a:pt x="0" y="5715000"/>
                </a:lnTo>
                <a:lnTo>
                  <a:pt x="0" y="2454933"/>
                </a:lnTo>
                <a:lnTo>
                  <a:pt x="318937" y="2175998"/>
                </a:lnTo>
                <a:cubicBezTo>
                  <a:pt x="1963497" y="816721"/>
                  <a:pt x="4072978" y="0"/>
                  <a:pt x="6373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36" name="Freeform 35">
            <a:extLst>
              <a:ext uri="{FF2B5EF4-FFF2-40B4-BE49-F238E27FC236}">
                <a16:creationId xmlns:a16="http://schemas.microsoft.com/office/drawing/2014/main" id="{415E89D0-8FAB-FC4E-B2B3-90FDCB161259}"/>
              </a:ext>
            </a:extLst>
          </p:cNvPr>
          <p:cNvSpPr/>
          <p:nvPr userDrawn="1"/>
        </p:nvSpPr>
        <p:spPr>
          <a:xfrm>
            <a:off x="-8164" y="1968907"/>
            <a:ext cx="6866164" cy="7937094"/>
          </a:xfrm>
          <a:custGeom>
            <a:avLst/>
            <a:gdLst>
              <a:gd name="connsiteX0" fmla="*/ 5985833 w 9154885"/>
              <a:gd name="connsiteY0" fmla="*/ 0 h 5494911"/>
              <a:gd name="connsiteX1" fmla="*/ 8741942 w 9154885"/>
              <a:gd name="connsiteY1" fmla="*/ 405543 h 5494911"/>
              <a:gd name="connsiteX2" fmla="*/ 9154885 w 9154885"/>
              <a:gd name="connsiteY2" fmla="*/ 543530 h 5494911"/>
              <a:gd name="connsiteX3" fmla="*/ 9154885 w 9154885"/>
              <a:gd name="connsiteY3" fmla="*/ 5494911 h 5494911"/>
              <a:gd name="connsiteX4" fmla="*/ 0 w 9154885"/>
              <a:gd name="connsiteY4" fmla="*/ 5494911 h 5494911"/>
              <a:gd name="connsiteX5" fmla="*/ 0 w 9154885"/>
              <a:gd name="connsiteY5" fmla="*/ 2122337 h 5494911"/>
              <a:gd name="connsiteX6" fmla="*/ 319199 w 9154885"/>
              <a:gd name="connsiteY6" fmla="*/ 1872075 h 5494911"/>
              <a:gd name="connsiteX7" fmla="*/ 5985833 w 9154885"/>
              <a:gd name="connsiteY7" fmla="*/ 0 h 549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4885" h="5494911">
                <a:moveTo>
                  <a:pt x="5985833" y="0"/>
                </a:moveTo>
                <a:cubicBezTo>
                  <a:pt x="6944263" y="0"/>
                  <a:pt x="7869578" y="141792"/>
                  <a:pt x="8741942" y="405543"/>
                </a:cubicBezTo>
                <a:lnTo>
                  <a:pt x="9154885" y="543530"/>
                </a:lnTo>
                <a:lnTo>
                  <a:pt x="9154885" y="5494911"/>
                </a:lnTo>
                <a:lnTo>
                  <a:pt x="0" y="5494911"/>
                </a:lnTo>
                <a:lnTo>
                  <a:pt x="0" y="2122337"/>
                </a:lnTo>
                <a:lnTo>
                  <a:pt x="319199" y="1872075"/>
                </a:lnTo>
                <a:cubicBezTo>
                  <a:pt x="1901781" y="695905"/>
                  <a:pt x="3862539" y="0"/>
                  <a:pt x="598583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9" name="Subtitle 2">
            <a:extLst>
              <a:ext uri="{FF2B5EF4-FFF2-40B4-BE49-F238E27FC236}">
                <a16:creationId xmlns:a16="http://schemas.microsoft.com/office/drawing/2014/main" id="{BCDAE4F8-BDDA-B342-8252-FA4AA951721F}"/>
              </a:ext>
            </a:extLst>
          </p:cNvPr>
          <p:cNvSpPr>
            <a:spLocks noGrp="1"/>
          </p:cNvSpPr>
          <p:nvPr userDrawn="1">
            <p:ph type="subTitle" idx="1" hasCustomPrompt="1"/>
          </p:nvPr>
        </p:nvSpPr>
        <p:spPr>
          <a:xfrm>
            <a:off x="1942255" y="5364869"/>
            <a:ext cx="4437993" cy="2443798"/>
          </a:xfrm>
        </p:spPr>
        <p:txBody>
          <a:bodyPr>
            <a:noAutofit/>
          </a:bodyPr>
          <a:lstStyle>
            <a:lvl1pPr marL="0" indent="0" algn="r">
              <a:lnSpc>
                <a:spcPts val="2253"/>
              </a:lnSpc>
              <a:spcAft>
                <a:spcPts val="0"/>
              </a:spcAft>
              <a:buNone/>
              <a:defRPr sz="2600" b="0" i="0">
                <a:solidFill>
                  <a:schemeClr val="bg1"/>
                </a:solidFill>
                <a:latin typeface="Calibri Light" panose="020F0302020204030204" pitchFamily="34" charset="0"/>
                <a:cs typeface="Calibri Light" panose="020F03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add your information</a:t>
            </a:r>
          </a:p>
        </p:txBody>
      </p:sp>
      <p:sp>
        <p:nvSpPr>
          <p:cNvPr id="12" name="TextBox 11">
            <a:extLst>
              <a:ext uri="{FF2B5EF4-FFF2-40B4-BE49-F238E27FC236}">
                <a16:creationId xmlns:a16="http://schemas.microsoft.com/office/drawing/2014/main" id="{21D51349-7320-AE4C-A00F-B7CF9BBB1BB6}"/>
              </a:ext>
            </a:extLst>
          </p:cNvPr>
          <p:cNvSpPr txBox="1"/>
          <p:nvPr userDrawn="1"/>
        </p:nvSpPr>
        <p:spPr>
          <a:xfrm>
            <a:off x="3294148" y="4634186"/>
            <a:ext cx="3086100" cy="892552"/>
          </a:xfrm>
          <a:prstGeom prst="rect">
            <a:avLst/>
          </a:prstGeom>
          <a:noFill/>
        </p:spPr>
        <p:txBody>
          <a:bodyPr wrap="square" rtlCol="0">
            <a:spAutoFit/>
          </a:bodyPr>
          <a:lstStyle/>
          <a:p>
            <a:pPr algn="r"/>
            <a:r>
              <a:rPr lang="en-US" sz="2600">
                <a:solidFill>
                  <a:schemeClr val="bg1"/>
                </a:solidFill>
              </a:rPr>
              <a:t>For more information please contact:</a:t>
            </a:r>
          </a:p>
        </p:txBody>
      </p:sp>
      <p:sp>
        <p:nvSpPr>
          <p:cNvPr id="13" name="TextBox 12">
            <a:extLst>
              <a:ext uri="{FF2B5EF4-FFF2-40B4-BE49-F238E27FC236}">
                <a16:creationId xmlns:a16="http://schemas.microsoft.com/office/drawing/2014/main" id="{99C76B49-31D4-7D4E-A527-B1A06722B09F}"/>
              </a:ext>
            </a:extLst>
          </p:cNvPr>
          <p:cNvSpPr txBox="1"/>
          <p:nvPr userDrawn="1"/>
        </p:nvSpPr>
        <p:spPr>
          <a:xfrm>
            <a:off x="3294148" y="7875884"/>
            <a:ext cx="3086100" cy="1289242"/>
          </a:xfrm>
          <a:prstGeom prst="rect">
            <a:avLst/>
          </a:prstGeom>
          <a:noFill/>
        </p:spPr>
        <p:txBody>
          <a:bodyPr wrap="square" rtlCol="0">
            <a:spAutoFit/>
          </a:bodyPr>
          <a:lstStyle/>
          <a:p>
            <a:pPr algn="r"/>
            <a:r>
              <a:rPr lang="en-US" sz="2600" err="1">
                <a:solidFill>
                  <a:srgbClr val="A4CD39"/>
                </a:solidFill>
              </a:rPr>
              <a:t>www.uclpartners.com</a:t>
            </a:r>
            <a:endParaRPr lang="en-US" sz="2600">
              <a:solidFill>
                <a:srgbClr val="A4CD39"/>
              </a:solidFill>
            </a:endParaRPr>
          </a:p>
          <a:p>
            <a:pPr algn="r"/>
            <a:r>
              <a:rPr lang="en-US" sz="2600">
                <a:solidFill>
                  <a:srgbClr val="A4CD39"/>
                </a:solidFill>
              </a:rPr>
              <a:t>@</a:t>
            </a:r>
            <a:r>
              <a:rPr lang="en-US" sz="2600" err="1">
                <a:solidFill>
                  <a:srgbClr val="A4CD39"/>
                </a:solidFill>
              </a:rPr>
              <a:t>uclpartners</a:t>
            </a:r>
            <a:endParaRPr lang="en-US" sz="2600">
              <a:solidFill>
                <a:srgbClr val="A4CD39"/>
              </a:solidFill>
            </a:endParaRPr>
          </a:p>
        </p:txBody>
      </p:sp>
      <p:sp>
        <p:nvSpPr>
          <p:cNvPr id="14" name="TextBox 13">
            <a:extLst>
              <a:ext uri="{FF2B5EF4-FFF2-40B4-BE49-F238E27FC236}">
                <a16:creationId xmlns:a16="http://schemas.microsoft.com/office/drawing/2014/main" id="{37E5B4F8-E8EC-1D45-85B8-93F8D920D2D1}"/>
              </a:ext>
            </a:extLst>
          </p:cNvPr>
          <p:cNvSpPr txBox="1"/>
          <p:nvPr userDrawn="1"/>
        </p:nvSpPr>
        <p:spPr>
          <a:xfrm>
            <a:off x="3294148" y="3295108"/>
            <a:ext cx="3086100" cy="937051"/>
          </a:xfrm>
          <a:prstGeom prst="rect">
            <a:avLst/>
          </a:prstGeom>
          <a:noFill/>
        </p:spPr>
        <p:txBody>
          <a:bodyPr wrap="square" rtlCol="0">
            <a:spAutoFit/>
          </a:bodyPr>
          <a:lstStyle/>
          <a:p>
            <a:pPr algn="r"/>
            <a:r>
              <a:rPr lang="en-US" sz="5489" b="0" i="0">
                <a:solidFill>
                  <a:srgbClr val="A4CD39"/>
                </a:solidFill>
                <a:latin typeface="Calibri Light" panose="020F0302020204030204" pitchFamily="34" charset="0"/>
                <a:cs typeface="Calibri Light" panose="020F0302020204030204" pitchFamily="34" charset="0"/>
              </a:rPr>
              <a:t>Thank you</a:t>
            </a:r>
          </a:p>
        </p:txBody>
      </p:sp>
      <p:pic>
        <p:nvPicPr>
          <p:cNvPr id="15" name="Picture 14">
            <a:extLst>
              <a:ext uri="{FF2B5EF4-FFF2-40B4-BE49-F238E27FC236}">
                <a16:creationId xmlns:a16="http://schemas.microsoft.com/office/drawing/2014/main" id="{DD451014-24DB-D344-ADEB-F415260C88B9}"/>
              </a:ext>
            </a:extLst>
          </p:cNvPr>
          <p:cNvPicPr>
            <a:picLocks noChangeAspect="1"/>
          </p:cNvPicPr>
          <p:nvPr userDrawn="1"/>
        </p:nvPicPr>
        <p:blipFill>
          <a:blip r:embed="rId2"/>
          <a:stretch>
            <a:fillRect/>
          </a:stretch>
        </p:blipFill>
        <p:spPr>
          <a:xfrm>
            <a:off x="399066" y="689226"/>
            <a:ext cx="1645841" cy="487933"/>
          </a:xfrm>
          <a:prstGeom prst="rect">
            <a:avLst/>
          </a:prstGeom>
        </p:spPr>
      </p:pic>
    </p:spTree>
    <p:extLst>
      <p:ext uri="{BB962C8B-B14F-4D97-AF65-F5344CB8AC3E}">
        <p14:creationId xmlns:p14="http://schemas.microsoft.com/office/powerpoint/2010/main" val="35089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054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Copy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275545" y="739021"/>
            <a:ext cx="5915025" cy="1366411"/>
          </a:xfrm>
        </p:spPr>
        <p:txBody>
          <a:bodyPr anchor="t">
            <a:normAutofit/>
          </a:bodyPr>
          <a:lstStyle>
            <a:lvl1pPr>
              <a:defRPr sz="22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275545" y="2148259"/>
            <a:ext cx="5915025" cy="6285266"/>
          </a:xfrm>
        </p:spPr>
        <p:txBody>
          <a:bodyPr>
            <a:normAutofit/>
          </a:bodyPr>
          <a:lstStyle>
            <a:lvl1pPr>
              <a:defRPr sz="12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1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2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2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2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487305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Cover 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16E0F1E1-187C-5041-A962-0F6F0CA75F73}"/>
              </a:ext>
            </a:extLst>
          </p:cNvPr>
          <p:cNvSpPr/>
          <p:nvPr userDrawn="1"/>
        </p:nvSpPr>
        <p:spPr>
          <a:xfrm>
            <a:off x="0" y="1560121"/>
            <a:ext cx="6858000" cy="8345879"/>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4858398" y="657151"/>
            <a:ext cx="1645841" cy="786542"/>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2942516" y="3824520"/>
            <a:ext cx="3711344" cy="3448756"/>
          </a:xfrm>
        </p:spPr>
        <p:txBody>
          <a:bodyPr anchor="b">
            <a:normAutofit/>
          </a:bodyPr>
          <a:lstStyle>
            <a:lvl1pPr algn="l">
              <a:lnSpc>
                <a:spcPts val="4911"/>
              </a:lnSpc>
              <a:defRPr sz="5055"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2942516" y="7501121"/>
            <a:ext cx="3711344" cy="1781884"/>
          </a:xfrm>
        </p:spPr>
        <p:txBody>
          <a:bodyPr>
            <a:normAutofit/>
          </a:bodyPr>
          <a:lstStyle>
            <a:lvl1pPr marL="0" indent="0" algn="l">
              <a:lnSpc>
                <a:spcPts val="3149"/>
              </a:lnSpc>
              <a:spcAft>
                <a:spcPts val="867"/>
              </a:spcAft>
              <a:buNone/>
              <a:defRPr sz="2600">
                <a:solidFill>
                  <a:schemeClr val="bg1"/>
                </a:solidFill>
                <a:latin typeface="Calibri" panose="020F0502020204030204" pitchFamily="34" charset="0"/>
                <a:cs typeface="Calibri" panose="020F05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p>
        </p:txBody>
      </p:sp>
      <p:sp>
        <p:nvSpPr>
          <p:cNvPr id="13" name="Oval 12">
            <a:extLst>
              <a:ext uri="{FF2B5EF4-FFF2-40B4-BE49-F238E27FC236}">
                <a16:creationId xmlns:a16="http://schemas.microsoft.com/office/drawing/2014/main" id="{139C619B-CE35-304A-B195-610ECBFBB740}"/>
              </a:ext>
            </a:extLst>
          </p:cNvPr>
          <p:cNvSpPr/>
          <p:nvPr userDrawn="1"/>
        </p:nvSpPr>
        <p:spPr>
          <a:xfrm>
            <a:off x="-1482920" y="-825499"/>
            <a:ext cx="4404442" cy="848262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16" name="Picture 15">
            <a:extLst>
              <a:ext uri="{FF2B5EF4-FFF2-40B4-BE49-F238E27FC236}">
                <a16:creationId xmlns:a16="http://schemas.microsoft.com/office/drawing/2014/main" id="{45C42936-16D7-A44B-BFD9-345D93BD8E8B}"/>
              </a:ext>
            </a:extLst>
          </p:cNvPr>
          <p:cNvPicPr>
            <a:picLocks/>
          </p:cNvPicPr>
          <p:nvPr userDrawn="1"/>
        </p:nvPicPr>
        <p:blipFill rotWithShape="1">
          <a:blip r:embed="rId3"/>
          <a:srcRect l="3160" r="30173"/>
          <a:stretch/>
        </p:blipFill>
        <p:spPr>
          <a:xfrm>
            <a:off x="-1623308" y="-684212"/>
            <a:ext cx="4404442" cy="8482627"/>
          </a:xfrm>
          <a:prstGeom prst="ellipse">
            <a:avLst/>
          </a:prstGeom>
        </p:spPr>
      </p:pic>
    </p:spTree>
    <p:extLst>
      <p:ext uri="{BB962C8B-B14F-4D97-AF65-F5344CB8AC3E}">
        <p14:creationId xmlns:p14="http://schemas.microsoft.com/office/powerpoint/2010/main" val="2479372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Cover 3">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82AB87C-D07C-9E48-9492-10A34E9E193C}"/>
              </a:ext>
            </a:extLst>
          </p:cNvPr>
          <p:cNvSpPr/>
          <p:nvPr userDrawn="1"/>
        </p:nvSpPr>
        <p:spPr>
          <a:xfrm>
            <a:off x="0" y="1560121"/>
            <a:ext cx="6858000" cy="8345879"/>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4858398" y="657151"/>
            <a:ext cx="1645841" cy="786542"/>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2942516" y="3824520"/>
            <a:ext cx="3711344" cy="3448756"/>
          </a:xfrm>
        </p:spPr>
        <p:txBody>
          <a:bodyPr anchor="b">
            <a:normAutofit/>
          </a:bodyPr>
          <a:lstStyle>
            <a:lvl1pPr algn="l">
              <a:lnSpc>
                <a:spcPts val="4911"/>
              </a:lnSpc>
              <a:defRPr sz="5055"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2942516" y="7501121"/>
            <a:ext cx="3711344" cy="1781884"/>
          </a:xfrm>
        </p:spPr>
        <p:txBody>
          <a:bodyPr>
            <a:normAutofit/>
          </a:bodyPr>
          <a:lstStyle>
            <a:lvl1pPr marL="0" indent="0" algn="l">
              <a:lnSpc>
                <a:spcPts val="3149"/>
              </a:lnSpc>
              <a:spcAft>
                <a:spcPts val="867"/>
              </a:spcAft>
              <a:buNone/>
              <a:defRPr sz="2600">
                <a:solidFill>
                  <a:schemeClr val="bg1"/>
                </a:solidFill>
                <a:latin typeface="Calibri" panose="020F0502020204030204" pitchFamily="34" charset="0"/>
                <a:cs typeface="Calibri" panose="020F05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p>
        </p:txBody>
      </p:sp>
      <p:sp>
        <p:nvSpPr>
          <p:cNvPr id="14" name="Oval 13">
            <a:extLst>
              <a:ext uri="{FF2B5EF4-FFF2-40B4-BE49-F238E27FC236}">
                <a16:creationId xmlns:a16="http://schemas.microsoft.com/office/drawing/2014/main" id="{A1298CB5-FDBB-FB45-B77B-CE1A44B1E002}"/>
              </a:ext>
            </a:extLst>
          </p:cNvPr>
          <p:cNvSpPr/>
          <p:nvPr userDrawn="1"/>
        </p:nvSpPr>
        <p:spPr>
          <a:xfrm>
            <a:off x="-1482920" y="-825499"/>
            <a:ext cx="4404442" cy="848262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16" name="Picture 15">
            <a:extLst>
              <a:ext uri="{FF2B5EF4-FFF2-40B4-BE49-F238E27FC236}">
                <a16:creationId xmlns:a16="http://schemas.microsoft.com/office/drawing/2014/main" id="{CC4BC4F0-A18F-0A47-B9D8-E219C02BD669}"/>
              </a:ext>
            </a:extLst>
          </p:cNvPr>
          <p:cNvPicPr>
            <a:picLocks/>
          </p:cNvPicPr>
          <p:nvPr userDrawn="1"/>
        </p:nvPicPr>
        <p:blipFill rotWithShape="1">
          <a:blip r:embed="rId3"/>
          <a:srcRect l="2802" r="30531"/>
          <a:stretch/>
        </p:blipFill>
        <p:spPr>
          <a:xfrm>
            <a:off x="-1623309" y="-684212"/>
            <a:ext cx="4404442" cy="8482627"/>
          </a:xfrm>
          <a:prstGeom prst="ellipse">
            <a:avLst/>
          </a:prstGeom>
        </p:spPr>
      </p:pic>
    </p:spTree>
    <p:extLst>
      <p:ext uri="{BB962C8B-B14F-4D97-AF65-F5344CB8AC3E}">
        <p14:creationId xmlns:p14="http://schemas.microsoft.com/office/powerpoint/2010/main" val="232026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Cover 4">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2F59774E-B129-224C-AE04-ADC707FE0428}"/>
              </a:ext>
            </a:extLst>
          </p:cNvPr>
          <p:cNvSpPr/>
          <p:nvPr userDrawn="1"/>
        </p:nvSpPr>
        <p:spPr>
          <a:xfrm>
            <a:off x="0" y="1560121"/>
            <a:ext cx="6858000" cy="8345879"/>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4858398" y="657151"/>
            <a:ext cx="1645841" cy="786542"/>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2942516" y="3824520"/>
            <a:ext cx="3711344" cy="3448756"/>
          </a:xfrm>
        </p:spPr>
        <p:txBody>
          <a:bodyPr anchor="b">
            <a:normAutofit/>
          </a:bodyPr>
          <a:lstStyle>
            <a:lvl1pPr algn="l">
              <a:lnSpc>
                <a:spcPts val="4911"/>
              </a:lnSpc>
              <a:defRPr sz="5055"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2942516" y="7501121"/>
            <a:ext cx="3711344" cy="1781884"/>
          </a:xfrm>
        </p:spPr>
        <p:txBody>
          <a:bodyPr>
            <a:normAutofit/>
          </a:bodyPr>
          <a:lstStyle>
            <a:lvl1pPr marL="0" indent="0" algn="l">
              <a:lnSpc>
                <a:spcPts val="3149"/>
              </a:lnSpc>
              <a:spcAft>
                <a:spcPts val="867"/>
              </a:spcAft>
              <a:buNone/>
              <a:defRPr sz="2600">
                <a:solidFill>
                  <a:schemeClr val="bg1"/>
                </a:solidFill>
                <a:latin typeface="Calibri" panose="020F0502020204030204" pitchFamily="34" charset="0"/>
                <a:cs typeface="Calibri" panose="020F05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p>
        </p:txBody>
      </p:sp>
      <p:sp>
        <p:nvSpPr>
          <p:cNvPr id="14" name="Oval 13">
            <a:extLst>
              <a:ext uri="{FF2B5EF4-FFF2-40B4-BE49-F238E27FC236}">
                <a16:creationId xmlns:a16="http://schemas.microsoft.com/office/drawing/2014/main" id="{779CB45C-36FB-5345-9907-9B2C82EFB037}"/>
              </a:ext>
            </a:extLst>
          </p:cNvPr>
          <p:cNvSpPr/>
          <p:nvPr userDrawn="1"/>
        </p:nvSpPr>
        <p:spPr>
          <a:xfrm>
            <a:off x="-1482920" y="-825499"/>
            <a:ext cx="4404442" cy="848262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16" name="Picture 15">
            <a:extLst>
              <a:ext uri="{FF2B5EF4-FFF2-40B4-BE49-F238E27FC236}">
                <a16:creationId xmlns:a16="http://schemas.microsoft.com/office/drawing/2014/main" id="{75C2228C-A136-A148-B793-BEBF85F38910}"/>
              </a:ext>
            </a:extLst>
          </p:cNvPr>
          <p:cNvPicPr>
            <a:picLocks/>
          </p:cNvPicPr>
          <p:nvPr userDrawn="1"/>
        </p:nvPicPr>
        <p:blipFill rotWithShape="1">
          <a:blip r:embed="rId3"/>
          <a:srcRect l="20399" r="12935"/>
          <a:stretch>
            <a:fillRect/>
          </a:stretch>
        </p:blipFill>
        <p:spPr>
          <a:xfrm>
            <a:off x="-1623308" y="-684213"/>
            <a:ext cx="4404442" cy="8482630"/>
          </a:xfrm>
          <a:prstGeom prst="ellipse">
            <a:avLst/>
          </a:prstGeom>
        </p:spPr>
      </p:pic>
    </p:spTree>
    <p:extLst>
      <p:ext uri="{BB962C8B-B14F-4D97-AF65-F5344CB8AC3E}">
        <p14:creationId xmlns:p14="http://schemas.microsoft.com/office/powerpoint/2010/main" val="1717386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Cover 5">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202B7A9-61FD-4146-A855-46D4808A2C4D}"/>
              </a:ext>
            </a:extLst>
          </p:cNvPr>
          <p:cNvSpPr/>
          <p:nvPr userDrawn="1"/>
        </p:nvSpPr>
        <p:spPr>
          <a:xfrm>
            <a:off x="0" y="1560121"/>
            <a:ext cx="6858000" cy="8345879"/>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4858398" y="657151"/>
            <a:ext cx="1645841" cy="786542"/>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2942516" y="3824520"/>
            <a:ext cx="3711344" cy="3448756"/>
          </a:xfrm>
        </p:spPr>
        <p:txBody>
          <a:bodyPr anchor="b">
            <a:normAutofit/>
          </a:bodyPr>
          <a:lstStyle>
            <a:lvl1pPr algn="l">
              <a:lnSpc>
                <a:spcPts val="4911"/>
              </a:lnSpc>
              <a:defRPr sz="5055"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2942516" y="7501121"/>
            <a:ext cx="3711344" cy="1781884"/>
          </a:xfrm>
        </p:spPr>
        <p:txBody>
          <a:bodyPr>
            <a:normAutofit/>
          </a:bodyPr>
          <a:lstStyle>
            <a:lvl1pPr marL="0" indent="0" algn="l">
              <a:lnSpc>
                <a:spcPts val="3149"/>
              </a:lnSpc>
              <a:spcAft>
                <a:spcPts val="867"/>
              </a:spcAft>
              <a:buNone/>
              <a:defRPr sz="2600">
                <a:solidFill>
                  <a:schemeClr val="bg1"/>
                </a:solidFill>
                <a:latin typeface="Calibri" panose="020F0502020204030204" pitchFamily="34" charset="0"/>
                <a:cs typeface="Calibri" panose="020F05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p>
        </p:txBody>
      </p:sp>
      <p:sp>
        <p:nvSpPr>
          <p:cNvPr id="14" name="Oval 13">
            <a:extLst>
              <a:ext uri="{FF2B5EF4-FFF2-40B4-BE49-F238E27FC236}">
                <a16:creationId xmlns:a16="http://schemas.microsoft.com/office/drawing/2014/main" id="{E8BB3BD3-0568-C34A-9372-A1B599E4AD11}"/>
              </a:ext>
            </a:extLst>
          </p:cNvPr>
          <p:cNvSpPr/>
          <p:nvPr userDrawn="1"/>
        </p:nvSpPr>
        <p:spPr>
          <a:xfrm>
            <a:off x="-1482920" y="-825499"/>
            <a:ext cx="4404442" cy="848262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16" name="Picture 15">
            <a:extLst>
              <a:ext uri="{FF2B5EF4-FFF2-40B4-BE49-F238E27FC236}">
                <a16:creationId xmlns:a16="http://schemas.microsoft.com/office/drawing/2014/main" id="{1E27B4BA-139C-0E43-9755-A033B37EFEF6}"/>
              </a:ext>
            </a:extLst>
          </p:cNvPr>
          <p:cNvPicPr>
            <a:picLocks/>
          </p:cNvPicPr>
          <p:nvPr userDrawn="1"/>
        </p:nvPicPr>
        <p:blipFill rotWithShape="1">
          <a:blip r:embed="rId3"/>
          <a:srcRect l="8787" r="24547"/>
          <a:stretch/>
        </p:blipFill>
        <p:spPr>
          <a:xfrm>
            <a:off x="-1623308" y="-684212"/>
            <a:ext cx="4404442" cy="8482627"/>
          </a:xfrm>
          <a:prstGeom prst="ellipse">
            <a:avLst/>
          </a:prstGeom>
        </p:spPr>
      </p:pic>
    </p:spTree>
    <p:extLst>
      <p:ext uri="{BB962C8B-B14F-4D97-AF65-F5344CB8AC3E}">
        <p14:creationId xmlns:p14="http://schemas.microsoft.com/office/powerpoint/2010/main" val="320134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FD3A53-D092-7F43-8571-3B37FAE1CFCF}"/>
              </a:ext>
            </a:extLst>
          </p:cNvPr>
          <p:cNvPicPr>
            <a:picLocks noChangeAspect="1"/>
          </p:cNvPicPr>
          <p:nvPr userDrawn="1"/>
        </p:nvPicPr>
        <p:blipFill>
          <a:blip r:embed="rId2"/>
          <a:stretch>
            <a:fillRect/>
          </a:stretch>
        </p:blipFill>
        <p:spPr>
          <a:xfrm>
            <a:off x="0" y="7911996"/>
            <a:ext cx="6858000" cy="1994005"/>
          </a:xfrm>
          <a:prstGeom prst="rect">
            <a:avLst/>
          </a:prstGeom>
        </p:spPr>
      </p:pic>
      <p:pic>
        <p:nvPicPr>
          <p:cNvPr id="6" name="Picture 5">
            <a:extLst>
              <a:ext uri="{FF2B5EF4-FFF2-40B4-BE49-F238E27FC236}">
                <a16:creationId xmlns:a16="http://schemas.microsoft.com/office/drawing/2014/main" id="{E9BC20E4-9489-C045-B0AF-3E21A0480494}"/>
              </a:ext>
            </a:extLst>
          </p:cNvPr>
          <p:cNvPicPr>
            <a:picLocks noChangeAspect="1"/>
          </p:cNvPicPr>
          <p:nvPr userDrawn="1"/>
        </p:nvPicPr>
        <p:blipFill>
          <a:blip r:embed="rId3"/>
          <a:stretch>
            <a:fillRect/>
          </a:stretch>
        </p:blipFill>
        <p:spPr>
          <a:xfrm>
            <a:off x="5518800" y="8964800"/>
            <a:ext cx="993600" cy="474838"/>
          </a:xfrm>
          <a:prstGeom prst="rect">
            <a:avLst/>
          </a:prstGeom>
        </p:spPr>
      </p:pic>
      <p:sp>
        <p:nvSpPr>
          <p:cNvPr id="13" name="Content Placeholder 2">
            <a:extLst>
              <a:ext uri="{FF2B5EF4-FFF2-40B4-BE49-F238E27FC236}">
                <a16:creationId xmlns:a16="http://schemas.microsoft.com/office/drawing/2014/main" id="{A66C099D-F2D4-1847-A171-AC7765CAEFAE}"/>
              </a:ext>
            </a:extLst>
          </p:cNvPr>
          <p:cNvSpPr>
            <a:spLocks noGrp="1"/>
          </p:cNvSpPr>
          <p:nvPr>
            <p:ph idx="1"/>
          </p:nvPr>
        </p:nvSpPr>
        <p:spPr>
          <a:xfrm>
            <a:off x="367393" y="1810367"/>
            <a:ext cx="6144269" cy="6285266"/>
          </a:xfrm>
        </p:spPr>
        <p:txBody>
          <a:bodyPr anchor="ctr">
            <a:normAutofit/>
          </a:bodyPr>
          <a:lstStyle>
            <a:lvl1pPr marL="0" indent="0">
              <a:buNone/>
              <a:defRPr sz="4767" b="0" i="0">
                <a:solidFill>
                  <a:schemeClr val="accent2"/>
                </a:solidFill>
                <a:latin typeface="Calibri Light" panose="020F0302020204030204" pitchFamily="34" charset="0"/>
                <a:cs typeface="Calibri Light" panose="020F0302020204030204" pitchFamily="34" charset="0"/>
              </a:defRPr>
            </a:lvl1pPr>
            <a:lvl2pPr marL="660380" indent="0">
              <a:buNone/>
              <a:defRPr b="0" i="0">
                <a:solidFill>
                  <a:schemeClr val="bg1"/>
                </a:solidFill>
                <a:latin typeface="Calibri Light" panose="020F0302020204030204" pitchFamily="34" charset="0"/>
                <a:cs typeface="Calibri Light" panose="020F0302020204030204" pitchFamily="34" charset="0"/>
              </a:defRPr>
            </a:lvl2pPr>
            <a:lvl3pPr marL="1320759" indent="0">
              <a:buNone/>
              <a:defRPr b="0" i="0">
                <a:solidFill>
                  <a:schemeClr val="bg1"/>
                </a:solidFill>
                <a:latin typeface="Calibri Light" panose="020F0302020204030204" pitchFamily="34" charset="0"/>
                <a:cs typeface="Calibri Light" panose="020F0302020204030204" pitchFamily="34" charset="0"/>
              </a:defRPr>
            </a:lvl3pPr>
            <a:lvl4pPr marL="1981139" indent="0">
              <a:buNone/>
              <a:defRPr b="0" i="0">
                <a:solidFill>
                  <a:schemeClr val="bg1"/>
                </a:solidFill>
                <a:latin typeface="Calibri Light" panose="020F0302020204030204" pitchFamily="34" charset="0"/>
                <a:cs typeface="Calibri Light" panose="020F0302020204030204" pitchFamily="34" charset="0"/>
              </a:defRPr>
            </a:lvl4pPr>
            <a:lvl5pPr marL="2641519"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spTree>
    <p:extLst>
      <p:ext uri="{BB962C8B-B14F-4D97-AF65-F5344CB8AC3E}">
        <p14:creationId xmlns:p14="http://schemas.microsoft.com/office/powerpoint/2010/main" val="37851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llout Quote / Statement">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2"/>
          <a:stretch>
            <a:fillRect/>
          </a:stretch>
        </p:blipFill>
        <p:spPr>
          <a:xfrm>
            <a:off x="5009511" y="9017000"/>
            <a:ext cx="1502151" cy="509198"/>
          </a:xfrm>
          <a:prstGeom prst="rect">
            <a:avLst/>
          </a:prstGeom>
        </p:spPr>
      </p:pic>
      <p:sp>
        <p:nvSpPr>
          <p:cNvPr id="13" name="Content Placeholder 2">
            <a:extLst>
              <a:ext uri="{FF2B5EF4-FFF2-40B4-BE49-F238E27FC236}">
                <a16:creationId xmlns:a16="http://schemas.microsoft.com/office/drawing/2014/main" id="{A66C099D-F2D4-1847-A171-AC7765CAEFAE}"/>
              </a:ext>
            </a:extLst>
          </p:cNvPr>
          <p:cNvSpPr>
            <a:spLocks noGrp="1"/>
          </p:cNvSpPr>
          <p:nvPr>
            <p:ph idx="1"/>
          </p:nvPr>
        </p:nvSpPr>
        <p:spPr>
          <a:xfrm>
            <a:off x="3296039" y="1810367"/>
            <a:ext cx="3215623" cy="6285266"/>
          </a:xfrm>
        </p:spPr>
        <p:txBody>
          <a:bodyPr anchor="ctr">
            <a:normAutofit/>
          </a:bodyPr>
          <a:lstStyle>
            <a:lvl1pPr marL="0" indent="0">
              <a:buNone/>
              <a:defRPr sz="4333" b="0" i="0">
                <a:solidFill>
                  <a:schemeClr val="accent1"/>
                </a:solidFill>
                <a:latin typeface="Calibri Light" panose="020F0302020204030204" pitchFamily="34" charset="0"/>
                <a:cs typeface="Calibri Light" panose="020F0302020204030204" pitchFamily="34" charset="0"/>
              </a:defRPr>
            </a:lvl1pPr>
            <a:lvl2pPr marL="660380" indent="0">
              <a:buNone/>
              <a:defRPr b="0" i="0">
                <a:solidFill>
                  <a:schemeClr val="bg1"/>
                </a:solidFill>
                <a:latin typeface="Calibri Light" panose="020F0302020204030204" pitchFamily="34" charset="0"/>
                <a:cs typeface="Calibri Light" panose="020F0302020204030204" pitchFamily="34" charset="0"/>
              </a:defRPr>
            </a:lvl2pPr>
            <a:lvl3pPr marL="1320759" indent="0">
              <a:buNone/>
              <a:defRPr b="0" i="0">
                <a:solidFill>
                  <a:schemeClr val="bg1"/>
                </a:solidFill>
                <a:latin typeface="Calibri Light" panose="020F0302020204030204" pitchFamily="34" charset="0"/>
                <a:cs typeface="Calibri Light" panose="020F0302020204030204" pitchFamily="34" charset="0"/>
              </a:defRPr>
            </a:lvl3pPr>
            <a:lvl4pPr marL="1981139" indent="0">
              <a:buNone/>
              <a:defRPr b="0" i="0">
                <a:solidFill>
                  <a:schemeClr val="bg1"/>
                </a:solidFill>
                <a:latin typeface="Calibri Light" panose="020F0302020204030204" pitchFamily="34" charset="0"/>
                <a:cs typeface="Calibri Light" panose="020F0302020204030204" pitchFamily="34" charset="0"/>
              </a:defRPr>
            </a:lvl4pPr>
            <a:lvl5pPr marL="2641519"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sp>
        <p:nvSpPr>
          <p:cNvPr id="4" name="Picture Placeholder 22">
            <a:extLst>
              <a:ext uri="{FF2B5EF4-FFF2-40B4-BE49-F238E27FC236}">
                <a16:creationId xmlns:a16="http://schemas.microsoft.com/office/drawing/2014/main" id="{9EB7D292-B56F-2A49-8F05-84F0600318F5}"/>
              </a:ext>
            </a:extLst>
          </p:cNvPr>
          <p:cNvSpPr>
            <a:spLocks noGrp="1"/>
          </p:cNvSpPr>
          <p:nvPr>
            <p:ph type="pic" sz="quarter" idx="14" hasCustomPrompt="1"/>
          </p:nvPr>
        </p:nvSpPr>
        <p:spPr>
          <a:xfrm>
            <a:off x="-1558490" y="1810367"/>
            <a:ext cx="4596188" cy="8851917"/>
          </a:xfrm>
          <a:prstGeom prst="ellipse">
            <a:avLst/>
          </a:prstGeom>
        </p:spPr>
        <p:txBody>
          <a:bodyPr anchor="ctr">
            <a:normAutofit/>
          </a:bodyPr>
          <a:lstStyle>
            <a:lvl1pPr marL="0" indent="0" algn="ctr">
              <a:buNone/>
              <a:defRPr sz="2022">
                <a:solidFill>
                  <a:schemeClr val="tx1">
                    <a:lumMod val="75000"/>
                    <a:lumOff val="25000"/>
                  </a:schemeClr>
                </a:solidFill>
              </a:defRPr>
            </a:lvl1pPr>
          </a:lstStyle>
          <a:p>
            <a:r>
              <a:rPr lang="en-US"/>
              <a:t>Click on icon to place image</a:t>
            </a:r>
          </a:p>
        </p:txBody>
      </p:sp>
    </p:spTree>
    <p:extLst>
      <p:ext uri="{BB962C8B-B14F-4D97-AF65-F5344CB8AC3E}">
        <p14:creationId xmlns:p14="http://schemas.microsoft.com/office/powerpoint/2010/main" val="429340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367392" y="739021"/>
            <a:ext cx="6216461" cy="1366411"/>
          </a:xfrm>
        </p:spPr>
        <p:txBody>
          <a:bodyPr anchor="t">
            <a:normAutofit/>
          </a:bodyPr>
          <a:lstStyle>
            <a:lvl1pPr>
              <a:defRPr sz="22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367392" y="2148259"/>
            <a:ext cx="6216461" cy="6285266"/>
          </a:xfrm>
        </p:spPr>
        <p:txBody>
          <a:bodyPr>
            <a:normAutofit/>
          </a:bodyPr>
          <a:lstStyle>
            <a:lvl1pPr>
              <a:defRPr sz="12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1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2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2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2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334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367392" y="739021"/>
            <a:ext cx="6216461" cy="1366411"/>
          </a:xfrm>
        </p:spPr>
        <p:txBody>
          <a:bodyPr anchor="t">
            <a:normAutofit/>
          </a:bodyPr>
          <a:lstStyle>
            <a:lvl1pPr>
              <a:defRPr sz="5489"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367393" y="2148259"/>
            <a:ext cx="3396343" cy="6285266"/>
          </a:xfrm>
        </p:spPr>
        <p:txBody>
          <a:bodyPr/>
          <a:lstStyle>
            <a:lvl1pPr>
              <a:defRPr sz="3755"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3178"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26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2311"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2167"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367393" y="9166978"/>
            <a:ext cx="1275100" cy="355394"/>
          </a:xfrm>
          <a:prstGeom prst="rect">
            <a:avLst/>
          </a:prstGeom>
        </p:spPr>
      </p:pic>
      <p:sp>
        <p:nvSpPr>
          <p:cNvPr id="6" name="Picture Placeholder 22">
            <a:extLst>
              <a:ext uri="{FF2B5EF4-FFF2-40B4-BE49-F238E27FC236}">
                <a16:creationId xmlns:a16="http://schemas.microsoft.com/office/drawing/2014/main" id="{C9AE95C9-EBDE-1149-AAAC-54878FB758DD}"/>
              </a:ext>
            </a:extLst>
          </p:cNvPr>
          <p:cNvSpPr>
            <a:spLocks noGrp="1"/>
          </p:cNvSpPr>
          <p:nvPr>
            <p:ph type="pic" sz="quarter" idx="14" hasCustomPrompt="1"/>
          </p:nvPr>
        </p:nvSpPr>
        <p:spPr>
          <a:xfrm>
            <a:off x="3808945" y="1902580"/>
            <a:ext cx="4596188" cy="8851917"/>
          </a:xfrm>
          <a:prstGeom prst="ellipse">
            <a:avLst/>
          </a:prstGeom>
        </p:spPr>
        <p:txBody>
          <a:bodyPr anchor="ctr">
            <a:normAutofit/>
          </a:bodyPr>
          <a:lstStyle>
            <a:lvl1pPr marL="0" indent="0" algn="ctr">
              <a:buNone/>
              <a:defRPr sz="2022">
                <a:solidFill>
                  <a:schemeClr val="tx1">
                    <a:lumMod val="75000"/>
                    <a:lumOff val="25000"/>
                  </a:schemeClr>
                </a:solidFill>
              </a:defRPr>
            </a:lvl1pPr>
          </a:lstStyle>
          <a:p>
            <a:r>
              <a:rPr lang="en-US"/>
              <a:t>Click on icon to place image</a:t>
            </a:r>
          </a:p>
        </p:txBody>
      </p:sp>
    </p:spTree>
    <p:extLst>
      <p:ext uri="{BB962C8B-B14F-4D97-AF65-F5344CB8AC3E}">
        <p14:creationId xmlns:p14="http://schemas.microsoft.com/office/powerpoint/2010/main" val="237744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DD60D603-CAD0-6644-8045-A910A444068B}" type="datetimeFigureOut">
              <a:rPr lang="en-US" smtClean="0"/>
              <a:t>6/29/2022</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963AE364-3624-814B-BDC1-6A7B3421206F}" type="slidenum">
              <a:rPr lang="en-US" smtClean="0"/>
              <a:t>‹#›</a:t>
            </a:fld>
            <a:endParaRPr lang="en-US"/>
          </a:p>
        </p:txBody>
      </p:sp>
    </p:spTree>
    <p:extLst>
      <p:ext uri="{BB962C8B-B14F-4D97-AF65-F5344CB8AC3E}">
        <p14:creationId xmlns:p14="http://schemas.microsoft.com/office/powerpoint/2010/main" val="18181006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microsoft.com/office/2018/10/relationships/comments" Target="../comments/modernComment_4472_7AE49CFB.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microsoft.com/office/2018/10/relationships/comments" Target="../comments/modernComment_446C_AB2528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1847AE-E057-1ED0-5EA1-198E537946AB}"/>
              </a:ext>
            </a:extLst>
          </p:cNvPr>
          <p:cNvSpPr>
            <a:spLocks noGrp="1"/>
          </p:cNvSpPr>
          <p:nvPr>
            <p:ph idx="1"/>
          </p:nvPr>
        </p:nvSpPr>
        <p:spPr/>
        <p:txBody>
          <a:bodyPr/>
          <a:lstStyle/>
          <a:p>
            <a:r>
              <a:rPr lang="en-GB" b="1" dirty="0"/>
              <a:t>Appendix 1: </a:t>
            </a:r>
          </a:p>
          <a:p>
            <a:r>
              <a:rPr lang="en-GB" dirty="0"/>
              <a:t>UCLPartners learning method</a:t>
            </a:r>
          </a:p>
        </p:txBody>
      </p:sp>
      <p:sp>
        <p:nvSpPr>
          <p:cNvPr id="8" name="Rectangle 7">
            <a:extLst>
              <a:ext uri="{FF2B5EF4-FFF2-40B4-BE49-F238E27FC236}">
                <a16:creationId xmlns:a16="http://schemas.microsoft.com/office/drawing/2014/main" id="{052EB982-EFEB-3E49-D478-5692A75F50CE}"/>
              </a:ext>
            </a:extLst>
          </p:cNvPr>
          <p:cNvSpPr/>
          <p:nvPr/>
        </p:nvSpPr>
        <p:spPr>
          <a:xfrm>
            <a:off x="0" y="7277100"/>
            <a:ext cx="6858000" cy="2628900"/>
          </a:xfrm>
          <a:prstGeom prst="rect">
            <a:avLst/>
          </a:prstGeom>
          <a:solidFill>
            <a:srgbClr val="16385E"/>
          </a:solidFill>
          <a:ln>
            <a:solidFill>
              <a:srgbClr val="163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Logo&#10;&#10;Description automatically generated">
            <a:extLst>
              <a:ext uri="{FF2B5EF4-FFF2-40B4-BE49-F238E27FC236}">
                <a16:creationId xmlns:a16="http://schemas.microsoft.com/office/drawing/2014/main" id="{73EBCC8B-2531-ED3B-8AB6-7A6B3C15F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473" y="475196"/>
            <a:ext cx="1673427" cy="417361"/>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A5F25B2E-31F2-E7C0-9228-570DCF7F0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019926" cy="9929798"/>
          </a:xfrm>
          <a:prstGeom prst="rect">
            <a:avLst/>
          </a:prstGeom>
        </p:spPr>
      </p:pic>
    </p:spTree>
    <p:extLst>
      <p:ext uri="{BB962C8B-B14F-4D97-AF65-F5344CB8AC3E}">
        <p14:creationId xmlns:p14="http://schemas.microsoft.com/office/powerpoint/2010/main" val="4293452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ECE9-85F6-3467-9173-B1B6AAA43AF5}"/>
              </a:ext>
            </a:extLst>
          </p:cNvPr>
          <p:cNvSpPr>
            <a:spLocks noGrp="1"/>
          </p:cNvSpPr>
          <p:nvPr>
            <p:ph type="title"/>
          </p:nvPr>
        </p:nvSpPr>
        <p:spPr>
          <a:xfrm>
            <a:off x="320769" y="396121"/>
            <a:ext cx="6216461" cy="406115"/>
          </a:xfrm>
        </p:spPr>
        <p:txBody>
          <a:bodyPr>
            <a:normAutofit/>
          </a:bodyPr>
          <a:lstStyle/>
          <a:p>
            <a:r>
              <a:rPr lang="en-GB" b="1" dirty="0"/>
              <a:t>Appendix 3</a:t>
            </a:r>
            <a:r>
              <a:rPr lang="en-GB" dirty="0"/>
              <a:t>: Rapid Literature Review Methodology</a:t>
            </a:r>
          </a:p>
        </p:txBody>
      </p:sp>
      <p:sp>
        <p:nvSpPr>
          <p:cNvPr id="3" name="Content Placeholder 2">
            <a:extLst>
              <a:ext uri="{FF2B5EF4-FFF2-40B4-BE49-F238E27FC236}">
                <a16:creationId xmlns:a16="http://schemas.microsoft.com/office/drawing/2014/main" id="{23BC8B5F-A1FB-7FF3-9092-7A1E8F6E9A38}"/>
              </a:ext>
            </a:extLst>
          </p:cNvPr>
          <p:cNvSpPr>
            <a:spLocks noGrp="1"/>
          </p:cNvSpPr>
          <p:nvPr>
            <p:ph idx="1"/>
          </p:nvPr>
        </p:nvSpPr>
        <p:spPr>
          <a:xfrm>
            <a:off x="367392" y="1145135"/>
            <a:ext cx="6216461" cy="7424707"/>
          </a:xfrm>
        </p:spPr>
        <p:txBody>
          <a:bodyPr>
            <a:noAutofit/>
          </a:bodyPr>
          <a:lstStyle/>
          <a:p>
            <a:pPr marL="0" indent="0">
              <a:buNone/>
            </a:pPr>
            <a:r>
              <a:rPr lang="en-GB" b="1" u="sng" dirty="0">
                <a:latin typeface="+mn-lt"/>
                <a:cs typeface="Calibri" panose="020F0502020204030204" pitchFamily="34" charset="0"/>
              </a:rPr>
              <a:t>Search Strategy </a:t>
            </a:r>
          </a:p>
          <a:p>
            <a:pPr marL="0" indent="0">
              <a:buNone/>
            </a:pPr>
            <a:r>
              <a:rPr lang="en-GB" dirty="0">
                <a:latin typeface="+mn-lt"/>
                <a:cs typeface="Calibri" panose="020F0502020204030204" pitchFamily="34" charset="0"/>
              </a:rPr>
              <a:t>This review was undertaken as a narrative synthesis of existing literature. The King’s Fund Library service undertook the literature search and initial screening in support of this wider project and provided a list of titles and abstracts to be reviewed by authors from UCLPartners. </a:t>
            </a:r>
          </a:p>
          <a:p>
            <a:pPr marL="0" indent="0">
              <a:buNone/>
            </a:pPr>
            <a:r>
              <a:rPr lang="en-GB" dirty="0">
                <a:latin typeface="+mn-lt"/>
                <a:cs typeface="Calibri" panose="020F0502020204030204" pitchFamily="34" charset="0"/>
              </a:rPr>
              <a:t>The search focused on evidence published since 2018 for academic literature and from 2015 in grey literature search. This part of the literature search was an update of a previous search carried out in 2017. The search strategy for the three electronic databases searched (Medline, Embase, CINAHL) were recreated from appendix 4 of the Patient Transfer Guidance document published in 2018 (Intensive Care Society, 2018). The databases were systematically searched using the appropriate subject headings corresponding to the terms ‘Patient transfer’, Patient transport, ‘Transportation of Patients’, with ‘Intensive care’, ‘Critical care’, ‘Critical illness’, and ‘Critically ill patient’. The same terms were also used as free text search items. </a:t>
            </a:r>
          </a:p>
          <a:p>
            <a:pPr marL="0" indent="0">
              <a:buNone/>
            </a:pPr>
            <a:r>
              <a:rPr lang="en-GB" dirty="0">
                <a:latin typeface="+mn-lt"/>
                <a:cs typeface="Calibri" panose="020F0502020204030204" pitchFamily="34" charset="0"/>
              </a:rPr>
              <a:t>Additional methods included hand searching, grey literature search and a high-level search sought to identify any examples of transfer models used by other services specifically ECMO, neonatal, and Children’s ICU. The latter focused on systematic reviews and other large studies, however, potentially relevant material identified in search 1 were also included for interest. </a:t>
            </a:r>
          </a:p>
          <a:p>
            <a:pPr marL="0" indent="0">
              <a:buNone/>
            </a:pPr>
            <a:r>
              <a:rPr lang="en-GB" dirty="0">
                <a:latin typeface="+mn-lt"/>
                <a:cs typeface="Calibri" panose="020F0502020204030204" pitchFamily="34" charset="0"/>
              </a:rPr>
              <a:t>The full list of places searched is as follows: </a:t>
            </a:r>
          </a:p>
          <a:p>
            <a:pPr marL="0" indent="0">
              <a:buNone/>
            </a:pPr>
            <a:r>
              <a:rPr lang="en-GB" i="1" dirty="0">
                <a:latin typeface="+mn-lt"/>
                <a:cs typeface="Calibri" panose="020F0502020204030204" pitchFamily="34" charset="0"/>
              </a:rPr>
              <a:t>Databases</a:t>
            </a:r>
            <a:r>
              <a:rPr lang="en-GB" dirty="0">
                <a:latin typeface="+mn-lt"/>
                <a:cs typeface="Calibri" panose="020F0502020204030204" pitchFamily="34" charset="0"/>
              </a:rPr>
              <a:t>: CINAHL, Embase, HMIC, King’s Fund Database, Medline</a:t>
            </a:r>
          </a:p>
          <a:p>
            <a:pPr marL="0" indent="0">
              <a:buNone/>
            </a:pPr>
            <a:r>
              <a:rPr lang="en-GB" i="1" dirty="0">
                <a:latin typeface="+mn-lt"/>
                <a:cs typeface="Calibri" panose="020F0502020204030204" pitchFamily="34" charset="0"/>
              </a:rPr>
              <a:t>Websites/Organisation/Other resources</a:t>
            </a:r>
            <a:r>
              <a:rPr lang="en-GB" dirty="0">
                <a:latin typeface="+mn-lt"/>
                <a:cs typeface="Calibri" panose="020F0502020204030204" pitchFamily="34" charset="0"/>
              </a:rPr>
              <a:t>: Intensive Care Society website; Faculty of Intensive Care Medicine; Critical Care Networks; ICU Steps; The Scottish Intensive Care Society (Audit Group); Critical Care Operational Delivery Networks in England, Wales and Northern Ireland; Intensive Care National Audit and Research Centre; Association of Anaesthetists of Great Britain and Ireland; Royal College of Anaesthetists; Society of Critical Care Medicine (US); College of Intensive Care Medicine of Australia and New Zealand. </a:t>
            </a:r>
          </a:p>
          <a:p>
            <a:pPr marL="0" indent="0">
              <a:buNone/>
            </a:pPr>
            <a:r>
              <a:rPr lang="en-GB" b="1" u="sng" dirty="0">
                <a:latin typeface="+mn-lt"/>
                <a:cs typeface="Calibri" panose="020F0502020204030204" pitchFamily="34" charset="0"/>
              </a:rPr>
              <a:t>Inclusion Criteria</a:t>
            </a:r>
          </a:p>
          <a:p>
            <a:pPr marL="0" indent="0">
              <a:buNone/>
            </a:pPr>
            <a:r>
              <a:rPr lang="en-GB" dirty="0">
                <a:latin typeface="+mn-lt"/>
                <a:cs typeface="Calibri" panose="020F0502020204030204" pitchFamily="34" charset="0"/>
              </a:rPr>
              <a:t>Qualitative studies, quantitative studies, commentaries, articles, and grey literature on adult interhospital transfers, available in English published after 2018 to present. Studies describing transfers in high- and medium-income countries, as they would have a similar health context to the UK. This also includes other transfer services such as ECMO, neonatal, and paediatric transfer services. </a:t>
            </a:r>
          </a:p>
          <a:p>
            <a:pPr marL="0" indent="0">
              <a:buNone/>
            </a:pPr>
            <a:endParaRPr lang="en-GB" dirty="0"/>
          </a:p>
        </p:txBody>
      </p:sp>
    </p:spTree>
    <p:extLst>
      <p:ext uri="{BB962C8B-B14F-4D97-AF65-F5344CB8AC3E}">
        <p14:creationId xmlns:p14="http://schemas.microsoft.com/office/powerpoint/2010/main" val="193494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ECE9-85F6-3467-9173-B1B6AAA43AF5}"/>
              </a:ext>
            </a:extLst>
          </p:cNvPr>
          <p:cNvSpPr>
            <a:spLocks noGrp="1"/>
          </p:cNvSpPr>
          <p:nvPr>
            <p:ph type="title"/>
          </p:nvPr>
        </p:nvSpPr>
        <p:spPr>
          <a:xfrm>
            <a:off x="320769" y="396121"/>
            <a:ext cx="6216461" cy="406115"/>
          </a:xfrm>
        </p:spPr>
        <p:txBody>
          <a:bodyPr>
            <a:normAutofit fontScale="90000"/>
          </a:bodyPr>
          <a:lstStyle/>
          <a:p>
            <a:r>
              <a:rPr lang="en-GB" b="1" dirty="0"/>
              <a:t>Appendix 3</a:t>
            </a:r>
            <a:r>
              <a:rPr lang="en-GB" dirty="0"/>
              <a:t>: Rapid Literature Review Methodology (cont’d)</a:t>
            </a:r>
          </a:p>
        </p:txBody>
      </p:sp>
      <p:sp>
        <p:nvSpPr>
          <p:cNvPr id="3" name="Content Placeholder 2">
            <a:extLst>
              <a:ext uri="{FF2B5EF4-FFF2-40B4-BE49-F238E27FC236}">
                <a16:creationId xmlns:a16="http://schemas.microsoft.com/office/drawing/2014/main" id="{23BC8B5F-A1FB-7FF3-9092-7A1E8F6E9A38}"/>
              </a:ext>
            </a:extLst>
          </p:cNvPr>
          <p:cNvSpPr>
            <a:spLocks noGrp="1"/>
          </p:cNvSpPr>
          <p:nvPr>
            <p:ph idx="1"/>
          </p:nvPr>
        </p:nvSpPr>
        <p:spPr>
          <a:xfrm>
            <a:off x="367392" y="1145135"/>
            <a:ext cx="6216461" cy="7424707"/>
          </a:xfrm>
        </p:spPr>
        <p:txBody>
          <a:bodyPr>
            <a:normAutofit/>
          </a:bodyPr>
          <a:lstStyle/>
          <a:p>
            <a:pPr marL="0" indent="0">
              <a:buNone/>
            </a:pPr>
            <a:r>
              <a:rPr lang="en-GB" b="1" u="sng" dirty="0">
                <a:latin typeface="+mn-lt"/>
                <a:cs typeface="Calibri" panose="020F0502020204030204" pitchFamily="34" charset="0"/>
              </a:rPr>
              <a:t>Exclusion Criteria</a:t>
            </a:r>
          </a:p>
          <a:p>
            <a:pPr marL="0" indent="0">
              <a:buNone/>
            </a:pPr>
            <a:r>
              <a:rPr lang="en-GB" dirty="0">
                <a:latin typeface="+mn-lt"/>
                <a:cs typeface="Calibri" panose="020F0502020204030204" pitchFamily="34" charset="0"/>
              </a:rPr>
              <a:t>Studies describing transfers in lower middle income and low-income countries. Studies focused on the following:</a:t>
            </a:r>
          </a:p>
          <a:p>
            <a:pPr lvl="1"/>
            <a:r>
              <a:rPr lang="en-GB" dirty="0">
                <a:latin typeface="+mn-lt"/>
                <a:cs typeface="Calibri" panose="020F0502020204030204" pitchFamily="34" charset="0"/>
              </a:rPr>
              <a:t>Intrahospital transfers and/or step up/down only</a:t>
            </a:r>
          </a:p>
          <a:p>
            <a:pPr lvl="1"/>
            <a:r>
              <a:rPr lang="en-GB" dirty="0">
                <a:latin typeface="+mn-lt"/>
                <a:cs typeface="Calibri" panose="020F0502020204030204" pitchFamily="34" charset="0"/>
              </a:rPr>
              <a:t>Not transfers/transport</a:t>
            </a:r>
          </a:p>
          <a:p>
            <a:pPr lvl="1"/>
            <a:r>
              <a:rPr lang="en-GB" dirty="0">
                <a:latin typeface="+mn-lt"/>
                <a:cs typeface="Calibri" panose="020F0502020204030204" pitchFamily="34" charset="0"/>
              </a:rPr>
              <a:t>Evaluation methods only</a:t>
            </a:r>
          </a:p>
          <a:p>
            <a:pPr lvl="1"/>
            <a:r>
              <a:rPr lang="en-GB" dirty="0">
                <a:latin typeface="+mn-lt"/>
                <a:cs typeface="Calibri" panose="020F0502020204030204" pitchFamily="34" charset="0"/>
              </a:rPr>
              <a:t>Transfer outcomes or transfer patient characteristics only </a:t>
            </a:r>
          </a:p>
          <a:p>
            <a:pPr lvl="1"/>
            <a:r>
              <a:rPr lang="en-GB" dirty="0">
                <a:latin typeface="+mn-lt"/>
                <a:cs typeface="Calibri" panose="020F0502020204030204" pitchFamily="34" charset="0"/>
              </a:rPr>
              <a:t>Focus on COVID/pandemic/surge only</a:t>
            </a:r>
          </a:p>
          <a:p>
            <a:pPr marL="0" indent="0">
              <a:buNone/>
            </a:pPr>
            <a:r>
              <a:rPr lang="en-GB" b="1" u="sng" dirty="0">
                <a:latin typeface="+mn-lt"/>
                <a:cs typeface="Calibri" panose="020F0502020204030204" pitchFamily="34" charset="0"/>
              </a:rPr>
              <a:t>Data Extraction</a:t>
            </a:r>
          </a:p>
          <a:p>
            <a:pPr marL="0" indent="0">
              <a:buNone/>
            </a:pPr>
            <a:r>
              <a:rPr lang="en-GB" dirty="0">
                <a:latin typeface="+mn-lt"/>
                <a:cs typeface="Calibri" panose="020F0502020204030204" pitchFamily="34" charset="0"/>
              </a:rPr>
              <a:t>Two authors from UCLPartners screened titles and abstracts and then undertook a full-text scan, eliminating studies based on the exclusion criteria. For the included articles, the UCLPartners ICS service mapping interview questions were used as a template for data extraction via Microsoft Excel</a:t>
            </a:r>
            <a:r>
              <a:rPr lang="en-GB" dirty="0">
                <a:latin typeface="+mn-lt"/>
              </a:rPr>
              <a:t>. </a:t>
            </a:r>
          </a:p>
          <a:p>
            <a:pPr marL="0" indent="0">
              <a:buNone/>
            </a:pPr>
            <a:endParaRPr lang="en-GB" dirty="0"/>
          </a:p>
        </p:txBody>
      </p:sp>
    </p:spTree>
    <p:extLst>
      <p:ext uri="{BB962C8B-B14F-4D97-AF65-F5344CB8AC3E}">
        <p14:creationId xmlns:p14="http://schemas.microsoft.com/office/powerpoint/2010/main" val="4096084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66B25-C43F-7444-76D2-B33505A8ADCA}"/>
              </a:ext>
            </a:extLst>
          </p:cNvPr>
          <p:cNvSpPr>
            <a:spLocks noGrp="1"/>
          </p:cNvSpPr>
          <p:nvPr>
            <p:ph type="title"/>
          </p:nvPr>
        </p:nvSpPr>
        <p:spPr>
          <a:xfrm>
            <a:off x="320769" y="354998"/>
            <a:ext cx="6216461" cy="474482"/>
          </a:xfrm>
        </p:spPr>
        <p:txBody>
          <a:bodyPr/>
          <a:lstStyle/>
          <a:p>
            <a:r>
              <a:rPr lang="en-GB" dirty="0"/>
              <a:t>Literature Review Flowchart</a:t>
            </a:r>
          </a:p>
        </p:txBody>
      </p:sp>
      <p:sp>
        <p:nvSpPr>
          <p:cNvPr id="27" name="Rectangle 26">
            <a:extLst>
              <a:ext uri="{FF2B5EF4-FFF2-40B4-BE49-F238E27FC236}">
                <a16:creationId xmlns:a16="http://schemas.microsoft.com/office/drawing/2014/main" id="{D5296CB2-DA2A-4F59-77C0-BB9B5E1D32C1}"/>
              </a:ext>
            </a:extLst>
          </p:cNvPr>
          <p:cNvSpPr>
            <a:spLocks noChangeArrowheads="1"/>
          </p:cNvSpPr>
          <p:nvPr/>
        </p:nvSpPr>
        <p:spPr bwMode="auto">
          <a:xfrm>
            <a:off x="424201" y="1297723"/>
            <a:ext cx="2619375" cy="1399666"/>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Records identified through database searching</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n = 3190</a:t>
            </a:r>
            <a:b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b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Medline = 636</a:t>
            </a:r>
            <a:b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b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Embase = 2107</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CINAHL = 447</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 </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 </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 </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 </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443A71DE-39C6-9DEF-C867-22DB2EE2ED2A}"/>
              </a:ext>
            </a:extLst>
          </p:cNvPr>
          <p:cNvSpPr>
            <a:spLocks noChangeArrowheads="1"/>
          </p:cNvSpPr>
          <p:nvPr/>
        </p:nvSpPr>
        <p:spPr bwMode="auto">
          <a:xfrm>
            <a:off x="3281066" y="1700947"/>
            <a:ext cx="2276475" cy="661035"/>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Additional records identified through other sources</a:t>
            </a:r>
            <a:b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b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(n = 39)</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 </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7703EEF9-347A-24F3-217D-C3D30F668B66}"/>
              </a:ext>
            </a:extLst>
          </p:cNvPr>
          <p:cNvSpPr>
            <a:spLocks noChangeArrowheads="1"/>
          </p:cNvSpPr>
          <p:nvPr/>
        </p:nvSpPr>
        <p:spPr bwMode="auto">
          <a:xfrm>
            <a:off x="1765956" y="3565942"/>
            <a:ext cx="2771775" cy="571500"/>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Records after duplicates removed</a:t>
            </a:r>
            <a:b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b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(n = 876)</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8F28AEBF-889B-9076-8A11-5368732D163E}"/>
              </a:ext>
            </a:extLst>
          </p:cNvPr>
          <p:cNvSpPr>
            <a:spLocks noChangeArrowheads="1"/>
          </p:cNvSpPr>
          <p:nvPr/>
        </p:nvSpPr>
        <p:spPr bwMode="auto">
          <a:xfrm>
            <a:off x="2280306" y="4771807"/>
            <a:ext cx="1752600" cy="714375"/>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Records after initial screening </a:t>
            </a:r>
            <a:b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b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(n = 205)</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4E9B6BBE-5C95-EFF8-0543-6F0FF4661EBF}"/>
              </a:ext>
            </a:extLst>
          </p:cNvPr>
          <p:cNvSpPr>
            <a:spLocks noChangeArrowheads="1"/>
          </p:cNvSpPr>
          <p:nvPr/>
        </p:nvSpPr>
        <p:spPr bwMode="auto">
          <a:xfrm>
            <a:off x="4434226" y="4251742"/>
            <a:ext cx="1714500" cy="571500"/>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Records excluded</a:t>
            </a:r>
            <a:b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b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(n = 671)</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40B9D121-D248-0AC9-0359-4C3401ADB6B7}"/>
              </a:ext>
            </a:extLst>
          </p:cNvPr>
          <p:cNvSpPr>
            <a:spLocks noChangeArrowheads="1"/>
          </p:cNvSpPr>
          <p:nvPr/>
        </p:nvSpPr>
        <p:spPr bwMode="auto">
          <a:xfrm>
            <a:off x="2299356" y="6155472"/>
            <a:ext cx="1714500" cy="800100"/>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Full-text articles assessed for eligibility</a:t>
            </a:r>
            <a:b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b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(n = 26)</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5FC64CE7-0D11-1E6B-29FD-2C7B58B1A9A0}"/>
              </a:ext>
            </a:extLst>
          </p:cNvPr>
          <p:cNvSpPr>
            <a:spLocks noChangeArrowheads="1"/>
          </p:cNvSpPr>
          <p:nvPr/>
        </p:nvSpPr>
        <p:spPr bwMode="auto">
          <a:xfrm>
            <a:off x="4537731" y="6523522"/>
            <a:ext cx="1829290" cy="1665556"/>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Full-text articles excluded, with reasons</a:t>
            </a:r>
            <a:b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b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(n = 5)</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Focused on transfers during surges/COVID/pandemic </a:t>
            </a:r>
            <a:r>
              <a:rPr kumimoji="0" lang="en-GB" sz="1100" b="1" i="0" u="sng"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only</a:t>
            </a: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 (n = 3)</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Full text unavailable (n = 2)</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7C1EA94F-8671-AFC2-DB3D-4874D0866ED0}"/>
              </a:ext>
            </a:extLst>
          </p:cNvPr>
          <p:cNvSpPr>
            <a:spLocks noChangeArrowheads="1"/>
          </p:cNvSpPr>
          <p:nvPr/>
        </p:nvSpPr>
        <p:spPr bwMode="auto">
          <a:xfrm>
            <a:off x="2299356" y="7633117"/>
            <a:ext cx="1714500" cy="692150"/>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Studies included in narrative synthesis</a:t>
            </a:r>
            <a:b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b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(n = 21)</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p:txBody>
      </p:sp>
      <p:cxnSp>
        <p:nvCxnSpPr>
          <p:cNvPr id="35" name="Straight Arrow Connector 34">
            <a:extLst>
              <a:ext uri="{FF2B5EF4-FFF2-40B4-BE49-F238E27FC236}">
                <a16:creationId xmlns:a16="http://schemas.microsoft.com/office/drawing/2014/main" id="{AE092E42-9425-D33B-CDD2-502ABCE08EB9}"/>
              </a:ext>
            </a:extLst>
          </p:cNvPr>
          <p:cNvCxnSpPr>
            <a:cxnSpLocks noChangeShapeType="1"/>
          </p:cNvCxnSpPr>
          <p:nvPr/>
        </p:nvCxnSpPr>
        <p:spPr bwMode="auto">
          <a:xfrm>
            <a:off x="3175656" y="4251742"/>
            <a:ext cx="0" cy="45720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6" name="Straight Arrow Connector 35">
            <a:extLst>
              <a:ext uri="{FF2B5EF4-FFF2-40B4-BE49-F238E27FC236}">
                <a16:creationId xmlns:a16="http://schemas.microsoft.com/office/drawing/2014/main" id="{C24A2D01-8972-5A16-F0AD-82907639EDA9}"/>
              </a:ext>
            </a:extLst>
          </p:cNvPr>
          <p:cNvCxnSpPr>
            <a:cxnSpLocks noChangeShapeType="1"/>
          </p:cNvCxnSpPr>
          <p:nvPr/>
        </p:nvCxnSpPr>
        <p:spPr bwMode="auto">
          <a:xfrm>
            <a:off x="3166131" y="5613817"/>
            <a:ext cx="0" cy="34290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7" name="Straight Arrow Connector 36">
            <a:extLst>
              <a:ext uri="{FF2B5EF4-FFF2-40B4-BE49-F238E27FC236}">
                <a16:creationId xmlns:a16="http://schemas.microsoft.com/office/drawing/2014/main" id="{1608535B-0B86-1A7F-B7F0-9D374224798A}"/>
              </a:ext>
            </a:extLst>
          </p:cNvPr>
          <p:cNvCxnSpPr>
            <a:cxnSpLocks noChangeShapeType="1"/>
          </p:cNvCxnSpPr>
          <p:nvPr/>
        </p:nvCxnSpPr>
        <p:spPr bwMode="auto">
          <a:xfrm>
            <a:off x="3630951" y="4508917"/>
            <a:ext cx="650875"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8" name="Straight Arrow Connector 37">
            <a:extLst>
              <a:ext uri="{FF2B5EF4-FFF2-40B4-BE49-F238E27FC236}">
                <a16:creationId xmlns:a16="http://schemas.microsoft.com/office/drawing/2014/main" id="{66E4C567-3961-440D-070D-B0AFDB02340D}"/>
              </a:ext>
            </a:extLst>
          </p:cNvPr>
          <p:cNvCxnSpPr>
            <a:cxnSpLocks noChangeShapeType="1"/>
          </p:cNvCxnSpPr>
          <p:nvPr/>
        </p:nvCxnSpPr>
        <p:spPr bwMode="auto">
          <a:xfrm>
            <a:off x="3796051" y="7166392"/>
            <a:ext cx="628650"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9" name="Rectangle 38">
            <a:extLst>
              <a:ext uri="{FF2B5EF4-FFF2-40B4-BE49-F238E27FC236}">
                <a16:creationId xmlns:a16="http://schemas.microsoft.com/office/drawing/2014/main" id="{36F267E3-A950-B702-E269-211C9B98FD60}"/>
              </a:ext>
            </a:extLst>
          </p:cNvPr>
          <p:cNvSpPr>
            <a:spLocks noChangeArrowheads="1"/>
          </p:cNvSpPr>
          <p:nvPr/>
        </p:nvSpPr>
        <p:spPr bwMode="auto">
          <a:xfrm>
            <a:off x="4462801" y="5364262"/>
            <a:ext cx="1714500" cy="771525"/>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Records excluded in title and abstract screening</a:t>
            </a:r>
            <a:b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b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imes New Roman" panose="02020603050405020304" pitchFamily="18" charset="0"/>
              </a:rPr>
              <a:t>(n = 179)</a:t>
            </a:r>
            <a:endParaRPr kumimoji="0" lang="en-GB" sz="1100" b="0" i="0" u="none" strike="noStrike" kern="120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Times New Roman" panose="02020603050405020304" pitchFamily="18" charset="0"/>
            </a:endParaRPr>
          </a:p>
        </p:txBody>
      </p:sp>
      <p:cxnSp>
        <p:nvCxnSpPr>
          <p:cNvPr id="40" name="Straight Arrow Connector 39">
            <a:extLst>
              <a:ext uri="{FF2B5EF4-FFF2-40B4-BE49-F238E27FC236}">
                <a16:creationId xmlns:a16="http://schemas.microsoft.com/office/drawing/2014/main" id="{E65F395C-4853-A74B-66F5-732C43E76133}"/>
              </a:ext>
            </a:extLst>
          </p:cNvPr>
          <p:cNvCxnSpPr>
            <a:cxnSpLocks noChangeShapeType="1"/>
          </p:cNvCxnSpPr>
          <p:nvPr/>
        </p:nvCxnSpPr>
        <p:spPr bwMode="auto">
          <a:xfrm>
            <a:off x="3573801" y="5755422"/>
            <a:ext cx="650875"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 name="Straight Arrow Connector 40">
            <a:extLst>
              <a:ext uri="{FF2B5EF4-FFF2-40B4-BE49-F238E27FC236}">
                <a16:creationId xmlns:a16="http://schemas.microsoft.com/office/drawing/2014/main" id="{2CBEF0D3-06C0-9C82-AA7C-9CD55F5B8995}"/>
              </a:ext>
            </a:extLst>
          </p:cNvPr>
          <p:cNvCxnSpPr>
            <a:cxnSpLocks noChangeShapeType="1"/>
          </p:cNvCxnSpPr>
          <p:nvPr/>
        </p:nvCxnSpPr>
        <p:spPr bwMode="auto">
          <a:xfrm>
            <a:off x="3166131" y="2697388"/>
            <a:ext cx="0" cy="648209"/>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2" name="Straight Arrow Connector 41">
            <a:extLst>
              <a:ext uri="{FF2B5EF4-FFF2-40B4-BE49-F238E27FC236}">
                <a16:creationId xmlns:a16="http://schemas.microsoft.com/office/drawing/2014/main" id="{DDEA45B2-0A5B-F95D-E970-6C3E7AD0E3FA}"/>
              </a:ext>
            </a:extLst>
          </p:cNvPr>
          <p:cNvCxnSpPr>
            <a:cxnSpLocks noChangeShapeType="1"/>
          </p:cNvCxnSpPr>
          <p:nvPr/>
        </p:nvCxnSpPr>
        <p:spPr bwMode="auto">
          <a:xfrm>
            <a:off x="3175656" y="7030982"/>
            <a:ext cx="0" cy="45720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Tree>
    <p:extLst>
      <p:ext uri="{BB962C8B-B14F-4D97-AF65-F5344CB8AC3E}">
        <p14:creationId xmlns:p14="http://schemas.microsoft.com/office/powerpoint/2010/main" val="2341396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8E293-1C3E-A6D0-8B58-FC5B34E9F6EF}"/>
              </a:ext>
            </a:extLst>
          </p:cNvPr>
          <p:cNvSpPr>
            <a:spLocks noGrp="1"/>
          </p:cNvSpPr>
          <p:nvPr>
            <p:ph idx="1"/>
          </p:nvPr>
        </p:nvSpPr>
        <p:spPr>
          <a:xfrm>
            <a:off x="320769" y="977900"/>
            <a:ext cx="6345845" cy="7549412"/>
          </a:xfrm>
        </p:spPr>
        <p:txBody>
          <a:bodyPr>
            <a:normAutofit/>
          </a:bodyPr>
          <a:lstStyle/>
          <a:p>
            <a:pPr marL="0" indent="0">
              <a:buNone/>
            </a:pPr>
            <a:r>
              <a:rPr lang="en-GB" dirty="0">
                <a:solidFill>
                  <a:schemeClr val="tx1"/>
                </a:solidFill>
                <a:latin typeface="Calibri" panose="020F0502020204030204" pitchFamily="34" charset="0"/>
                <a:cs typeface="Calibri" panose="020F0502020204030204" pitchFamily="34" charset="0"/>
              </a:rPr>
              <a:t>The establishment of guidelines and critical care networks has resulted in better management of the transfer of patients (Karlsson et al., 2020a; Grier et al., 2020; Martin, 2021). This review aimed to synthesise the literature relating to adult critical care transfer services and provide an overview of key recommendations since the publication of the Intensive Care Society (2018) Guidance: Transfer of the Critically Ill Adult.  </a:t>
            </a:r>
          </a:p>
          <a:p>
            <a:pPr marL="0" indent="0">
              <a:buNone/>
            </a:pPr>
            <a:r>
              <a:rPr lang="en-GB" dirty="0">
                <a:solidFill>
                  <a:schemeClr val="tx1"/>
                </a:solidFill>
                <a:latin typeface="Calibri" panose="020F0502020204030204" pitchFamily="34" charset="0"/>
                <a:cs typeface="Calibri" panose="020F0502020204030204" pitchFamily="34" charset="0"/>
              </a:rPr>
              <a:t>It includes studies and grey literature on UK adult critical care transfer services, international models, and ECMO transfer services in the UK and United States. </a:t>
            </a:r>
          </a:p>
          <a:p>
            <a:pPr marL="0" indent="0">
              <a:buNone/>
            </a:pPr>
            <a:r>
              <a:rPr lang="en-GB" b="1" dirty="0">
                <a:solidFill>
                  <a:schemeClr val="tx1"/>
                </a:solidFill>
                <a:latin typeface="Calibri" panose="020F0502020204030204" pitchFamily="34" charset="0"/>
                <a:cs typeface="Calibri" panose="020F0502020204030204" pitchFamily="34" charset="0"/>
              </a:rPr>
              <a:t>What recommendations were found that were beyond those outlined in the national guidance?</a:t>
            </a:r>
          </a:p>
          <a:p>
            <a:pPr marL="0" indent="0">
              <a:buNone/>
            </a:pPr>
            <a:r>
              <a:rPr lang="en-GB" dirty="0">
                <a:solidFill>
                  <a:schemeClr val="tx1"/>
                </a:solidFill>
                <a:latin typeface="Calibri" panose="020F0502020204030204" pitchFamily="34" charset="0"/>
                <a:cs typeface="Calibri" panose="020F0502020204030204" pitchFamily="34" charset="0"/>
              </a:rPr>
              <a:t>On the whole, the literature continues to support recommendations made by the Intensive Care Society guidelines, however recommendations beyond that outlined in the national guidance was found on three areas: recommended requirements for transfer vehicles, improved communication in order to limit the risk of patient harm, and recommendations for care centred around patients, their families and/or carers.</a:t>
            </a:r>
          </a:p>
          <a:p>
            <a:pPr marL="0" indent="0">
              <a:buNone/>
            </a:pPr>
            <a:r>
              <a:rPr lang="en-GB" b="1" dirty="0">
                <a:solidFill>
                  <a:schemeClr val="tx1"/>
                </a:solidFill>
                <a:latin typeface="Calibri" panose="020F0502020204030204" pitchFamily="34" charset="0"/>
                <a:cs typeface="Calibri" panose="020F0502020204030204" pitchFamily="34" charset="0"/>
              </a:rPr>
              <a:t>Recommendations for transfer vehicles: </a:t>
            </a:r>
            <a:r>
              <a:rPr lang="en-GB" dirty="0">
                <a:solidFill>
                  <a:schemeClr val="tx1"/>
                </a:solidFill>
                <a:latin typeface="Calibri" panose="020F0502020204030204" pitchFamily="34" charset="0"/>
                <a:cs typeface="Calibri" panose="020F0502020204030204" pitchFamily="34" charset="0"/>
              </a:rPr>
              <a:t>Martin (2021) published an overview of organisation and planning of UK patient transfers, which outlines that all transfer vehicles, whether they are road or air ambulances, should have certain features and capabilities including; good means of communications and maximum access to the patient during the transfer (e.g. space at the head end to allow monitoring and management of the airway) and trolley access and fixing systems.</a:t>
            </a:r>
          </a:p>
          <a:p>
            <a:pPr marL="0" indent="0">
              <a:buNone/>
            </a:pPr>
            <a:r>
              <a:rPr lang="en-GB" b="1" dirty="0">
                <a:solidFill>
                  <a:schemeClr val="tx1"/>
                </a:solidFill>
                <a:latin typeface="Calibri" panose="020F0502020204030204" pitchFamily="34" charset="0"/>
                <a:cs typeface="Calibri" panose="020F0502020204030204" pitchFamily="34" charset="0"/>
              </a:rPr>
              <a:t>Improved communication: </a:t>
            </a:r>
            <a:r>
              <a:rPr lang="en-GB" dirty="0">
                <a:solidFill>
                  <a:schemeClr val="tx1"/>
                </a:solidFill>
                <a:latin typeface="Calibri" panose="020F0502020204030204" pitchFamily="34" charset="0"/>
                <a:cs typeface="Calibri" panose="020F0502020204030204" pitchFamily="34" charset="0"/>
              </a:rPr>
              <a:t>Operational and communication incidents can result in a significantly increased risk of patient harm (</a:t>
            </a:r>
            <a:r>
              <a:rPr lang="en-GB" dirty="0" err="1">
                <a:solidFill>
                  <a:schemeClr val="tx1"/>
                </a:solidFill>
                <a:latin typeface="Calibri" panose="020F0502020204030204" pitchFamily="34" charset="0"/>
                <a:cs typeface="Calibri" panose="020F0502020204030204" pitchFamily="34" charset="0"/>
              </a:rPr>
              <a:t>Dabija</a:t>
            </a:r>
            <a:r>
              <a:rPr lang="en-GB" dirty="0">
                <a:solidFill>
                  <a:schemeClr val="tx1"/>
                </a:solidFill>
                <a:latin typeface="Calibri" panose="020F0502020204030204" pitchFamily="34" charset="0"/>
                <a:cs typeface="Calibri" panose="020F0502020204030204" pitchFamily="34" charset="0"/>
              </a:rPr>
              <a:t> et al., 2021). There are numerous recommendations for communication before, during and after transfers that can be found in recent literature including but not limited to; stricter preparation of transfers with clear and standardised communication (</a:t>
            </a:r>
            <a:r>
              <a:rPr lang="en-GB" dirty="0" err="1">
                <a:solidFill>
                  <a:schemeClr val="tx1"/>
                </a:solidFill>
                <a:latin typeface="Calibri" panose="020F0502020204030204" pitchFamily="34" charset="0"/>
                <a:cs typeface="Calibri" panose="020F0502020204030204" pitchFamily="34" charset="0"/>
              </a:rPr>
              <a:t>Dabija</a:t>
            </a:r>
            <a:r>
              <a:rPr lang="en-GB" dirty="0">
                <a:solidFill>
                  <a:schemeClr val="tx1"/>
                </a:solidFill>
                <a:latin typeface="Calibri" panose="020F0502020204030204" pitchFamily="34" charset="0"/>
                <a:cs typeface="Calibri" panose="020F0502020204030204" pitchFamily="34" charset="0"/>
              </a:rPr>
              <a:t> et al., 2021, </a:t>
            </a:r>
            <a:r>
              <a:rPr lang="en-GB" dirty="0" err="1">
                <a:solidFill>
                  <a:schemeClr val="tx1"/>
                </a:solidFill>
                <a:latin typeface="Calibri" panose="020F0502020204030204" pitchFamily="34" charset="0"/>
                <a:cs typeface="Calibri" panose="020F0502020204030204" pitchFamily="34" charset="0"/>
              </a:rPr>
              <a:t>Lyphout</a:t>
            </a:r>
            <a:r>
              <a:rPr lang="en-GB" dirty="0">
                <a:solidFill>
                  <a:schemeClr val="tx1"/>
                </a:solidFill>
                <a:latin typeface="Calibri" panose="020F0502020204030204" pitchFamily="34" charset="0"/>
                <a:cs typeface="Calibri" panose="020F0502020204030204" pitchFamily="34" charset="0"/>
              </a:rPr>
              <a:t>, et al 2018), ongoing communication with the referring facility after patient is in the receiving facility (</a:t>
            </a:r>
            <a:r>
              <a:rPr lang="en-GB" dirty="0" err="1">
                <a:solidFill>
                  <a:schemeClr val="tx1"/>
                </a:solidFill>
                <a:latin typeface="Calibri" panose="020F0502020204030204" pitchFamily="34" charset="0"/>
                <a:cs typeface="Calibri" panose="020F0502020204030204" pitchFamily="34" charset="0"/>
              </a:rPr>
              <a:t>Bonadonna</a:t>
            </a:r>
            <a:r>
              <a:rPr lang="en-GB" dirty="0">
                <a:solidFill>
                  <a:schemeClr val="tx1"/>
                </a:solidFill>
                <a:latin typeface="Calibri" panose="020F0502020204030204" pitchFamily="34" charset="0"/>
                <a:cs typeface="Calibri" panose="020F0502020204030204" pitchFamily="34" charset="0"/>
              </a:rPr>
              <a:t> et al., 2019) and information on the receiving facility (e.g., department, key telephone numbers, and names of key people (e.g., the receiving consultant and the charge nurse of the receiving ICU or other facility (Martin, 2021)).</a:t>
            </a:r>
          </a:p>
          <a:p>
            <a:pPr marL="0" indent="0">
              <a:buNone/>
            </a:pPr>
            <a:r>
              <a:rPr lang="en-GB" b="1" dirty="0">
                <a:solidFill>
                  <a:schemeClr val="tx1"/>
                </a:solidFill>
                <a:latin typeface="Calibri" panose="020F0502020204030204" pitchFamily="34" charset="0"/>
                <a:cs typeface="Calibri" panose="020F0502020204030204" pitchFamily="34" charset="0"/>
              </a:rPr>
              <a:t>Patients and families/carer centred care: </a:t>
            </a:r>
            <a:r>
              <a:rPr lang="en-GB" dirty="0">
                <a:solidFill>
                  <a:schemeClr val="tx1"/>
                </a:solidFill>
                <a:latin typeface="Calibri" panose="020F0502020204030204" pitchFamily="34" charset="0"/>
                <a:cs typeface="Calibri" panose="020F0502020204030204" pitchFamily="34" charset="0"/>
              </a:rPr>
              <a:t>Karlsson et al. (2020b) recommends patient and family centred care during transfers. For example, Tyler et al (2018) state that family preferences may lead to patients not being transferred, and more could be done to understand non-clinical reasons for transfer or non-transfer of patients. Karlsson et al., (2020) raised that transfers can pose a risk to dehumanised patient care, therefore, protecting the patient's perspective during the transfer process should be a priority.</a:t>
            </a:r>
          </a:p>
          <a:p>
            <a:pPr marL="0" indent="0">
              <a:buNone/>
            </a:pPr>
            <a:endParaRPr lang="en-GB" dirty="0">
              <a:solidFill>
                <a:schemeClr val="tx1"/>
              </a:solidFill>
              <a:latin typeface="Calibri" panose="020F0502020204030204" pitchFamily="34" charset="0"/>
              <a:cs typeface="Calibri" panose="020F0502020204030204" pitchFamily="34" charset="0"/>
            </a:endParaRPr>
          </a:p>
          <a:p>
            <a:pPr marL="0" indent="0">
              <a:buNone/>
            </a:pPr>
            <a:endParaRPr lang="en-GB" dirty="0">
              <a:solidFill>
                <a:schemeClr val="tx1"/>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908A3DBA-8C79-4F15-9793-A34CF6CB90FB}"/>
              </a:ext>
            </a:extLst>
          </p:cNvPr>
          <p:cNvSpPr txBox="1">
            <a:spLocks/>
          </p:cNvSpPr>
          <p:nvPr/>
        </p:nvSpPr>
        <p:spPr>
          <a:xfrm>
            <a:off x="320769" y="408821"/>
            <a:ext cx="6216461" cy="569079"/>
          </a:xfrm>
          <a:prstGeom prst="rect">
            <a:avLst/>
          </a:prstGeom>
        </p:spPr>
        <p:txBody>
          <a:bodyPr vert="horz" lIns="91440" tIns="45720" rIns="91440" bIns="45720" rtlCol="0" anchor="t">
            <a:noAutofit/>
          </a:bodyPr>
          <a:lstStyle>
            <a:lvl1pPr algn="l" defTabSz="1320759" rtl="0" eaLnBrk="1" latinLnBrk="0" hangingPunct="1">
              <a:lnSpc>
                <a:spcPct val="90000"/>
              </a:lnSpc>
              <a:spcBef>
                <a:spcPct val="0"/>
              </a:spcBef>
              <a:buNone/>
              <a:defRPr sz="2200" b="0" i="0" kern="1200">
                <a:solidFill>
                  <a:srgbClr val="42B6E6"/>
                </a:solidFill>
                <a:latin typeface="Calibri Light" panose="020F0302020204030204" pitchFamily="34" charset="0"/>
                <a:ea typeface="+mj-ea"/>
                <a:cs typeface="Calibri Light" panose="020F0302020204030204" pitchFamily="34" charset="0"/>
              </a:defRPr>
            </a:lvl1pPr>
          </a:lstStyle>
          <a:p>
            <a:pPr marL="0" marR="0" lvl="0" indent="0" algn="l" defTabSz="1320759" rtl="0" eaLnBrk="1" fontAlgn="auto" latinLnBrk="0" hangingPunct="1">
              <a:lnSpc>
                <a:spcPct val="90000"/>
              </a:lnSpc>
              <a:spcBef>
                <a:spcPct val="0"/>
              </a:spcBef>
              <a:spcAft>
                <a:spcPts val="0"/>
              </a:spcAft>
              <a:buClrTx/>
              <a:buSzTx/>
              <a:buFontTx/>
              <a:buNone/>
              <a:tabLst/>
              <a:defRPr/>
            </a:pPr>
            <a:r>
              <a:rPr kumimoji="0" lang="en-GB" b="0" i="0" u="none" strike="noStrike" kern="1200" cap="none" spc="0" normalizeH="0" baseline="0" noProof="0" dirty="0">
                <a:ln>
                  <a:noFill/>
                </a:ln>
                <a:solidFill>
                  <a:srgbClr val="42B6E6"/>
                </a:solidFill>
                <a:effectLst/>
                <a:uLnTx/>
                <a:uFillTx/>
                <a:latin typeface="Calibri Light" panose="020F0302020204030204" pitchFamily="34" charset="0"/>
                <a:ea typeface="+mj-ea"/>
                <a:cs typeface="Calibri Light" panose="020F0302020204030204" pitchFamily="34" charset="0"/>
              </a:rPr>
              <a:t>Learning from the literature</a:t>
            </a:r>
          </a:p>
        </p:txBody>
      </p:sp>
    </p:spTree>
    <p:extLst>
      <p:ext uri="{BB962C8B-B14F-4D97-AF65-F5344CB8AC3E}">
        <p14:creationId xmlns:p14="http://schemas.microsoft.com/office/powerpoint/2010/main" val="2061802747"/>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8E293-1C3E-A6D0-8B58-FC5B34E9F6EF}"/>
              </a:ext>
            </a:extLst>
          </p:cNvPr>
          <p:cNvSpPr>
            <a:spLocks noGrp="1"/>
          </p:cNvSpPr>
          <p:nvPr>
            <p:ph idx="1"/>
          </p:nvPr>
        </p:nvSpPr>
        <p:spPr>
          <a:xfrm>
            <a:off x="320769" y="1096373"/>
            <a:ext cx="6122561" cy="7713254"/>
          </a:xfrm>
        </p:spPr>
        <p:txBody>
          <a:bodyPr>
            <a:normAutofit/>
          </a:bodyPr>
          <a:lstStyle/>
          <a:p>
            <a:pPr marL="0" indent="0">
              <a:buNone/>
            </a:pPr>
            <a:r>
              <a:rPr lang="en-GB" sz="1300" b="1" u="sng" dirty="0">
                <a:latin typeface="+mn-lt"/>
              </a:rPr>
              <a:t>Additional recommendations</a:t>
            </a:r>
          </a:p>
          <a:p>
            <a:pPr marL="0" indent="0">
              <a:buNone/>
            </a:pPr>
            <a:r>
              <a:rPr lang="en-GB" sz="1300" b="1" i="1" dirty="0">
                <a:latin typeface="+mn-lt"/>
              </a:rPr>
              <a:t>Transfer vehicles</a:t>
            </a:r>
            <a:r>
              <a:rPr lang="en-GB" dirty="0">
                <a:latin typeface="+mn-lt"/>
              </a:rPr>
              <a:t> </a:t>
            </a:r>
          </a:p>
          <a:p>
            <a:pPr marL="0" indent="0">
              <a:buNone/>
            </a:pPr>
            <a:r>
              <a:rPr lang="en-GB" dirty="0">
                <a:latin typeface="+mn-lt"/>
              </a:rPr>
              <a:t>Martin (2021) published an overview of organisation and planning of UK patient transfers, which outlines that all transfer vehicles, whether they are road or air ambulances, should have:</a:t>
            </a:r>
          </a:p>
          <a:p>
            <a:pPr lvl="1"/>
            <a:r>
              <a:rPr lang="en-GB" dirty="0">
                <a:latin typeface="+mn-lt"/>
              </a:rPr>
              <a:t>Trolley access and fixing systems</a:t>
            </a:r>
          </a:p>
          <a:p>
            <a:pPr lvl="1"/>
            <a:r>
              <a:rPr lang="en-GB" dirty="0">
                <a:latin typeface="+mn-lt"/>
              </a:rPr>
              <a:t>Sufficient space for three medical attendants</a:t>
            </a:r>
          </a:p>
          <a:p>
            <a:pPr lvl="1"/>
            <a:r>
              <a:rPr lang="en-GB" dirty="0">
                <a:latin typeface="+mn-lt"/>
              </a:rPr>
              <a:t>Lighting and temperature control within the cabin</a:t>
            </a:r>
          </a:p>
          <a:p>
            <a:pPr lvl="1"/>
            <a:r>
              <a:rPr lang="en-GB" dirty="0">
                <a:latin typeface="+mn-lt"/>
              </a:rPr>
              <a:t>Adequate gases and electricity supply</a:t>
            </a:r>
          </a:p>
          <a:p>
            <a:pPr lvl="1"/>
            <a:r>
              <a:rPr lang="en-GB" dirty="0">
                <a:latin typeface="+mn-lt"/>
              </a:rPr>
              <a:t>Storage space for medicines and equipment</a:t>
            </a:r>
          </a:p>
          <a:p>
            <a:pPr lvl="1"/>
            <a:r>
              <a:rPr lang="en-GB" dirty="0">
                <a:latin typeface="+mn-lt"/>
              </a:rPr>
              <a:t>Good means of communications</a:t>
            </a:r>
          </a:p>
          <a:p>
            <a:pPr lvl="1"/>
            <a:r>
              <a:rPr lang="en-GB" dirty="0">
                <a:latin typeface="+mn-lt"/>
              </a:rPr>
              <a:t>Maximum access to the patient during the transfer (e.g., space at the head end will allow monitoring and management of the airway), acknowledging constraints of air transfers</a:t>
            </a:r>
          </a:p>
          <a:p>
            <a:pPr marL="0" indent="0">
              <a:buNone/>
            </a:pPr>
            <a:r>
              <a:rPr lang="en-GB" b="1" i="1" dirty="0">
                <a:latin typeface="+mn-lt"/>
              </a:rPr>
              <a:t>Improved communication</a:t>
            </a:r>
          </a:p>
          <a:p>
            <a:pPr marL="0" indent="0">
              <a:buNone/>
            </a:pPr>
            <a:r>
              <a:rPr lang="en-GB" dirty="0">
                <a:latin typeface="+mn-lt"/>
              </a:rPr>
              <a:t>Operational and communication incidents can result in a significantly increased risk of patient harm (</a:t>
            </a:r>
            <a:r>
              <a:rPr lang="en-GB" dirty="0" err="1">
                <a:latin typeface="+mn-lt"/>
              </a:rPr>
              <a:t>Dabija</a:t>
            </a:r>
            <a:r>
              <a:rPr lang="en-GB" dirty="0">
                <a:latin typeface="+mn-lt"/>
              </a:rPr>
              <a:t> et al., 2021). There are numerous recommendations for communication before, during and after transfers that can be found in recent literature:</a:t>
            </a:r>
          </a:p>
          <a:p>
            <a:pPr lvl="1"/>
            <a:r>
              <a:rPr lang="en-GB" dirty="0">
                <a:latin typeface="+mn-lt"/>
              </a:rPr>
              <a:t>Collecting patient information before accepting transfer (</a:t>
            </a:r>
            <a:r>
              <a:rPr lang="en-GB" dirty="0" err="1">
                <a:latin typeface="+mn-lt"/>
              </a:rPr>
              <a:t>Mazzoli</a:t>
            </a:r>
            <a:r>
              <a:rPr lang="en-GB" dirty="0">
                <a:latin typeface="+mn-lt"/>
              </a:rPr>
              <a:t> et al., 2020).</a:t>
            </a:r>
          </a:p>
          <a:p>
            <a:pPr lvl="1"/>
            <a:r>
              <a:rPr lang="en-GB" dirty="0">
                <a:latin typeface="+mn-lt"/>
              </a:rPr>
              <a:t>Stricter preparation of transfers with clear and standardised communication (</a:t>
            </a:r>
            <a:r>
              <a:rPr lang="en-GB" dirty="0" err="1">
                <a:latin typeface="+mn-lt"/>
              </a:rPr>
              <a:t>Dabija</a:t>
            </a:r>
            <a:r>
              <a:rPr lang="en-GB" dirty="0">
                <a:latin typeface="+mn-lt"/>
              </a:rPr>
              <a:t> et al., 2021, </a:t>
            </a:r>
            <a:r>
              <a:rPr lang="en-GB" dirty="0" err="1">
                <a:latin typeface="+mn-lt"/>
              </a:rPr>
              <a:t>Lyphout</a:t>
            </a:r>
            <a:r>
              <a:rPr lang="en-GB" dirty="0">
                <a:latin typeface="+mn-lt"/>
              </a:rPr>
              <a:t>, et al 2018).</a:t>
            </a:r>
          </a:p>
          <a:p>
            <a:pPr lvl="1"/>
            <a:r>
              <a:rPr lang="en-GB" dirty="0">
                <a:latin typeface="+mn-lt"/>
              </a:rPr>
              <a:t>Critical changes in patient status are directly communicated with the receiving ICU (</a:t>
            </a:r>
            <a:r>
              <a:rPr lang="en-GB" dirty="0" err="1">
                <a:latin typeface="+mn-lt"/>
              </a:rPr>
              <a:t>Bonadonna</a:t>
            </a:r>
            <a:r>
              <a:rPr lang="en-GB" dirty="0">
                <a:latin typeface="+mn-lt"/>
              </a:rPr>
              <a:t> et al., 2019).</a:t>
            </a:r>
          </a:p>
          <a:p>
            <a:pPr lvl="1"/>
            <a:r>
              <a:rPr lang="en-GB" dirty="0">
                <a:latin typeface="+mn-lt"/>
              </a:rPr>
              <a:t>Prior to arrival at receiving destination, the transport team provides a detailed report to the receiving ICU providers (</a:t>
            </a:r>
            <a:r>
              <a:rPr lang="en-GB" dirty="0" err="1">
                <a:latin typeface="+mn-lt"/>
              </a:rPr>
              <a:t>Bonadonna</a:t>
            </a:r>
            <a:r>
              <a:rPr lang="en-GB" dirty="0">
                <a:latin typeface="+mn-lt"/>
              </a:rPr>
              <a:t> et al., 2019).</a:t>
            </a:r>
          </a:p>
          <a:p>
            <a:pPr lvl="1"/>
            <a:r>
              <a:rPr lang="en-GB" dirty="0">
                <a:latin typeface="+mn-lt"/>
              </a:rPr>
              <a:t>Ongoing communication with the referring facility after patient is in the receiving facility (</a:t>
            </a:r>
            <a:r>
              <a:rPr lang="en-GB" dirty="0" err="1">
                <a:latin typeface="+mn-lt"/>
              </a:rPr>
              <a:t>Bonadonna</a:t>
            </a:r>
            <a:r>
              <a:rPr lang="en-GB" dirty="0">
                <a:latin typeface="+mn-lt"/>
              </a:rPr>
              <a:t> et al., 2019).</a:t>
            </a:r>
          </a:p>
          <a:p>
            <a:pPr lvl="1"/>
            <a:r>
              <a:rPr lang="en-GB" dirty="0">
                <a:latin typeface="+mn-lt"/>
              </a:rPr>
              <a:t>Report should include: estimated time of arrival, review of the patient’s current condition, medical and surgical interventions, and any anticipated needs e.g., haemodialysis, upon arrival (</a:t>
            </a:r>
            <a:r>
              <a:rPr lang="en-GB" dirty="0" err="1">
                <a:latin typeface="+mn-lt"/>
              </a:rPr>
              <a:t>Bonadonna</a:t>
            </a:r>
            <a:r>
              <a:rPr lang="en-GB" dirty="0">
                <a:latin typeface="+mn-lt"/>
              </a:rPr>
              <a:t> et al., 2019).</a:t>
            </a:r>
          </a:p>
          <a:p>
            <a:pPr lvl="1"/>
            <a:r>
              <a:rPr lang="en-GB" dirty="0">
                <a:latin typeface="+mn-lt"/>
              </a:rPr>
              <a:t>Information on receiving facility: department, key telephone numbers, and names of key people (e.g., the receiving consultant and the charge nurse of the receiving ICU or other facility (Martin, 2021).</a:t>
            </a:r>
          </a:p>
          <a:p>
            <a:pPr marL="0" indent="0">
              <a:buNone/>
            </a:pPr>
            <a:endParaRPr lang="en-GB" dirty="0"/>
          </a:p>
        </p:txBody>
      </p:sp>
      <p:sp>
        <p:nvSpPr>
          <p:cNvPr id="4" name="Title 1">
            <a:extLst>
              <a:ext uri="{FF2B5EF4-FFF2-40B4-BE49-F238E27FC236}">
                <a16:creationId xmlns:a16="http://schemas.microsoft.com/office/drawing/2014/main" id="{908A3DBA-8C79-4F15-9793-A34CF6CB90FB}"/>
              </a:ext>
            </a:extLst>
          </p:cNvPr>
          <p:cNvSpPr txBox="1">
            <a:spLocks/>
          </p:cNvSpPr>
          <p:nvPr/>
        </p:nvSpPr>
        <p:spPr>
          <a:xfrm>
            <a:off x="320769" y="281821"/>
            <a:ext cx="6216461" cy="569079"/>
          </a:xfrm>
          <a:prstGeom prst="rect">
            <a:avLst/>
          </a:prstGeom>
        </p:spPr>
        <p:txBody>
          <a:bodyPr vert="horz" lIns="91440" tIns="45720" rIns="91440" bIns="45720" rtlCol="0" anchor="t">
            <a:noAutofit/>
          </a:bodyPr>
          <a:lstStyle>
            <a:lvl1pPr algn="l" defTabSz="1320759" rtl="0" eaLnBrk="1" latinLnBrk="0" hangingPunct="1">
              <a:lnSpc>
                <a:spcPct val="90000"/>
              </a:lnSpc>
              <a:spcBef>
                <a:spcPct val="0"/>
              </a:spcBef>
              <a:buNone/>
              <a:defRPr sz="2200" b="0" i="0" kern="1200">
                <a:solidFill>
                  <a:srgbClr val="42B6E6"/>
                </a:solidFill>
                <a:latin typeface="Calibri Light" panose="020F0302020204030204" pitchFamily="34" charset="0"/>
                <a:ea typeface="+mj-ea"/>
                <a:cs typeface="Calibri Light" panose="020F0302020204030204" pitchFamily="34" charset="0"/>
              </a:defRPr>
            </a:lvl1pPr>
          </a:lstStyle>
          <a:p>
            <a:pPr marL="0" marR="0" lvl="0" indent="0" algn="l" defTabSz="1320759" rtl="0" eaLnBrk="1" fontAlgn="auto" latinLnBrk="0" hangingPunct="1">
              <a:lnSpc>
                <a:spcPct val="90000"/>
              </a:lnSpc>
              <a:spcBef>
                <a:spcPct val="0"/>
              </a:spcBef>
              <a:spcAft>
                <a:spcPts val="0"/>
              </a:spcAft>
              <a:buClrTx/>
              <a:buSzTx/>
              <a:buFontTx/>
              <a:buNone/>
              <a:tabLst/>
              <a:defRPr/>
            </a:pPr>
            <a:r>
              <a:rPr kumimoji="0" lang="en-GB" b="0" i="0" u="none" strike="noStrike" kern="1200" cap="none" spc="0" normalizeH="0" baseline="0" noProof="0" dirty="0">
                <a:ln>
                  <a:noFill/>
                </a:ln>
                <a:solidFill>
                  <a:srgbClr val="42B6E6"/>
                </a:solidFill>
                <a:effectLst/>
                <a:uLnTx/>
                <a:uFillTx/>
                <a:latin typeface="Calibri Light" panose="020F0302020204030204" pitchFamily="34" charset="0"/>
                <a:ea typeface="+mj-ea"/>
                <a:cs typeface="Calibri Light" panose="020F0302020204030204" pitchFamily="34" charset="0"/>
              </a:rPr>
              <a:t>Learning from the literature – recommendations identified in addition to national guidance </a:t>
            </a:r>
          </a:p>
        </p:txBody>
      </p:sp>
    </p:spTree>
    <p:extLst>
      <p:ext uri="{BB962C8B-B14F-4D97-AF65-F5344CB8AC3E}">
        <p14:creationId xmlns:p14="http://schemas.microsoft.com/office/powerpoint/2010/main" val="2871339113"/>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8E293-1C3E-A6D0-8B58-FC5B34E9F6EF}"/>
              </a:ext>
            </a:extLst>
          </p:cNvPr>
          <p:cNvSpPr>
            <a:spLocks noGrp="1"/>
          </p:cNvSpPr>
          <p:nvPr>
            <p:ph idx="1"/>
          </p:nvPr>
        </p:nvSpPr>
        <p:spPr>
          <a:xfrm>
            <a:off x="367719" y="292100"/>
            <a:ext cx="6122561" cy="7209170"/>
          </a:xfrm>
        </p:spPr>
        <p:txBody>
          <a:bodyPr>
            <a:normAutofit/>
          </a:bodyPr>
          <a:lstStyle/>
          <a:p>
            <a:pPr marL="0" indent="0">
              <a:buNone/>
            </a:pPr>
            <a:r>
              <a:rPr lang="en-GB" sz="1300" b="1" i="1" dirty="0">
                <a:latin typeface="+mn-lt"/>
              </a:rPr>
              <a:t>Patients and families/carers</a:t>
            </a:r>
            <a:r>
              <a:rPr lang="en-GB" dirty="0">
                <a:latin typeface="+mn-lt"/>
              </a:rPr>
              <a:t> </a:t>
            </a:r>
          </a:p>
          <a:p>
            <a:pPr marL="0" indent="0">
              <a:buNone/>
            </a:pPr>
            <a:r>
              <a:rPr lang="en-GB" dirty="0">
                <a:latin typeface="+mn-lt"/>
              </a:rPr>
              <a:t>Karlsson et al. (2020b) recommends patient and family centred care during transfers. </a:t>
            </a:r>
          </a:p>
          <a:p>
            <a:pPr lvl="1"/>
            <a:r>
              <a:rPr lang="en-GB" dirty="0">
                <a:latin typeface="+mn-lt"/>
              </a:rPr>
              <a:t>Clarity as to who is medically responsible for the patient during the transfer until patient is registered at the receiving facility (Karlsson et al., 2020a). </a:t>
            </a:r>
          </a:p>
          <a:p>
            <a:pPr lvl="1"/>
            <a:r>
              <a:rPr lang="en-GB" dirty="0">
                <a:latin typeface="+mn-lt"/>
              </a:rPr>
              <a:t>Transfers can pose a risk to dehumanised patient care, therefore, protecting the patient's perspective during the transfer process should be a priority (Karlsson et al., 2020a).</a:t>
            </a:r>
          </a:p>
          <a:p>
            <a:pPr lvl="1"/>
            <a:r>
              <a:rPr lang="en-GB" dirty="0">
                <a:latin typeface="+mn-lt"/>
              </a:rPr>
              <a:t>Karlsson et al. (2020a) undertook a qualitative study looking at the lived experiences of critical care nurses in Sweden. This reported that the team should include a practitioner who can provide knowledge and understanding of the patient's entire intensive care process. </a:t>
            </a:r>
          </a:p>
          <a:p>
            <a:pPr lvl="1"/>
            <a:r>
              <a:rPr lang="en-GB" dirty="0">
                <a:latin typeface="+mn-lt"/>
              </a:rPr>
              <a:t>Family preferences may lead to patients not being transferred, and more could be done to understand non-clinical reasons for transfer or non-transfer of patients (Tyler et al., 2018). </a:t>
            </a:r>
          </a:p>
          <a:p>
            <a:pPr marL="0" indent="0">
              <a:buNone/>
            </a:pPr>
            <a:endParaRPr lang="en-GB" dirty="0"/>
          </a:p>
        </p:txBody>
      </p:sp>
    </p:spTree>
    <p:extLst>
      <p:ext uri="{BB962C8B-B14F-4D97-AF65-F5344CB8AC3E}">
        <p14:creationId xmlns:p14="http://schemas.microsoft.com/office/powerpoint/2010/main" val="411870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EA6CB-C3BB-F106-F691-3F617040D70B}"/>
              </a:ext>
            </a:extLst>
          </p:cNvPr>
          <p:cNvSpPr>
            <a:spLocks noGrp="1"/>
          </p:cNvSpPr>
          <p:nvPr>
            <p:ph type="title"/>
          </p:nvPr>
        </p:nvSpPr>
        <p:spPr>
          <a:xfrm>
            <a:off x="367392" y="739022"/>
            <a:ext cx="6216461" cy="483028"/>
          </a:xfrm>
        </p:spPr>
        <p:txBody>
          <a:bodyPr/>
          <a:lstStyle/>
          <a:p>
            <a:r>
              <a:rPr lang="en-GB" dirty="0"/>
              <a:t>Literature Review References</a:t>
            </a:r>
          </a:p>
        </p:txBody>
      </p:sp>
      <p:sp>
        <p:nvSpPr>
          <p:cNvPr id="3" name="Content Placeholder 2">
            <a:extLst>
              <a:ext uri="{FF2B5EF4-FFF2-40B4-BE49-F238E27FC236}">
                <a16:creationId xmlns:a16="http://schemas.microsoft.com/office/drawing/2014/main" id="{44967F59-D0ED-37C7-0BDE-230095B99258}"/>
              </a:ext>
            </a:extLst>
          </p:cNvPr>
          <p:cNvSpPr>
            <a:spLocks noGrp="1"/>
          </p:cNvSpPr>
          <p:nvPr>
            <p:ph idx="1"/>
          </p:nvPr>
        </p:nvSpPr>
        <p:spPr>
          <a:xfrm>
            <a:off x="367392" y="1298961"/>
            <a:ext cx="6216461" cy="6725540"/>
          </a:xfrm>
        </p:spPr>
        <p:txBody>
          <a:bodyPr>
            <a:normAutofit fontScale="62500" lnSpcReduction="20000"/>
          </a:bodyPr>
          <a:lstStyle/>
          <a:p>
            <a:pPr marL="342900" lvl="0" indent="-342900">
              <a:lnSpc>
                <a:spcPct val="107000"/>
              </a:lnSpc>
              <a:buFont typeface="+mj-lt"/>
              <a:buAutoNum type="arabicPeriod"/>
            </a:pPr>
            <a:r>
              <a:rPr lang="en-GB" sz="1800" dirty="0">
                <a:effectLst/>
                <a:latin typeface="+mn-lt"/>
                <a:ea typeface="Segoe UI" panose="020B0502040204020203" pitchFamily="34" charset="0"/>
                <a:cs typeface="Times New Roman" panose="02020603050405020304" pitchFamily="18" charset="0"/>
              </a:rPr>
              <a:t>Berger, J.D., </a:t>
            </a:r>
            <a:r>
              <a:rPr lang="en-GB" sz="1800" dirty="0" err="1">
                <a:effectLst/>
                <a:latin typeface="+mn-lt"/>
                <a:ea typeface="Segoe UI" panose="020B0502040204020203" pitchFamily="34" charset="0"/>
                <a:cs typeface="Times New Roman" panose="02020603050405020304" pitchFamily="18" charset="0"/>
              </a:rPr>
              <a:t>Kuszajewski</a:t>
            </a:r>
            <a:r>
              <a:rPr lang="en-GB" sz="1800" dirty="0">
                <a:effectLst/>
                <a:latin typeface="+mn-lt"/>
                <a:ea typeface="Segoe UI" panose="020B0502040204020203" pitchFamily="34" charset="0"/>
                <a:cs typeface="Times New Roman" panose="02020603050405020304" pitchFamily="18" charset="0"/>
              </a:rPr>
              <a:t>, M., Borghese, C. and </a:t>
            </a:r>
            <a:r>
              <a:rPr lang="en-GB" sz="1800" dirty="0" err="1">
                <a:effectLst/>
                <a:latin typeface="+mn-lt"/>
                <a:ea typeface="Segoe UI" panose="020B0502040204020203" pitchFamily="34" charset="0"/>
                <a:cs typeface="Times New Roman" panose="02020603050405020304" pitchFamily="18" charset="0"/>
              </a:rPr>
              <a:t>Muckler</a:t>
            </a:r>
            <a:r>
              <a:rPr lang="en-GB" sz="1800" dirty="0">
                <a:effectLst/>
                <a:latin typeface="+mn-lt"/>
                <a:ea typeface="Segoe UI" panose="020B0502040204020203" pitchFamily="34" charset="0"/>
                <a:cs typeface="Times New Roman" panose="02020603050405020304" pitchFamily="18" charset="0"/>
              </a:rPr>
              <a:t>, V.C., (</a:t>
            </a:r>
            <a:r>
              <a:rPr lang="en-GB" sz="1800" b="1" dirty="0">
                <a:effectLst/>
                <a:latin typeface="+mn-lt"/>
                <a:ea typeface="Segoe UI" panose="020B0502040204020203" pitchFamily="34" charset="0"/>
                <a:cs typeface="Times New Roman" panose="02020603050405020304" pitchFamily="18" charset="0"/>
              </a:rPr>
              <a:t>2018</a:t>
            </a:r>
            <a:r>
              <a:rPr lang="en-GB" sz="1800" dirty="0">
                <a:effectLst/>
                <a:latin typeface="+mn-lt"/>
                <a:ea typeface="Segoe UI" panose="020B0502040204020203" pitchFamily="34" charset="0"/>
                <a:cs typeface="Times New Roman" panose="02020603050405020304" pitchFamily="18" charset="0"/>
              </a:rPr>
              <a:t>). A Quality Improvement Project Using High-Fidelity Simulation Training to Improve Clinical Knowledge among Critical Care Transport Nurses. Clinical Simulation in Nursing, 14, pp.54–60. </a:t>
            </a:r>
          </a:p>
          <a:p>
            <a:pPr marL="342900" lvl="0" indent="-342900">
              <a:lnSpc>
                <a:spcPct val="107000"/>
              </a:lnSpc>
              <a:buFont typeface="+mj-lt"/>
              <a:buAutoNum type="arabicPeriod"/>
            </a:pPr>
            <a:r>
              <a:rPr lang="en-GB" sz="1800" dirty="0" err="1">
                <a:effectLst/>
                <a:latin typeface="+mn-lt"/>
                <a:ea typeface="Segoe UI" panose="020B0502040204020203" pitchFamily="34" charset="0"/>
                <a:cs typeface="Times New Roman" panose="02020603050405020304" pitchFamily="18" charset="0"/>
              </a:rPr>
              <a:t>Bonadonna</a:t>
            </a:r>
            <a:r>
              <a:rPr lang="en-GB" sz="1800" dirty="0">
                <a:effectLst/>
                <a:latin typeface="+mn-lt"/>
                <a:ea typeface="Segoe UI" panose="020B0502040204020203" pitchFamily="34" charset="0"/>
                <a:cs typeface="Times New Roman" panose="02020603050405020304" pitchFamily="18" charset="0"/>
              </a:rPr>
              <a:t>, D., </a:t>
            </a:r>
            <a:r>
              <a:rPr lang="en-GB" sz="1800" dirty="0" err="1">
                <a:effectLst/>
                <a:latin typeface="+mn-lt"/>
                <a:ea typeface="Segoe UI" panose="020B0502040204020203" pitchFamily="34" charset="0"/>
                <a:cs typeface="Times New Roman" panose="02020603050405020304" pitchFamily="18" charset="0"/>
              </a:rPr>
              <a:t>Barac</a:t>
            </a:r>
            <a:r>
              <a:rPr lang="en-GB" sz="1800" dirty="0">
                <a:effectLst/>
                <a:latin typeface="+mn-lt"/>
                <a:ea typeface="Segoe UI" panose="020B0502040204020203" pitchFamily="34" charset="0"/>
                <a:cs typeface="Times New Roman" panose="02020603050405020304" pitchFamily="18" charset="0"/>
              </a:rPr>
              <a:t>, Y.D., Ranney, D.N., Rackley, C.R., Mumma, K., Schroder, J.N., Milano, C.A. and </a:t>
            </a:r>
            <a:r>
              <a:rPr lang="en-GB" sz="1800" dirty="0" err="1">
                <a:effectLst/>
                <a:latin typeface="+mn-lt"/>
                <a:ea typeface="Segoe UI" panose="020B0502040204020203" pitchFamily="34" charset="0"/>
                <a:cs typeface="Times New Roman" panose="02020603050405020304" pitchFamily="18" charset="0"/>
              </a:rPr>
              <a:t>Daneshmand</a:t>
            </a:r>
            <a:r>
              <a:rPr lang="en-GB" sz="1800" dirty="0">
                <a:effectLst/>
                <a:latin typeface="+mn-lt"/>
                <a:ea typeface="Segoe UI" panose="020B0502040204020203" pitchFamily="34" charset="0"/>
                <a:cs typeface="Times New Roman" panose="02020603050405020304" pitchFamily="18" charset="0"/>
              </a:rPr>
              <a:t>, M.A., (</a:t>
            </a:r>
            <a:r>
              <a:rPr lang="en-GB" sz="1800" b="1" dirty="0">
                <a:effectLst/>
                <a:latin typeface="+mn-lt"/>
                <a:ea typeface="Segoe UI" panose="020B0502040204020203" pitchFamily="34" charset="0"/>
                <a:cs typeface="Times New Roman" panose="02020603050405020304" pitchFamily="18" charset="0"/>
              </a:rPr>
              <a:t>2019</a:t>
            </a:r>
            <a:r>
              <a:rPr lang="en-GB" sz="1800" dirty="0">
                <a:effectLst/>
                <a:latin typeface="+mn-lt"/>
                <a:ea typeface="Segoe UI" panose="020B0502040204020203" pitchFamily="34" charset="0"/>
                <a:cs typeface="Times New Roman" panose="02020603050405020304" pitchFamily="18" charset="0"/>
              </a:rPr>
              <a:t>). Interhospital ECMO Transport: Regional Focus. Seminars in thoracic and cardiovascular surgery, 31(3), pp.327–334. </a:t>
            </a:r>
          </a:p>
          <a:p>
            <a:pPr marL="342900" lvl="0" indent="-342900">
              <a:lnSpc>
                <a:spcPct val="107000"/>
              </a:lnSpc>
              <a:buFont typeface="+mj-lt"/>
              <a:buAutoNum type="arabicPeriod"/>
            </a:pPr>
            <a:r>
              <a:rPr lang="en-GB" sz="1800" dirty="0">
                <a:effectLst/>
                <a:latin typeface="+mn-lt"/>
                <a:ea typeface="Segoe UI" panose="020B0502040204020203" pitchFamily="34" charset="0"/>
                <a:cs typeface="Times New Roman" panose="02020603050405020304" pitchFamily="18" charset="0"/>
              </a:rPr>
              <a:t>Branson, R.D. and Rodriquez, D.J., (</a:t>
            </a:r>
            <a:r>
              <a:rPr lang="en-GB" sz="1800" b="1" dirty="0">
                <a:effectLst/>
                <a:latin typeface="+mn-lt"/>
                <a:ea typeface="Segoe UI" panose="020B0502040204020203" pitchFamily="34" charset="0"/>
                <a:cs typeface="Times New Roman" panose="02020603050405020304" pitchFamily="18" charset="0"/>
              </a:rPr>
              <a:t>2020</a:t>
            </a:r>
            <a:r>
              <a:rPr lang="en-GB" sz="1800" dirty="0">
                <a:effectLst/>
                <a:latin typeface="+mn-lt"/>
                <a:ea typeface="Segoe UI" panose="020B0502040204020203" pitchFamily="34" charset="0"/>
                <a:cs typeface="Times New Roman" panose="02020603050405020304" pitchFamily="18" charset="0"/>
              </a:rPr>
              <a:t>). Monitoring During Transport. Respiratory care, 65(6), pp.882–893. </a:t>
            </a:r>
          </a:p>
          <a:p>
            <a:pPr marL="342900" lvl="0" indent="-342900">
              <a:lnSpc>
                <a:spcPct val="107000"/>
              </a:lnSpc>
              <a:buFont typeface="+mj-lt"/>
              <a:buAutoNum type="arabicPeriod"/>
            </a:pPr>
            <a:r>
              <a:rPr lang="en-GB" sz="1800" dirty="0" err="1">
                <a:effectLst/>
                <a:latin typeface="+mn-lt"/>
                <a:ea typeface="Segoe UI" panose="020B0502040204020203" pitchFamily="34" charset="0"/>
                <a:cs typeface="Times New Roman" panose="02020603050405020304" pitchFamily="18" charset="0"/>
              </a:rPr>
              <a:t>Cassan</a:t>
            </a:r>
            <a:r>
              <a:rPr lang="en-GB" sz="1800" dirty="0">
                <a:effectLst/>
                <a:latin typeface="+mn-lt"/>
                <a:ea typeface="Segoe UI" panose="020B0502040204020203" pitchFamily="34" charset="0"/>
                <a:cs typeface="Times New Roman" panose="02020603050405020304" pitchFamily="18" charset="0"/>
              </a:rPr>
              <a:t>, S., Rata, M., </a:t>
            </a:r>
            <a:r>
              <a:rPr lang="en-GB" sz="1800" dirty="0" err="1">
                <a:effectLst/>
                <a:latin typeface="+mn-lt"/>
                <a:ea typeface="Segoe UI" panose="020B0502040204020203" pitchFamily="34" charset="0"/>
                <a:cs typeface="Times New Roman" panose="02020603050405020304" pitchFamily="18" charset="0"/>
              </a:rPr>
              <a:t>Vallenet</a:t>
            </a:r>
            <a:r>
              <a:rPr lang="en-GB" sz="1800" dirty="0">
                <a:effectLst/>
                <a:latin typeface="+mn-lt"/>
                <a:ea typeface="Segoe UI" panose="020B0502040204020203" pitchFamily="34" charset="0"/>
                <a:cs typeface="Times New Roman" panose="02020603050405020304" pitchFamily="18" charset="0"/>
              </a:rPr>
              <a:t>, C., Fromage, P., </a:t>
            </a:r>
            <a:r>
              <a:rPr lang="en-GB" sz="1800" dirty="0" err="1">
                <a:effectLst/>
                <a:latin typeface="+mn-lt"/>
                <a:ea typeface="Segoe UI" panose="020B0502040204020203" pitchFamily="34" charset="0"/>
                <a:cs typeface="Times New Roman" panose="02020603050405020304" pitchFamily="18" charset="0"/>
              </a:rPr>
              <a:t>Champly</a:t>
            </a:r>
            <a:r>
              <a:rPr lang="en-GB" sz="1800" dirty="0">
                <a:effectLst/>
                <a:latin typeface="+mn-lt"/>
                <a:ea typeface="Segoe UI" panose="020B0502040204020203" pitchFamily="34" charset="0"/>
                <a:cs typeface="Times New Roman" panose="02020603050405020304" pitchFamily="18" charset="0"/>
              </a:rPr>
              <a:t>, F., </a:t>
            </a:r>
            <a:r>
              <a:rPr lang="en-GB" sz="1800" dirty="0" err="1">
                <a:effectLst/>
                <a:latin typeface="+mn-lt"/>
                <a:ea typeface="Segoe UI" panose="020B0502040204020203" pitchFamily="34" charset="0"/>
                <a:cs typeface="Times New Roman" panose="02020603050405020304" pitchFamily="18" charset="0"/>
              </a:rPr>
              <a:t>Broin</a:t>
            </a:r>
            <a:r>
              <a:rPr lang="en-GB" sz="1800" dirty="0">
                <a:effectLst/>
                <a:latin typeface="+mn-lt"/>
                <a:ea typeface="Segoe UI" panose="020B0502040204020203" pitchFamily="34" charset="0"/>
                <a:cs typeface="Times New Roman" panose="02020603050405020304" pitchFamily="18" charset="0"/>
              </a:rPr>
              <a:t>, P., </a:t>
            </a:r>
            <a:r>
              <a:rPr lang="en-GB" sz="1800" dirty="0" err="1">
                <a:effectLst/>
                <a:latin typeface="+mn-lt"/>
                <a:ea typeface="Segoe UI" panose="020B0502040204020203" pitchFamily="34" charset="0"/>
                <a:cs typeface="Times New Roman" panose="02020603050405020304" pitchFamily="18" charset="0"/>
              </a:rPr>
              <a:t>Peribois</a:t>
            </a:r>
            <a:r>
              <a:rPr lang="en-GB" sz="1800" dirty="0">
                <a:effectLst/>
                <a:latin typeface="+mn-lt"/>
                <a:ea typeface="Segoe UI" panose="020B0502040204020203" pitchFamily="34" charset="0"/>
                <a:cs typeface="Times New Roman" panose="02020603050405020304" pitchFamily="18" charset="0"/>
              </a:rPr>
              <a:t>, G., Sierra, V., Lutz, C., </a:t>
            </a:r>
            <a:r>
              <a:rPr lang="en-GB" sz="1800" dirty="0" err="1">
                <a:effectLst/>
                <a:latin typeface="+mn-lt"/>
                <a:ea typeface="Segoe UI" panose="020B0502040204020203" pitchFamily="34" charset="0"/>
                <a:cs typeface="Times New Roman" panose="02020603050405020304" pitchFamily="18" charset="0"/>
              </a:rPr>
              <a:t>Mangin</a:t>
            </a:r>
            <a:r>
              <a:rPr lang="en-GB" sz="1800" dirty="0">
                <a:effectLst/>
                <a:latin typeface="+mn-lt"/>
                <a:ea typeface="Segoe UI" panose="020B0502040204020203" pitchFamily="34" charset="0"/>
                <a:cs typeface="Times New Roman" panose="02020603050405020304" pitchFamily="18" charset="0"/>
              </a:rPr>
              <a:t>, L., </a:t>
            </a:r>
            <a:r>
              <a:rPr lang="en-GB" sz="1800" dirty="0" err="1">
                <a:effectLst/>
                <a:latin typeface="+mn-lt"/>
                <a:ea typeface="Segoe UI" panose="020B0502040204020203" pitchFamily="34" charset="0"/>
                <a:cs typeface="Times New Roman" panose="02020603050405020304" pitchFamily="18" charset="0"/>
              </a:rPr>
              <a:t>Savary</a:t>
            </a:r>
            <a:r>
              <a:rPr lang="en-GB" sz="1800" dirty="0">
                <a:effectLst/>
                <a:latin typeface="+mn-lt"/>
                <a:ea typeface="Segoe UI" panose="020B0502040204020203" pitchFamily="34" charset="0"/>
                <a:cs typeface="Times New Roman" panose="02020603050405020304" pitchFamily="18" charset="0"/>
              </a:rPr>
              <a:t>, D., </a:t>
            </a:r>
            <a:r>
              <a:rPr lang="en-GB" sz="1800" dirty="0" err="1">
                <a:effectLst/>
                <a:latin typeface="+mn-lt"/>
                <a:ea typeface="Segoe UI" panose="020B0502040204020203" pitchFamily="34" charset="0"/>
                <a:cs typeface="Times New Roman" panose="02020603050405020304" pitchFamily="18" charset="0"/>
              </a:rPr>
              <a:t>Ageron</a:t>
            </a:r>
            <a:r>
              <a:rPr lang="en-GB" sz="1800" dirty="0">
                <a:effectLst/>
                <a:latin typeface="+mn-lt"/>
                <a:ea typeface="Segoe UI" panose="020B0502040204020203" pitchFamily="34" charset="0"/>
                <a:cs typeface="Times New Roman" panose="02020603050405020304" pitchFamily="18" charset="0"/>
              </a:rPr>
              <a:t>, F.-X., Belle, L., and SCA-Alp Investigators, (</a:t>
            </a:r>
            <a:r>
              <a:rPr lang="en-GB" sz="1800" b="1" dirty="0">
                <a:effectLst/>
                <a:latin typeface="+mn-lt"/>
                <a:ea typeface="Segoe UI" panose="020B0502040204020203" pitchFamily="34" charset="0"/>
                <a:cs typeface="Times New Roman" panose="02020603050405020304" pitchFamily="18" charset="0"/>
              </a:rPr>
              <a:t>2019</a:t>
            </a:r>
            <a:r>
              <a:rPr lang="en-GB" sz="1800" dirty="0">
                <a:effectLst/>
                <a:latin typeface="+mn-lt"/>
                <a:ea typeface="Segoe UI" panose="020B0502040204020203" pitchFamily="34" charset="0"/>
                <a:cs typeface="Times New Roman" panose="02020603050405020304" pitchFamily="18" charset="0"/>
              </a:rPr>
              <a:t>). Early inter-hospital transfer of patients with myocardial infarction without a doctor, paramedic or nurse on board: results from a French regional emergency care network. BMC emergency medicine, 19(1), p.60.</a:t>
            </a:r>
          </a:p>
          <a:p>
            <a:pPr marL="342900" lvl="0" indent="-342900">
              <a:lnSpc>
                <a:spcPct val="107000"/>
              </a:lnSpc>
              <a:buFont typeface="+mj-lt"/>
              <a:buAutoNum type="arabicPeriod"/>
            </a:pPr>
            <a:r>
              <a:rPr lang="en-GB" sz="1800" dirty="0" err="1">
                <a:effectLst/>
                <a:latin typeface="+mn-lt"/>
                <a:ea typeface="Segoe UI" panose="020B0502040204020203" pitchFamily="34" charset="0"/>
                <a:cs typeface="Times New Roman" panose="02020603050405020304" pitchFamily="18" charset="0"/>
              </a:rPr>
              <a:t>Dabija</a:t>
            </a:r>
            <a:r>
              <a:rPr lang="en-GB" sz="1800" dirty="0">
                <a:effectLst/>
                <a:latin typeface="+mn-lt"/>
                <a:ea typeface="Segoe UI" panose="020B0502040204020203" pitchFamily="34" charset="0"/>
                <a:cs typeface="Times New Roman" panose="02020603050405020304" pitchFamily="18" charset="0"/>
              </a:rPr>
              <a:t>, M., </a:t>
            </a:r>
            <a:r>
              <a:rPr lang="en-GB" sz="1800" dirty="0" err="1">
                <a:effectLst/>
                <a:latin typeface="+mn-lt"/>
                <a:ea typeface="Segoe UI" panose="020B0502040204020203" pitchFamily="34" charset="0"/>
                <a:cs typeface="Times New Roman" panose="02020603050405020304" pitchFamily="18" charset="0"/>
              </a:rPr>
              <a:t>Aine</a:t>
            </a:r>
            <a:r>
              <a:rPr lang="en-GB" sz="1800" dirty="0">
                <a:effectLst/>
                <a:latin typeface="+mn-lt"/>
                <a:ea typeface="Segoe UI" panose="020B0502040204020203" pitchFamily="34" charset="0"/>
                <a:cs typeface="Times New Roman" panose="02020603050405020304" pitchFamily="18" charset="0"/>
              </a:rPr>
              <a:t>, M. and Forsberg, A., (</a:t>
            </a:r>
            <a:r>
              <a:rPr lang="en-GB" sz="1800" b="1" dirty="0">
                <a:effectLst/>
                <a:latin typeface="+mn-lt"/>
                <a:ea typeface="Segoe UI" panose="020B0502040204020203" pitchFamily="34" charset="0"/>
                <a:cs typeface="Times New Roman" panose="02020603050405020304" pitchFamily="18" charset="0"/>
              </a:rPr>
              <a:t>2021</a:t>
            </a:r>
            <a:r>
              <a:rPr lang="en-GB" sz="1800" dirty="0">
                <a:effectLst/>
                <a:latin typeface="+mn-lt"/>
                <a:ea typeface="Segoe UI" panose="020B0502040204020203" pitchFamily="34" charset="0"/>
                <a:cs typeface="Times New Roman" panose="02020603050405020304" pitchFamily="18" charset="0"/>
              </a:rPr>
              <a:t>). Caring for critically ill patients during interhospital transfers: A qualitative study. Nursing in critical care, 26(5), pp.333–340. </a:t>
            </a:r>
          </a:p>
          <a:p>
            <a:pPr marL="342900" lvl="0" indent="-342900">
              <a:lnSpc>
                <a:spcPct val="107000"/>
              </a:lnSpc>
              <a:buFont typeface="+mj-lt"/>
              <a:buAutoNum type="arabicPeriod"/>
            </a:pPr>
            <a:r>
              <a:rPr lang="en-GB" sz="1800" dirty="0" err="1">
                <a:effectLst/>
                <a:latin typeface="+mn-lt"/>
                <a:ea typeface="Segoe UI" panose="020B0502040204020203" pitchFamily="34" charset="0"/>
                <a:cs typeface="Times New Roman" panose="02020603050405020304" pitchFamily="18" charset="0"/>
              </a:rPr>
              <a:t>Dahine</a:t>
            </a:r>
            <a:r>
              <a:rPr lang="en-GB" sz="1800" dirty="0">
                <a:effectLst/>
                <a:latin typeface="+mn-lt"/>
                <a:ea typeface="Segoe UI" panose="020B0502040204020203" pitchFamily="34" charset="0"/>
                <a:cs typeface="Times New Roman" panose="02020603050405020304" pitchFamily="18" charset="0"/>
              </a:rPr>
              <a:t>, J., Hebert, P.C., Ziegler, D., </a:t>
            </a:r>
            <a:r>
              <a:rPr lang="en-GB" sz="1800" dirty="0" err="1">
                <a:effectLst/>
                <a:latin typeface="+mn-lt"/>
                <a:ea typeface="Segoe UI" panose="020B0502040204020203" pitchFamily="34" charset="0"/>
                <a:cs typeface="Times New Roman" panose="02020603050405020304" pitchFamily="18" charset="0"/>
              </a:rPr>
              <a:t>Chenail</a:t>
            </a:r>
            <a:r>
              <a:rPr lang="en-GB" sz="1800" dirty="0">
                <a:effectLst/>
                <a:latin typeface="+mn-lt"/>
                <a:ea typeface="Segoe UI" panose="020B0502040204020203" pitchFamily="34" charset="0"/>
                <a:cs typeface="Times New Roman" panose="02020603050405020304" pitchFamily="18" charset="0"/>
              </a:rPr>
              <a:t>, N., Ferrari, N. and Hebert, R., (</a:t>
            </a:r>
            <a:r>
              <a:rPr lang="en-GB" sz="1800" b="1" dirty="0">
                <a:effectLst/>
                <a:latin typeface="+mn-lt"/>
                <a:ea typeface="Segoe UI" panose="020B0502040204020203" pitchFamily="34" charset="0"/>
                <a:cs typeface="Times New Roman" panose="02020603050405020304" pitchFamily="18" charset="0"/>
              </a:rPr>
              <a:t>2020</a:t>
            </a:r>
            <a:r>
              <a:rPr lang="en-GB" sz="1800" dirty="0">
                <a:effectLst/>
                <a:latin typeface="+mn-lt"/>
                <a:ea typeface="Segoe UI" panose="020B0502040204020203" pitchFamily="34" charset="0"/>
                <a:cs typeface="Times New Roman" panose="02020603050405020304" pitchFamily="18" charset="0"/>
              </a:rPr>
              <a:t>). Practices in Triage and Transfer of Critically Ill Patients: A Qualitative Systematic Review of Selection Criteria. Critical care medicine, 48(11), pp.e1147–e1157. </a:t>
            </a:r>
          </a:p>
          <a:p>
            <a:pPr marL="342900" lvl="0" indent="-342900">
              <a:lnSpc>
                <a:spcPct val="107000"/>
              </a:lnSpc>
              <a:buFont typeface="+mj-lt"/>
              <a:buAutoNum type="arabicPeriod"/>
            </a:pPr>
            <a:r>
              <a:rPr lang="en-GB" sz="1800" dirty="0">
                <a:effectLst/>
                <a:latin typeface="+mn-lt"/>
                <a:ea typeface="Segoe UI" panose="020B0502040204020203" pitchFamily="34" charset="0"/>
                <a:cs typeface="Times New Roman" panose="02020603050405020304" pitchFamily="18" charset="0"/>
              </a:rPr>
              <a:t>Doucet, C.L. and </a:t>
            </a:r>
            <a:r>
              <a:rPr lang="en-GB" sz="1800" dirty="0" err="1">
                <a:effectLst/>
                <a:latin typeface="+mn-lt"/>
                <a:ea typeface="Segoe UI" panose="020B0502040204020203" pitchFamily="34" charset="0"/>
                <a:cs typeface="Times New Roman" panose="02020603050405020304" pitchFamily="18" charset="0"/>
              </a:rPr>
              <a:t>Rhéaume</a:t>
            </a:r>
            <a:r>
              <a:rPr lang="en-GB" sz="1800" dirty="0">
                <a:effectLst/>
                <a:latin typeface="+mn-lt"/>
                <a:ea typeface="Segoe UI" panose="020B0502040204020203" pitchFamily="34" charset="0"/>
                <a:cs typeface="Times New Roman" panose="02020603050405020304" pitchFamily="18" charset="0"/>
              </a:rPr>
              <a:t>, A., (</a:t>
            </a:r>
            <a:r>
              <a:rPr lang="en-GB" sz="1800" b="1" dirty="0">
                <a:effectLst/>
                <a:latin typeface="+mn-lt"/>
                <a:ea typeface="Segoe UI" panose="020B0502040204020203" pitchFamily="34" charset="0"/>
                <a:cs typeface="Times New Roman" panose="02020603050405020304" pitchFamily="18" charset="0"/>
              </a:rPr>
              <a:t>2020</a:t>
            </a:r>
            <a:r>
              <a:rPr lang="en-GB" sz="1800" dirty="0">
                <a:effectLst/>
                <a:latin typeface="+mn-lt"/>
                <a:ea typeface="Segoe UI" panose="020B0502040204020203" pitchFamily="34" charset="0"/>
                <a:cs typeface="Times New Roman" panose="02020603050405020304" pitchFamily="18" charset="0"/>
              </a:rPr>
              <a:t>). Impact of an inter-hospital transfer online module on critical care nurses’ preparedness for transfers. Canadian Journal of Critical Care Nursing, 31(2), pp.29–36. </a:t>
            </a:r>
          </a:p>
          <a:p>
            <a:pPr marL="342900" lvl="0" indent="-342900">
              <a:lnSpc>
                <a:spcPct val="107000"/>
              </a:lnSpc>
              <a:buFont typeface="+mj-lt"/>
              <a:buAutoNum type="arabicPeriod"/>
            </a:pPr>
            <a:r>
              <a:rPr lang="en-GB" sz="1800" dirty="0">
                <a:effectLst/>
                <a:latin typeface="+mn-lt"/>
                <a:ea typeface="Segoe UI" panose="020B0502040204020203" pitchFamily="34" charset="0"/>
                <a:cs typeface="Times New Roman" panose="02020603050405020304" pitchFamily="18" charset="0"/>
              </a:rPr>
              <a:t>Grier S., Brant G., Gould T.H., von </a:t>
            </a:r>
            <a:r>
              <a:rPr lang="en-GB" sz="1800" dirty="0" err="1">
                <a:effectLst/>
                <a:latin typeface="+mn-lt"/>
                <a:ea typeface="Segoe UI" panose="020B0502040204020203" pitchFamily="34" charset="0"/>
                <a:cs typeface="Times New Roman" panose="02020603050405020304" pitchFamily="18" charset="0"/>
              </a:rPr>
              <a:t>Vopelius</a:t>
            </a:r>
            <a:r>
              <a:rPr lang="en-GB" sz="1800" dirty="0">
                <a:effectLst/>
                <a:latin typeface="+mn-lt"/>
                <a:ea typeface="Segoe UI" panose="020B0502040204020203" pitchFamily="34" charset="0"/>
                <a:cs typeface="Times New Roman" panose="02020603050405020304" pitchFamily="18" charset="0"/>
              </a:rPr>
              <a:t>-Feldt J., and Thompson J., (</a:t>
            </a:r>
            <a:r>
              <a:rPr lang="en-GB" sz="1800" b="1" dirty="0">
                <a:effectLst/>
                <a:latin typeface="+mn-lt"/>
                <a:ea typeface="Segoe UI" panose="020B0502040204020203" pitchFamily="34" charset="0"/>
                <a:cs typeface="Times New Roman" panose="02020603050405020304" pitchFamily="18" charset="0"/>
              </a:rPr>
              <a:t>2020</a:t>
            </a:r>
            <a:r>
              <a:rPr lang="en-GB" sz="1800" dirty="0">
                <a:effectLst/>
                <a:latin typeface="+mn-lt"/>
                <a:ea typeface="Segoe UI" panose="020B0502040204020203" pitchFamily="34" charset="0"/>
                <a:cs typeface="Times New Roman" panose="02020603050405020304" pitchFamily="18" charset="0"/>
              </a:rPr>
              <a:t>). Critical care transfer in an English critical care network: Analysis of 1124 transfers delivered by an ad-hoc system. Journal of the Intensive Care Society, 21(1), pp.33–39. </a:t>
            </a:r>
          </a:p>
          <a:p>
            <a:pPr marL="342900" lvl="0" indent="-342900">
              <a:lnSpc>
                <a:spcPct val="107000"/>
              </a:lnSpc>
              <a:buFont typeface="+mj-lt"/>
              <a:buAutoNum type="arabicPeriod"/>
            </a:pPr>
            <a:r>
              <a:rPr lang="en-GB" sz="1800" dirty="0">
                <a:effectLst/>
                <a:latin typeface="+mn-lt"/>
                <a:ea typeface="Segoe UI" panose="020B0502040204020203" pitchFamily="34" charset="0"/>
                <a:cs typeface="Times New Roman" panose="02020603050405020304" pitchFamily="18" charset="0"/>
              </a:rPr>
              <a:t>Hunt D., (</a:t>
            </a:r>
            <a:r>
              <a:rPr lang="en-GB" sz="1800" b="1" dirty="0">
                <a:effectLst/>
                <a:latin typeface="+mn-lt"/>
                <a:ea typeface="Segoe UI" panose="020B0502040204020203" pitchFamily="34" charset="0"/>
                <a:cs typeface="Times New Roman" panose="02020603050405020304" pitchFamily="18" charset="0"/>
              </a:rPr>
              <a:t>2018</a:t>
            </a:r>
            <a:r>
              <a:rPr lang="en-GB" sz="1800" dirty="0">
                <a:effectLst/>
                <a:latin typeface="+mn-lt"/>
                <a:ea typeface="Segoe UI" panose="020B0502040204020203" pitchFamily="34" charset="0"/>
                <a:cs typeface="Times New Roman" panose="02020603050405020304" pitchFamily="18" charset="0"/>
              </a:rPr>
              <a:t>). Transfer of the critically ill adult patient. Surgery (United Kingdom), 36(4), pp.166–170. </a:t>
            </a:r>
          </a:p>
          <a:p>
            <a:pPr marL="342900" lvl="0" indent="-342900">
              <a:lnSpc>
                <a:spcPct val="107000"/>
              </a:lnSpc>
              <a:buFont typeface="+mj-lt"/>
              <a:buAutoNum type="arabicPeriod"/>
            </a:pPr>
            <a:r>
              <a:rPr lang="en-GB" sz="1800" dirty="0" err="1">
                <a:effectLst/>
                <a:latin typeface="+mn-lt"/>
                <a:ea typeface="Segoe UI" panose="020B0502040204020203" pitchFamily="34" charset="0"/>
                <a:cs typeface="Times New Roman" panose="02020603050405020304" pitchFamily="18" charset="0"/>
              </a:rPr>
              <a:t>Ignatyeva</a:t>
            </a:r>
            <a:r>
              <a:rPr lang="en-GB" sz="1800" dirty="0">
                <a:effectLst/>
                <a:latin typeface="+mn-lt"/>
                <a:ea typeface="Segoe UI" panose="020B0502040204020203" pitchFamily="34" charset="0"/>
                <a:cs typeface="Times New Roman" panose="02020603050405020304" pitchFamily="18" charset="0"/>
              </a:rPr>
              <a:t>, Y., Nguyen, A.P., Schmidt, U., Barak, R., Agarwal, R. and Davidson, J.E., (</a:t>
            </a:r>
            <a:r>
              <a:rPr lang="en-GB" sz="1800" b="1" dirty="0">
                <a:effectLst/>
                <a:latin typeface="+mn-lt"/>
                <a:ea typeface="Segoe UI" panose="020B0502040204020203" pitchFamily="34" charset="0"/>
                <a:cs typeface="Times New Roman" panose="02020603050405020304" pitchFamily="18" charset="0"/>
              </a:rPr>
              <a:t>2018</a:t>
            </a:r>
            <a:r>
              <a:rPr lang="en-GB" sz="1800" dirty="0">
                <a:effectLst/>
                <a:latin typeface="+mn-lt"/>
                <a:ea typeface="Segoe UI" panose="020B0502040204020203" pitchFamily="34" charset="0"/>
                <a:cs typeface="Times New Roman" panose="02020603050405020304" pitchFamily="18" charset="0"/>
              </a:rPr>
              <a:t>). Transport of Critically Ill Cardiovascular Patients. Critical care nursing quarterly, 41(4), pp.413–425. </a:t>
            </a:r>
          </a:p>
          <a:p>
            <a:pPr marL="342900" lvl="0" indent="-342900">
              <a:lnSpc>
                <a:spcPct val="107000"/>
              </a:lnSpc>
              <a:buFont typeface="+mj-lt"/>
              <a:buAutoNum type="arabicPeriod"/>
            </a:pPr>
            <a:r>
              <a:rPr lang="en-GB" sz="1800" dirty="0">
                <a:effectLst/>
                <a:latin typeface="+mn-lt"/>
                <a:ea typeface="Segoe UI" panose="020B0502040204020203" pitchFamily="34" charset="0"/>
                <a:cs typeface="Times New Roman" panose="02020603050405020304" pitchFamily="18" charset="0"/>
              </a:rPr>
              <a:t>Intensive Care Society, (</a:t>
            </a:r>
            <a:r>
              <a:rPr lang="en-GB" sz="1800" b="1" dirty="0">
                <a:effectLst/>
                <a:latin typeface="+mn-lt"/>
                <a:ea typeface="Segoe UI" panose="020B0502040204020203" pitchFamily="34" charset="0"/>
                <a:cs typeface="Times New Roman" panose="02020603050405020304" pitchFamily="18" charset="0"/>
              </a:rPr>
              <a:t>2018</a:t>
            </a:r>
            <a:r>
              <a:rPr lang="en-GB" sz="1800" dirty="0">
                <a:effectLst/>
                <a:latin typeface="+mn-lt"/>
                <a:ea typeface="Segoe UI" panose="020B0502040204020203" pitchFamily="34" charset="0"/>
                <a:cs typeface="Times New Roman" panose="02020603050405020304" pitchFamily="18" charset="0"/>
              </a:rPr>
              <a:t>). Patient Transfer Guidance. Available from: https://www.ics.ac.uk/Society/Guidance/PDFs/Patient_Transfer_Guidance [Accessed June 10, 2022]</a:t>
            </a:r>
          </a:p>
        </p:txBody>
      </p:sp>
    </p:spTree>
    <p:extLst>
      <p:ext uri="{BB962C8B-B14F-4D97-AF65-F5344CB8AC3E}">
        <p14:creationId xmlns:p14="http://schemas.microsoft.com/office/powerpoint/2010/main" val="3013250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EA6CB-C3BB-F106-F691-3F617040D70B}"/>
              </a:ext>
            </a:extLst>
          </p:cNvPr>
          <p:cNvSpPr>
            <a:spLocks noGrp="1"/>
          </p:cNvSpPr>
          <p:nvPr>
            <p:ph type="title"/>
          </p:nvPr>
        </p:nvSpPr>
        <p:spPr>
          <a:xfrm>
            <a:off x="367392" y="739022"/>
            <a:ext cx="6216461" cy="483028"/>
          </a:xfrm>
        </p:spPr>
        <p:txBody>
          <a:bodyPr/>
          <a:lstStyle/>
          <a:p>
            <a:r>
              <a:rPr lang="en-GB" dirty="0"/>
              <a:t>Literature Review References (2)</a:t>
            </a:r>
          </a:p>
        </p:txBody>
      </p:sp>
      <p:sp>
        <p:nvSpPr>
          <p:cNvPr id="3" name="Content Placeholder 2">
            <a:extLst>
              <a:ext uri="{FF2B5EF4-FFF2-40B4-BE49-F238E27FC236}">
                <a16:creationId xmlns:a16="http://schemas.microsoft.com/office/drawing/2014/main" id="{44967F59-D0ED-37C7-0BDE-230095B99258}"/>
              </a:ext>
            </a:extLst>
          </p:cNvPr>
          <p:cNvSpPr>
            <a:spLocks noGrp="1"/>
          </p:cNvSpPr>
          <p:nvPr>
            <p:ph idx="1"/>
          </p:nvPr>
        </p:nvSpPr>
        <p:spPr>
          <a:xfrm>
            <a:off x="367392" y="1298961"/>
            <a:ext cx="6216461" cy="6725540"/>
          </a:xfrm>
        </p:spPr>
        <p:txBody>
          <a:bodyPr>
            <a:noAutofit/>
          </a:bodyPr>
          <a:lstStyle/>
          <a:p>
            <a:pPr marL="342900" lvl="0" indent="-342900">
              <a:lnSpc>
                <a:spcPct val="107000"/>
              </a:lnSpc>
              <a:buFont typeface="+mj-lt"/>
              <a:buAutoNum type="arabicPeriod" startAt="12"/>
            </a:pPr>
            <a:r>
              <a:rPr lang="en-GB" sz="1100" dirty="0" err="1">
                <a:effectLst/>
                <a:latin typeface="+mn-lt"/>
                <a:ea typeface="Segoe UI" panose="020B0502040204020203" pitchFamily="34" charset="0"/>
                <a:cs typeface="Times New Roman" panose="02020603050405020304" pitchFamily="18" charset="0"/>
              </a:rPr>
              <a:t>Jeyaraju</a:t>
            </a:r>
            <a:r>
              <a:rPr lang="en-GB" sz="1100" dirty="0">
                <a:effectLst/>
                <a:latin typeface="+mn-lt"/>
                <a:ea typeface="Segoe UI" panose="020B0502040204020203" pitchFamily="34" charset="0"/>
                <a:cs typeface="Times New Roman" panose="02020603050405020304" pitchFamily="18" charset="0"/>
              </a:rPr>
              <a:t> M., </a:t>
            </a:r>
            <a:r>
              <a:rPr lang="en-GB" sz="1100" dirty="0" err="1">
                <a:effectLst/>
                <a:latin typeface="+mn-lt"/>
                <a:ea typeface="Segoe UI" panose="020B0502040204020203" pitchFamily="34" charset="0"/>
                <a:cs typeface="Times New Roman" panose="02020603050405020304" pitchFamily="18" charset="0"/>
              </a:rPr>
              <a:t>Andhavarapu</a:t>
            </a:r>
            <a:r>
              <a:rPr lang="en-GB" sz="1100" dirty="0">
                <a:effectLst/>
                <a:latin typeface="+mn-lt"/>
                <a:ea typeface="Segoe UI" panose="020B0502040204020203" pitchFamily="34" charset="0"/>
                <a:cs typeface="Times New Roman" panose="02020603050405020304" pitchFamily="18" charset="0"/>
              </a:rPr>
              <a:t> S., Palmer J., </a:t>
            </a:r>
            <a:r>
              <a:rPr lang="en-GB" sz="1100" dirty="0" err="1">
                <a:effectLst/>
                <a:latin typeface="+mn-lt"/>
                <a:ea typeface="Segoe UI" panose="020B0502040204020203" pitchFamily="34" charset="0"/>
                <a:cs typeface="Times New Roman" panose="02020603050405020304" pitchFamily="18" charset="0"/>
              </a:rPr>
              <a:t>Bzhilyanskaya</a:t>
            </a:r>
            <a:r>
              <a:rPr lang="en-GB" sz="1100" dirty="0">
                <a:effectLst/>
                <a:latin typeface="+mn-lt"/>
                <a:ea typeface="Segoe UI" panose="020B0502040204020203" pitchFamily="34" charset="0"/>
                <a:cs typeface="Times New Roman" panose="02020603050405020304" pitchFamily="18" charset="0"/>
              </a:rPr>
              <a:t> V., Friedman E., Lurie T., Patel P., </a:t>
            </a:r>
            <a:r>
              <a:rPr lang="en-GB" sz="1100" dirty="0" err="1">
                <a:effectLst/>
                <a:latin typeface="+mn-lt"/>
                <a:ea typeface="Segoe UI" panose="020B0502040204020203" pitchFamily="34" charset="0"/>
                <a:cs typeface="Times New Roman" panose="02020603050405020304" pitchFamily="18" charset="0"/>
              </a:rPr>
              <a:t>Raffman</a:t>
            </a:r>
            <a:r>
              <a:rPr lang="en-GB" sz="1100" dirty="0">
                <a:effectLst/>
                <a:latin typeface="+mn-lt"/>
                <a:ea typeface="Segoe UI" panose="020B0502040204020203" pitchFamily="34" charset="0"/>
                <a:cs typeface="Times New Roman" panose="02020603050405020304" pitchFamily="18" charset="0"/>
              </a:rPr>
              <a:t> A., Wang J., and Tran Q.K., (</a:t>
            </a:r>
            <a:r>
              <a:rPr lang="en-GB" sz="1100" b="1" dirty="0">
                <a:effectLst/>
                <a:latin typeface="+mn-lt"/>
                <a:ea typeface="Segoe UI" panose="020B0502040204020203" pitchFamily="34" charset="0"/>
                <a:cs typeface="Times New Roman" panose="02020603050405020304" pitchFamily="18" charset="0"/>
              </a:rPr>
              <a:t>2021</a:t>
            </a:r>
            <a:r>
              <a:rPr lang="en-GB" sz="1100" dirty="0">
                <a:effectLst/>
                <a:latin typeface="+mn-lt"/>
                <a:ea typeface="Segoe UI" panose="020B0502040204020203" pitchFamily="34" charset="0"/>
                <a:cs typeface="Times New Roman" panose="02020603050405020304" pitchFamily="18" charset="0"/>
              </a:rPr>
              <a:t>). Safety Matters: A Meta-analysis of Interhospital Transport Adverse Events in Critically Ill Patients. Air Medical Journal, 40(5), pp.350–358. </a:t>
            </a:r>
          </a:p>
          <a:p>
            <a:pPr marL="342900" lvl="0" indent="-342900">
              <a:lnSpc>
                <a:spcPct val="107000"/>
              </a:lnSpc>
              <a:buFont typeface="+mj-lt"/>
              <a:buAutoNum type="arabicPeriod" startAt="12"/>
            </a:pPr>
            <a:r>
              <a:rPr lang="en-GB" sz="1100" dirty="0">
                <a:effectLst/>
                <a:latin typeface="+mn-lt"/>
                <a:ea typeface="Segoe UI" panose="020B0502040204020203" pitchFamily="34" charset="0"/>
                <a:cs typeface="Times New Roman" panose="02020603050405020304" pitchFamily="18" charset="0"/>
              </a:rPr>
              <a:t>Karlsson, J., Eriksson, T., Lindahl, B. and </a:t>
            </a:r>
            <a:r>
              <a:rPr lang="en-GB" sz="1100" dirty="0" err="1">
                <a:effectLst/>
                <a:latin typeface="+mn-lt"/>
                <a:ea typeface="Segoe UI" panose="020B0502040204020203" pitchFamily="34" charset="0"/>
                <a:cs typeface="Times New Roman" panose="02020603050405020304" pitchFamily="18" charset="0"/>
              </a:rPr>
              <a:t>Fridh</a:t>
            </a:r>
            <a:r>
              <a:rPr lang="en-GB" sz="1100" dirty="0">
                <a:effectLst/>
                <a:latin typeface="+mn-lt"/>
                <a:ea typeface="Segoe UI" panose="020B0502040204020203" pitchFamily="34" charset="0"/>
                <a:cs typeface="Times New Roman" panose="02020603050405020304" pitchFamily="18" charset="0"/>
              </a:rPr>
              <a:t>, I., (</a:t>
            </a:r>
            <a:r>
              <a:rPr lang="en-GB" sz="1100" b="1" dirty="0">
                <a:effectLst/>
                <a:latin typeface="+mn-lt"/>
                <a:ea typeface="Segoe UI" panose="020B0502040204020203" pitchFamily="34" charset="0"/>
                <a:cs typeface="Times New Roman" panose="02020603050405020304" pitchFamily="18" charset="0"/>
              </a:rPr>
              <a:t>2020b</a:t>
            </a:r>
            <a:r>
              <a:rPr lang="en-GB" sz="1100" dirty="0">
                <a:effectLst/>
                <a:latin typeface="+mn-lt"/>
                <a:ea typeface="Segoe UI" panose="020B0502040204020203" pitchFamily="34" charset="0"/>
                <a:cs typeface="Times New Roman" panose="02020603050405020304" pitchFamily="18" charset="0"/>
              </a:rPr>
              <a:t>). Family members’ lived experiences when a loved one undergoes an interhospital intensive care unit-to-unit transfer: A phenomenological hermeneutical study. Journal of clinical nursing, 29(19–20), pp.3721–3730. </a:t>
            </a:r>
          </a:p>
          <a:p>
            <a:pPr marL="342900" lvl="0" indent="-342900">
              <a:lnSpc>
                <a:spcPct val="107000"/>
              </a:lnSpc>
              <a:buFont typeface="+mj-lt"/>
              <a:buAutoNum type="arabicPeriod" startAt="12"/>
            </a:pPr>
            <a:r>
              <a:rPr lang="en-GB" sz="1100" dirty="0">
                <a:effectLst/>
                <a:latin typeface="+mn-lt"/>
                <a:ea typeface="Segoe UI" panose="020B0502040204020203" pitchFamily="34" charset="0"/>
                <a:cs typeface="Times New Roman" panose="02020603050405020304" pitchFamily="18" charset="0"/>
              </a:rPr>
              <a:t>Karlsson, J., Eriksson, T., Lindahl, B., </a:t>
            </a:r>
            <a:r>
              <a:rPr lang="en-GB" sz="1100" dirty="0" err="1">
                <a:effectLst/>
                <a:latin typeface="+mn-lt"/>
                <a:ea typeface="Segoe UI" panose="020B0502040204020203" pitchFamily="34" charset="0"/>
                <a:cs typeface="Times New Roman" panose="02020603050405020304" pitchFamily="18" charset="0"/>
              </a:rPr>
              <a:t>Schildmeijer</a:t>
            </a:r>
            <a:r>
              <a:rPr lang="en-GB" sz="1100" dirty="0">
                <a:effectLst/>
                <a:latin typeface="+mn-lt"/>
                <a:ea typeface="Segoe UI" panose="020B0502040204020203" pitchFamily="34" charset="0"/>
                <a:cs typeface="Times New Roman" panose="02020603050405020304" pitchFamily="18" charset="0"/>
              </a:rPr>
              <a:t>, K. and </a:t>
            </a:r>
            <a:r>
              <a:rPr lang="en-GB" sz="1100" dirty="0" err="1">
                <a:effectLst/>
                <a:latin typeface="+mn-lt"/>
                <a:ea typeface="Segoe UI" panose="020B0502040204020203" pitchFamily="34" charset="0"/>
                <a:cs typeface="Times New Roman" panose="02020603050405020304" pitchFamily="18" charset="0"/>
              </a:rPr>
              <a:t>Fridh</a:t>
            </a:r>
            <a:r>
              <a:rPr lang="en-GB" sz="1100" dirty="0">
                <a:effectLst/>
                <a:latin typeface="+mn-lt"/>
                <a:ea typeface="Segoe UI" panose="020B0502040204020203" pitchFamily="34" charset="0"/>
                <a:cs typeface="Times New Roman" panose="02020603050405020304" pitchFamily="18" charset="0"/>
              </a:rPr>
              <a:t>, I., (</a:t>
            </a:r>
            <a:r>
              <a:rPr lang="en-GB" sz="1100" b="1" dirty="0">
                <a:effectLst/>
                <a:latin typeface="+mn-lt"/>
                <a:ea typeface="Segoe UI" panose="020B0502040204020203" pitchFamily="34" charset="0"/>
                <a:cs typeface="Times New Roman" panose="02020603050405020304" pitchFamily="18" charset="0"/>
              </a:rPr>
              <a:t>2020a</a:t>
            </a:r>
            <a:r>
              <a:rPr lang="en-GB" sz="1100" dirty="0">
                <a:effectLst/>
                <a:latin typeface="+mn-lt"/>
                <a:ea typeface="Segoe UI" panose="020B0502040204020203" pitchFamily="34" charset="0"/>
                <a:cs typeface="Times New Roman" panose="02020603050405020304" pitchFamily="18" charset="0"/>
              </a:rPr>
              <a:t>). Critical care nurses’ lived experiences of interhospital intensive care unit-to-unit transfers: A phenomenological hermeneutical study. Intensive &amp; critical care nursing, 61(bg4, 9211274), p.102923. </a:t>
            </a:r>
          </a:p>
          <a:p>
            <a:pPr marL="342900" lvl="0" indent="-342900">
              <a:lnSpc>
                <a:spcPct val="107000"/>
              </a:lnSpc>
              <a:buFont typeface="+mj-lt"/>
              <a:buAutoNum type="arabicPeriod" startAt="12"/>
            </a:pPr>
            <a:r>
              <a:rPr lang="en-GB" sz="1100" dirty="0" err="1">
                <a:effectLst/>
                <a:latin typeface="+mn-lt"/>
                <a:ea typeface="Segoe UI" panose="020B0502040204020203" pitchFamily="34" charset="0"/>
                <a:cs typeface="Times New Roman" panose="02020603050405020304" pitchFamily="18" charset="0"/>
              </a:rPr>
              <a:t>Lyphout</a:t>
            </a:r>
            <a:r>
              <a:rPr lang="en-GB" sz="1100" dirty="0">
                <a:effectLst/>
                <a:latin typeface="+mn-lt"/>
                <a:ea typeface="Segoe UI" panose="020B0502040204020203" pitchFamily="34" charset="0"/>
                <a:cs typeface="Times New Roman" panose="02020603050405020304" pitchFamily="18" charset="0"/>
              </a:rPr>
              <a:t>, C., Bergs, J., Stockman, W., </a:t>
            </a:r>
            <a:r>
              <a:rPr lang="en-GB" sz="1100" dirty="0" err="1">
                <a:effectLst/>
                <a:latin typeface="+mn-lt"/>
                <a:ea typeface="Segoe UI" panose="020B0502040204020203" pitchFamily="34" charset="0"/>
                <a:cs typeface="Times New Roman" panose="02020603050405020304" pitchFamily="18" charset="0"/>
              </a:rPr>
              <a:t>Deschilder</a:t>
            </a:r>
            <a:r>
              <a:rPr lang="en-GB" sz="1100" dirty="0">
                <a:effectLst/>
                <a:latin typeface="+mn-lt"/>
                <a:ea typeface="Segoe UI" panose="020B0502040204020203" pitchFamily="34" charset="0"/>
                <a:cs typeface="Times New Roman" panose="02020603050405020304" pitchFamily="18" charset="0"/>
              </a:rPr>
              <a:t>, K., </a:t>
            </a:r>
            <a:r>
              <a:rPr lang="en-GB" sz="1100" dirty="0" err="1">
                <a:effectLst/>
                <a:latin typeface="+mn-lt"/>
                <a:ea typeface="Segoe UI" panose="020B0502040204020203" pitchFamily="34" charset="0"/>
                <a:cs typeface="Times New Roman" panose="02020603050405020304" pitchFamily="18" charset="0"/>
              </a:rPr>
              <a:t>Duchatelet</a:t>
            </a:r>
            <a:r>
              <a:rPr lang="en-GB" sz="1100" dirty="0">
                <a:effectLst/>
                <a:latin typeface="+mn-lt"/>
                <a:ea typeface="Segoe UI" panose="020B0502040204020203" pitchFamily="34" charset="0"/>
                <a:cs typeface="Times New Roman" panose="02020603050405020304" pitchFamily="18" charset="0"/>
              </a:rPr>
              <a:t>, C., </a:t>
            </a:r>
            <a:r>
              <a:rPr lang="en-GB" sz="1100" dirty="0" err="1">
                <a:effectLst/>
                <a:latin typeface="+mn-lt"/>
                <a:ea typeface="Segoe UI" panose="020B0502040204020203" pitchFamily="34" charset="0"/>
                <a:cs typeface="Times New Roman" panose="02020603050405020304" pitchFamily="18" charset="0"/>
              </a:rPr>
              <a:t>Desruelles</a:t>
            </a:r>
            <a:r>
              <a:rPr lang="en-GB" sz="1100" dirty="0">
                <a:effectLst/>
                <a:latin typeface="+mn-lt"/>
                <a:ea typeface="Segoe UI" panose="020B0502040204020203" pitchFamily="34" charset="0"/>
                <a:cs typeface="Times New Roman" panose="02020603050405020304" pitchFamily="18" charset="0"/>
              </a:rPr>
              <a:t>, D. and </a:t>
            </a:r>
            <a:r>
              <a:rPr lang="en-GB" sz="1100" dirty="0" err="1">
                <a:effectLst/>
                <a:latin typeface="+mn-lt"/>
                <a:ea typeface="Segoe UI" panose="020B0502040204020203" pitchFamily="34" charset="0"/>
                <a:cs typeface="Times New Roman" panose="02020603050405020304" pitchFamily="18" charset="0"/>
              </a:rPr>
              <a:t>Bronselaer</a:t>
            </a:r>
            <a:r>
              <a:rPr lang="en-GB" sz="1100" dirty="0">
                <a:effectLst/>
                <a:latin typeface="+mn-lt"/>
                <a:ea typeface="Segoe UI" panose="020B0502040204020203" pitchFamily="34" charset="0"/>
                <a:cs typeface="Times New Roman" panose="02020603050405020304" pitchFamily="18" charset="0"/>
              </a:rPr>
              <a:t>, K., (</a:t>
            </a:r>
            <a:r>
              <a:rPr lang="en-GB" sz="1100" b="1" dirty="0">
                <a:effectLst/>
                <a:latin typeface="+mn-lt"/>
                <a:ea typeface="Segoe UI" panose="020B0502040204020203" pitchFamily="34" charset="0"/>
                <a:cs typeface="Times New Roman" panose="02020603050405020304" pitchFamily="18" charset="0"/>
              </a:rPr>
              <a:t>2018</a:t>
            </a:r>
            <a:r>
              <a:rPr lang="en-GB" sz="1100" dirty="0">
                <a:effectLst/>
                <a:latin typeface="+mn-lt"/>
                <a:ea typeface="Segoe UI" panose="020B0502040204020203" pitchFamily="34" charset="0"/>
                <a:cs typeface="Times New Roman" panose="02020603050405020304" pitchFamily="18" charset="0"/>
              </a:rPr>
              <a:t>). Patient safety incidents during interhospital transport of patients: A prospective analysis. International emergency nursing, 36(101472191), pp.22–26. </a:t>
            </a:r>
          </a:p>
          <a:p>
            <a:pPr marL="342900" lvl="0" indent="-342900">
              <a:lnSpc>
                <a:spcPct val="107000"/>
              </a:lnSpc>
              <a:buFont typeface="+mj-lt"/>
              <a:buAutoNum type="arabicPeriod" startAt="12"/>
            </a:pPr>
            <a:r>
              <a:rPr lang="en-GB" sz="1100" dirty="0">
                <a:effectLst/>
                <a:latin typeface="+mn-lt"/>
                <a:ea typeface="Segoe UI" panose="020B0502040204020203" pitchFamily="34" charset="0"/>
                <a:cs typeface="Times New Roman" panose="02020603050405020304" pitchFamily="18" charset="0"/>
              </a:rPr>
              <a:t>Martin T., (</a:t>
            </a:r>
            <a:r>
              <a:rPr lang="en-GB" sz="1100" b="1" dirty="0">
                <a:effectLst/>
                <a:latin typeface="+mn-lt"/>
                <a:ea typeface="Segoe UI" panose="020B0502040204020203" pitchFamily="34" charset="0"/>
                <a:cs typeface="Times New Roman" panose="02020603050405020304" pitchFamily="18" charset="0"/>
              </a:rPr>
              <a:t>2021</a:t>
            </a:r>
            <a:r>
              <a:rPr lang="en-GB" sz="1100" dirty="0">
                <a:effectLst/>
                <a:latin typeface="+mn-lt"/>
                <a:ea typeface="Segoe UI" panose="020B0502040204020203" pitchFamily="34" charset="0"/>
                <a:cs typeface="Times New Roman" panose="02020603050405020304" pitchFamily="18" charset="0"/>
              </a:rPr>
              <a:t>). Transporting the adult critically ill patient. Surgery (United Kingdom), 39(1), pp.15–21. </a:t>
            </a:r>
          </a:p>
          <a:p>
            <a:pPr marL="342900" lvl="0" indent="-342900">
              <a:lnSpc>
                <a:spcPct val="107000"/>
              </a:lnSpc>
              <a:buFont typeface="+mj-lt"/>
              <a:buAutoNum type="arabicPeriod" startAt="12"/>
            </a:pPr>
            <a:r>
              <a:rPr lang="en-GB" sz="1100" dirty="0" err="1">
                <a:effectLst/>
                <a:latin typeface="+mn-lt"/>
                <a:ea typeface="Segoe UI" panose="020B0502040204020203" pitchFamily="34" charset="0"/>
                <a:cs typeface="Times New Roman" panose="02020603050405020304" pitchFamily="18" charset="0"/>
              </a:rPr>
              <a:t>Mazzoli</a:t>
            </a:r>
            <a:r>
              <a:rPr lang="en-GB" sz="1100" dirty="0">
                <a:effectLst/>
                <a:latin typeface="+mn-lt"/>
                <a:ea typeface="Segoe UI" panose="020B0502040204020203" pitchFamily="34" charset="0"/>
                <a:cs typeface="Times New Roman" panose="02020603050405020304" pitchFamily="18" charset="0"/>
              </a:rPr>
              <a:t>, C.A., </a:t>
            </a:r>
            <a:r>
              <a:rPr lang="en-GB" sz="1100" dirty="0" err="1">
                <a:effectLst/>
                <a:latin typeface="+mn-lt"/>
                <a:ea typeface="Segoe UI" panose="020B0502040204020203" pitchFamily="34" charset="0"/>
                <a:cs typeface="Times New Roman" panose="02020603050405020304" pitchFamily="18" charset="0"/>
              </a:rPr>
              <a:t>Gamberini</a:t>
            </a:r>
            <a:r>
              <a:rPr lang="en-GB" sz="1100" dirty="0">
                <a:effectLst/>
                <a:latin typeface="+mn-lt"/>
                <a:ea typeface="Segoe UI" panose="020B0502040204020203" pitchFamily="34" charset="0"/>
                <a:cs typeface="Times New Roman" panose="02020603050405020304" pitchFamily="18" charset="0"/>
              </a:rPr>
              <a:t>, L., </a:t>
            </a:r>
            <a:r>
              <a:rPr lang="en-GB" sz="1100" dirty="0" err="1">
                <a:effectLst/>
                <a:latin typeface="+mn-lt"/>
                <a:ea typeface="Segoe UI" panose="020B0502040204020203" pitchFamily="34" charset="0"/>
                <a:cs typeface="Times New Roman" panose="02020603050405020304" pitchFamily="18" charset="0"/>
              </a:rPr>
              <a:t>Lupi</a:t>
            </a:r>
            <a:r>
              <a:rPr lang="en-GB" sz="1100" dirty="0">
                <a:effectLst/>
                <a:latin typeface="+mn-lt"/>
                <a:ea typeface="Segoe UI" panose="020B0502040204020203" pitchFamily="34" charset="0"/>
                <a:cs typeface="Times New Roman" panose="02020603050405020304" pitchFamily="18" charset="0"/>
              </a:rPr>
              <a:t>, C., </a:t>
            </a:r>
            <a:r>
              <a:rPr lang="en-GB" sz="1100" dirty="0" err="1">
                <a:effectLst/>
                <a:latin typeface="+mn-lt"/>
                <a:ea typeface="Segoe UI" panose="020B0502040204020203" pitchFamily="34" charset="0"/>
                <a:cs typeface="Times New Roman" panose="02020603050405020304" pitchFamily="18" charset="0"/>
              </a:rPr>
              <a:t>Tartaglione</a:t>
            </a:r>
            <a:r>
              <a:rPr lang="en-GB" sz="1100" dirty="0">
                <a:effectLst/>
                <a:latin typeface="+mn-lt"/>
                <a:ea typeface="Segoe UI" panose="020B0502040204020203" pitchFamily="34" charset="0"/>
                <a:cs typeface="Times New Roman" panose="02020603050405020304" pitchFamily="18" charset="0"/>
              </a:rPr>
              <a:t>, M., Coniglio, C., </a:t>
            </a:r>
            <a:r>
              <a:rPr lang="en-GB" sz="1100" dirty="0" err="1">
                <a:effectLst/>
                <a:latin typeface="+mn-lt"/>
                <a:ea typeface="Segoe UI" panose="020B0502040204020203" pitchFamily="34" charset="0"/>
                <a:cs typeface="Times New Roman" panose="02020603050405020304" pitchFamily="18" charset="0"/>
              </a:rPr>
              <a:t>Franceschini</a:t>
            </a:r>
            <a:r>
              <a:rPr lang="en-GB" sz="1100" dirty="0">
                <a:effectLst/>
                <a:latin typeface="+mn-lt"/>
                <a:ea typeface="Segoe UI" panose="020B0502040204020203" pitchFamily="34" charset="0"/>
                <a:cs typeface="Times New Roman" panose="02020603050405020304" pitchFamily="18" charset="0"/>
              </a:rPr>
              <a:t>, A., </a:t>
            </a:r>
            <a:r>
              <a:rPr lang="en-GB" sz="1100" dirty="0" err="1">
                <a:effectLst/>
                <a:latin typeface="+mn-lt"/>
                <a:ea typeface="Segoe UI" panose="020B0502040204020203" pitchFamily="34" charset="0"/>
                <a:cs typeface="Times New Roman" panose="02020603050405020304" pitchFamily="18" charset="0"/>
              </a:rPr>
              <a:t>Barbalace</a:t>
            </a:r>
            <a:r>
              <a:rPr lang="en-GB" sz="1100" dirty="0">
                <a:effectLst/>
                <a:latin typeface="+mn-lt"/>
                <a:ea typeface="Segoe UI" panose="020B0502040204020203" pitchFamily="34" charset="0"/>
                <a:cs typeface="Times New Roman" panose="02020603050405020304" pitchFamily="18" charset="0"/>
              </a:rPr>
              <a:t>, C., Gordini, G. and </a:t>
            </a:r>
            <a:r>
              <a:rPr lang="en-GB" sz="1100" dirty="0" err="1">
                <a:effectLst/>
                <a:latin typeface="+mn-lt"/>
                <a:ea typeface="Segoe UI" panose="020B0502040204020203" pitchFamily="34" charset="0"/>
                <a:cs typeface="Times New Roman" panose="02020603050405020304" pitchFamily="18" charset="0"/>
              </a:rPr>
              <a:t>Chiarini</a:t>
            </a:r>
            <a:r>
              <a:rPr lang="en-GB" sz="1100" dirty="0">
                <a:effectLst/>
                <a:latin typeface="+mn-lt"/>
                <a:ea typeface="Segoe UI" panose="020B0502040204020203" pitchFamily="34" charset="0"/>
                <a:cs typeface="Times New Roman" panose="02020603050405020304" pitchFamily="18" charset="0"/>
              </a:rPr>
              <a:t>, V., (</a:t>
            </a:r>
            <a:r>
              <a:rPr lang="en-GB" sz="1100" b="1" dirty="0">
                <a:effectLst/>
                <a:latin typeface="+mn-lt"/>
                <a:ea typeface="Segoe UI" panose="020B0502040204020203" pitchFamily="34" charset="0"/>
                <a:cs typeface="Times New Roman" panose="02020603050405020304" pitchFamily="18" charset="0"/>
              </a:rPr>
              <a:t>2020</a:t>
            </a:r>
            <a:r>
              <a:rPr lang="en-GB" sz="1100" dirty="0">
                <a:effectLst/>
                <a:latin typeface="+mn-lt"/>
                <a:ea typeface="Segoe UI" panose="020B0502040204020203" pitchFamily="34" charset="0"/>
                <a:cs typeface="Times New Roman" panose="02020603050405020304" pitchFamily="18" charset="0"/>
              </a:rPr>
              <a:t>). Interhospital Transfer of Critically Ill COVID-19 Patients: Preliminary Considerations From the Emilia-Romagna Experience. Air Medical Journal, 39(5), pp.423–426.</a:t>
            </a:r>
          </a:p>
          <a:p>
            <a:pPr marL="342900" lvl="0" indent="-342900">
              <a:lnSpc>
                <a:spcPct val="107000"/>
              </a:lnSpc>
              <a:buFont typeface="+mj-lt"/>
              <a:buAutoNum type="arabicPeriod" startAt="12"/>
            </a:pPr>
            <a:r>
              <a:rPr lang="en-GB" sz="1100" dirty="0">
                <a:effectLst/>
                <a:latin typeface="+mn-lt"/>
                <a:ea typeface="Segoe UI" panose="020B0502040204020203" pitchFamily="34" charset="0"/>
                <a:cs typeface="Times New Roman" panose="02020603050405020304" pitchFamily="18" charset="0"/>
              </a:rPr>
              <a:t>Rush, B., Tyler, P.D., Stone, D.J., Geisler, B.P., Walley, K.R., Anthony </a:t>
            </a:r>
            <a:r>
              <a:rPr lang="en-GB" sz="1100" dirty="0" err="1">
                <a:effectLst/>
                <a:latin typeface="+mn-lt"/>
                <a:ea typeface="Segoe UI" panose="020B0502040204020203" pitchFamily="34" charset="0"/>
                <a:cs typeface="Times New Roman" panose="02020603050405020304" pitchFamily="18" charset="0"/>
              </a:rPr>
              <a:t>Celi</a:t>
            </a:r>
            <a:r>
              <a:rPr lang="en-GB" sz="1100" dirty="0">
                <a:effectLst/>
                <a:latin typeface="+mn-lt"/>
                <a:ea typeface="Segoe UI" panose="020B0502040204020203" pitchFamily="34" charset="0"/>
                <a:cs typeface="Times New Roman" panose="02020603050405020304" pitchFamily="18" charset="0"/>
              </a:rPr>
              <a:t>, L. and </a:t>
            </a:r>
            <a:r>
              <a:rPr lang="en-GB" sz="1100" dirty="0" err="1">
                <a:effectLst/>
                <a:latin typeface="+mn-lt"/>
                <a:ea typeface="Segoe UI" panose="020B0502040204020203" pitchFamily="34" charset="0"/>
                <a:cs typeface="Times New Roman" panose="02020603050405020304" pitchFamily="18" charset="0"/>
              </a:rPr>
              <a:t>Celi</a:t>
            </a:r>
            <a:r>
              <a:rPr lang="en-GB" sz="1100" dirty="0">
                <a:effectLst/>
                <a:latin typeface="+mn-lt"/>
                <a:ea typeface="Segoe UI" panose="020B0502040204020203" pitchFamily="34" charset="0"/>
                <a:cs typeface="Times New Roman" panose="02020603050405020304" pitchFamily="18" charset="0"/>
              </a:rPr>
              <a:t>, L.A., (</a:t>
            </a:r>
            <a:r>
              <a:rPr lang="en-GB" sz="1100" b="1" dirty="0">
                <a:effectLst/>
                <a:latin typeface="+mn-lt"/>
                <a:ea typeface="Segoe UI" panose="020B0502040204020203" pitchFamily="34" charset="0"/>
                <a:cs typeface="Times New Roman" panose="02020603050405020304" pitchFamily="18" charset="0"/>
              </a:rPr>
              <a:t>2018</a:t>
            </a:r>
            <a:r>
              <a:rPr lang="en-GB" sz="1100" dirty="0">
                <a:effectLst/>
                <a:latin typeface="+mn-lt"/>
                <a:ea typeface="Segoe UI" panose="020B0502040204020203" pitchFamily="34" charset="0"/>
                <a:cs typeface="Times New Roman" panose="02020603050405020304" pitchFamily="18" charset="0"/>
              </a:rPr>
              <a:t>). Outcomes of Ventilated Patients With Sepsis Who Undergo Interhospital Transfer: A Nationwide Linked Analysis. Critical Care Medicine, 46(1), pp.e81–e86. </a:t>
            </a:r>
          </a:p>
          <a:p>
            <a:pPr marL="342900" lvl="0" indent="-342900">
              <a:lnSpc>
                <a:spcPct val="107000"/>
              </a:lnSpc>
              <a:buFont typeface="+mj-lt"/>
              <a:buAutoNum type="arabicPeriod" startAt="12"/>
            </a:pPr>
            <a:r>
              <a:rPr lang="en-GB" sz="1100" dirty="0">
                <a:effectLst/>
                <a:latin typeface="+mn-lt"/>
                <a:ea typeface="Segoe UI" panose="020B0502040204020203" pitchFamily="34" charset="0"/>
                <a:cs typeface="Times New Roman" panose="02020603050405020304" pitchFamily="18" charset="0"/>
              </a:rPr>
              <a:t>Sen A., Blakeman S., </a:t>
            </a:r>
            <a:r>
              <a:rPr lang="en-GB" sz="1100" dirty="0" err="1">
                <a:effectLst/>
                <a:latin typeface="+mn-lt"/>
                <a:ea typeface="Segoe UI" panose="020B0502040204020203" pitchFamily="34" charset="0"/>
                <a:cs typeface="Times New Roman" panose="02020603050405020304" pitchFamily="18" charset="0"/>
              </a:rPr>
              <a:t>DeValeria</a:t>
            </a:r>
            <a:r>
              <a:rPr lang="en-GB" sz="1100" dirty="0">
                <a:effectLst/>
                <a:latin typeface="+mn-lt"/>
                <a:ea typeface="Segoe UI" panose="020B0502040204020203" pitchFamily="34" charset="0"/>
                <a:cs typeface="Times New Roman" panose="02020603050405020304" pitchFamily="18" charset="0"/>
              </a:rPr>
              <a:t> P.A., </a:t>
            </a:r>
            <a:r>
              <a:rPr lang="en-GB" sz="1100" dirty="0" err="1">
                <a:effectLst/>
                <a:latin typeface="+mn-lt"/>
                <a:ea typeface="Segoe UI" panose="020B0502040204020203" pitchFamily="34" charset="0"/>
                <a:cs typeface="Times New Roman" panose="02020603050405020304" pitchFamily="18" charset="0"/>
              </a:rPr>
              <a:t>Peworski</a:t>
            </a:r>
            <a:r>
              <a:rPr lang="en-GB" sz="1100" dirty="0">
                <a:effectLst/>
                <a:latin typeface="+mn-lt"/>
                <a:ea typeface="Segoe UI" panose="020B0502040204020203" pitchFamily="34" charset="0"/>
                <a:cs typeface="Times New Roman" panose="02020603050405020304" pitchFamily="18" charset="0"/>
              </a:rPr>
              <a:t> D., Lanza L.A., Downey F.X., </a:t>
            </a:r>
            <a:r>
              <a:rPr lang="en-GB" sz="1100" dirty="0" err="1">
                <a:effectLst/>
                <a:latin typeface="+mn-lt"/>
                <a:ea typeface="Segoe UI" panose="020B0502040204020203" pitchFamily="34" charset="0"/>
                <a:cs typeface="Times New Roman" panose="02020603050405020304" pitchFamily="18" charset="0"/>
              </a:rPr>
              <a:t>Alwardt</a:t>
            </a:r>
            <a:r>
              <a:rPr lang="en-GB" sz="1100" dirty="0">
                <a:effectLst/>
                <a:latin typeface="+mn-lt"/>
                <a:ea typeface="Segoe UI" panose="020B0502040204020203" pitchFamily="34" charset="0"/>
                <a:cs typeface="Times New Roman" panose="02020603050405020304" pitchFamily="18" charset="0"/>
              </a:rPr>
              <a:t> C.M., </a:t>
            </a:r>
            <a:r>
              <a:rPr lang="en-GB" sz="1100" dirty="0" err="1">
                <a:effectLst/>
                <a:latin typeface="+mn-lt"/>
                <a:ea typeface="Segoe UI" panose="020B0502040204020203" pitchFamily="34" charset="0"/>
                <a:cs typeface="Times New Roman" panose="02020603050405020304" pitchFamily="18" charset="0"/>
              </a:rPr>
              <a:t>Dobberpuhl</a:t>
            </a:r>
            <a:r>
              <a:rPr lang="en-GB" sz="1100" dirty="0">
                <a:effectLst/>
                <a:latin typeface="+mn-lt"/>
                <a:ea typeface="Segoe UI" panose="020B0502040204020203" pitchFamily="34" charset="0"/>
                <a:cs typeface="Times New Roman" panose="02020603050405020304" pitchFamily="18" charset="0"/>
              </a:rPr>
              <a:t> J.G., DeMarco M., </a:t>
            </a:r>
            <a:r>
              <a:rPr lang="en-GB" sz="1100" dirty="0" err="1">
                <a:effectLst/>
                <a:latin typeface="+mn-lt"/>
                <a:ea typeface="Segoe UI" panose="020B0502040204020203" pitchFamily="34" charset="0"/>
                <a:cs typeface="Times New Roman" panose="02020603050405020304" pitchFamily="18" charset="0"/>
              </a:rPr>
              <a:t>Callisen</a:t>
            </a:r>
            <a:r>
              <a:rPr lang="en-GB" sz="1100" dirty="0">
                <a:effectLst/>
                <a:latin typeface="+mn-lt"/>
                <a:ea typeface="Segoe UI" panose="020B0502040204020203" pitchFamily="34" charset="0"/>
                <a:cs typeface="Times New Roman" panose="02020603050405020304" pitchFamily="18" charset="0"/>
              </a:rPr>
              <a:t> H., Shively J., McKay K., </a:t>
            </a:r>
            <a:r>
              <a:rPr lang="en-GB" sz="1100" dirty="0" err="1">
                <a:effectLst/>
                <a:latin typeface="+mn-lt"/>
                <a:ea typeface="Segoe UI" panose="020B0502040204020203" pitchFamily="34" charset="0"/>
                <a:cs typeface="Times New Roman" panose="02020603050405020304" pitchFamily="18" charset="0"/>
              </a:rPr>
              <a:t>Singbartl</a:t>
            </a:r>
            <a:r>
              <a:rPr lang="en-GB" sz="1100" dirty="0">
                <a:effectLst/>
                <a:latin typeface="+mn-lt"/>
                <a:ea typeface="Segoe UI" panose="020B0502040204020203" pitchFamily="34" charset="0"/>
                <a:cs typeface="Times New Roman" panose="02020603050405020304" pitchFamily="18" charset="0"/>
              </a:rPr>
              <a:t> K., Sell-</a:t>
            </a:r>
            <a:r>
              <a:rPr lang="en-GB" sz="1100" dirty="0" err="1">
                <a:effectLst/>
                <a:latin typeface="+mn-lt"/>
                <a:ea typeface="Segoe UI" panose="020B0502040204020203" pitchFamily="34" charset="0"/>
                <a:cs typeface="Times New Roman" panose="02020603050405020304" pitchFamily="18" charset="0"/>
              </a:rPr>
              <a:t>Dottin</a:t>
            </a:r>
            <a:r>
              <a:rPr lang="en-GB" sz="1100" dirty="0">
                <a:effectLst/>
                <a:latin typeface="+mn-lt"/>
                <a:ea typeface="Segoe UI" panose="020B0502040204020203" pitchFamily="34" charset="0"/>
                <a:cs typeface="Times New Roman" panose="02020603050405020304" pitchFamily="18" charset="0"/>
              </a:rPr>
              <a:t> K.A., D’Cunha J., and Patel B.M., (</a:t>
            </a:r>
            <a:r>
              <a:rPr lang="en-GB" sz="1100" b="1" dirty="0">
                <a:effectLst/>
                <a:latin typeface="+mn-lt"/>
                <a:ea typeface="Segoe UI" panose="020B0502040204020203" pitchFamily="34" charset="0"/>
                <a:cs typeface="Times New Roman" panose="02020603050405020304" pitchFamily="18" charset="0"/>
              </a:rPr>
              <a:t>2021</a:t>
            </a:r>
            <a:r>
              <a:rPr lang="en-GB" sz="1100" dirty="0">
                <a:effectLst/>
                <a:latin typeface="+mn-lt"/>
                <a:ea typeface="Segoe UI" panose="020B0502040204020203" pitchFamily="34" charset="0"/>
                <a:cs typeface="Times New Roman" panose="02020603050405020304" pitchFamily="18" charset="0"/>
              </a:rPr>
              <a:t>). Practical Considerations for and Outcomes of Interfacility ECMO Transfer of Patients With COVID-19 During a Pandemic: Mayo Clinic Experience. Mayo Clinic Proceedings: Innovations, Quality and Outcomes, 5(2), pp.525–531. </a:t>
            </a:r>
          </a:p>
          <a:p>
            <a:pPr marL="342900" lvl="0" indent="-342900">
              <a:lnSpc>
                <a:spcPct val="107000"/>
              </a:lnSpc>
              <a:buFont typeface="+mj-lt"/>
              <a:buAutoNum type="arabicPeriod" startAt="12"/>
            </a:pPr>
            <a:r>
              <a:rPr lang="en-GB" sz="1100" dirty="0">
                <a:effectLst/>
                <a:latin typeface="+mn-lt"/>
                <a:ea typeface="Segoe UI" panose="020B0502040204020203" pitchFamily="34" charset="0"/>
                <a:cs typeface="Times New Roman" panose="02020603050405020304" pitchFamily="18" charset="0"/>
              </a:rPr>
              <a:t>Sheppard, F. and Macdonald, R.D., (</a:t>
            </a:r>
            <a:r>
              <a:rPr lang="en-GB" sz="1100" b="1" dirty="0">
                <a:effectLst/>
                <a:latin typeface="+mn-lt"/>
                <a:ea typeface="Segoe UI" panose="020B0502040204020203" pitchFamily="34" charset="0"/>
                <a:cs typeface="Times New Roman" panose="02020603050405020304" pitchFamily="18" charset="0"/>
              </a:rPr>
              <a:t>2021</a:t>
            </a:r>
            <a:r>
              <a:rPr lang="en-GB" sz="1100" dirty="0">
                <a:effectLst/>
                <a:latin typeface="+mn-lt"/>
                <a:ea typeface="Segoe UI" panose="020B0502040204020203" pitchFamily="34" charset="0"/>
                <a:cs typeface="Times New Roman" panose="02020603050405020304" pitchFamily="18" charset="0"/>
              </a:rPr>
              <a:t>). Transport of the ECMO-dependent patient: introduction, indications, and the novel role of critical care paramedics. Canadian Paramedicine, 44(2), pp.18–24. </a:t>
            </a:r>
          </a:p>
          <a:p>
            <a:pPr marL="342900" lvl="0" indent="-342900">
              <a:lnSpc>
                <a:spcPct val="107000"/>
              </a:lnSpc>
              <a:buFont typeface="+mj-lt"/>
              <a:buAutoNum type="arabicPeriod" startAt="12"/>
            </a:pPr>
            <a:r>
              <a:rPr lang="en-GB" sz="1100" dirty="0">
                <a:effectLst/>
                <a:latin typeface="+mn-lt"/>
                <a:ea typeface="Segoe UI" panose="020B0502040204020203" pitchFamily="34" charset="0"/>
                <a:cs typeface="Times New Roman" panose="02020603050405020304" pitchFamily="18" charset="0"/>
              </a:rPr>
              <a:t>Swickard, S., Winkelman, C., </a:t>
            </a:r>
            <a:r>
              <a:rPr lang="en-GB" sz="1100" dirty="0" err="1">
                <a:effectLst/>
                <a:latin typeface="+mn-lt"/>
                <a:ea typeface="Segoe UI" panose="020B0502040204020203" pitchFamily="34" charset="0"/>
                <a:cs typeface="Times New Roman" panose="02020603050405020304" pitchFamily="18" charset="0"/>
              </a:rPr>
              <a:t>Hustey</a:t>
            </a:r>
            <a:r>
              <a:rPr lang="en-GB" sz="1100" dirty="0">
                <a:effectLst/>
                <a:latin typeface="+mn-lt"/>
                <a:ea typeface="Segoe UI" panose="020B0502040204020203" pitchFamily="34" charset="0"/>
                <a:cs typeface="Times New Roman" panose="02020603050405020304" pitchFamily="18" charset="0"/>
              </a:rPr>
              <a:t>, F.M., Kerr, M. and Reimer, A.P., (</a:t>
            </a:r>
            <a:r>
              <a:rPr lang="en-GB" sz="1100" b="1" dirty="0">
                <a:effectLst/>
                <a:latin typeface="+mn-lt"/>
                <a:ea typeface="Segoe UI" panose="020B0502040204020203" pitchFamily="34" charset="0"/>
                <a:cs typeface="Times New Roman" panose="02020603050405020304" pitchFamily="18" charset="0"/>
              </a:rPr>
              <a:t>2018</a:t>
            </a:r>
            <a:r>
              <a:rPr lang="en-GB" sz="1100" dirty="0">
                <a:effectLst/>
                <a:latin typeface="+mn-lt"/>
                <a:ea typeface="Segoe UI" panose="020B0502040204020203" pitchFamily="34" charset="0"/>
                <a:cs typeface="Times New Roman" panose="02020603050405020304" pitchFamily="18" charset="0"/>
              </a:rPr>
              <a:t>). Patient Safety Events during Critical Care Transport. Air medical journal, 37(4), pp.253–258. </a:t>
            </a:r>
          </a:p>
          <a:p>
            <a:pPr marL="342900" lvl="0" indent="-342900">
              <a:lnSpc>
                <a:spcPct val="107000"/>
              </a:lnSpc>
              <a:buFont typeface="+mj-lt"/>
              <a:buAutoNum type="arabicPeriod" startAt="12"/>
            </a:pPr>
            <a:r>
              <a:rPr lang="en-GB" sz="1100" dirty="0">
                <a:effectLst/>
                <a:latin typeface="+mn-lt"/>
                <a:ea typeface="Segoe UI" panose="020B0502040204020203" pitchFamily="34" charset="0"/>
                <a:cs typeface="Times New Roman" panose="02020603050405020304" pitchFamily="18" charset="0"/>
              </a:rPr>
              <a:t>Tyler, P.D., Stone, D.J., Geisler, B.P., McLennan, S., </a:t>
            </a:r>
            <a:r>
              <a:rPr lang="en-GB" sz="1100" dirty="0" err="1">
                <a:effectLst/>
                <a:latin typeface="+mn-lt"/>
                <a:ea typeface="Segoe UI" panose="020B0502040204020203" pitchFamily="34" charset="0"/>
                <a:cs typeface="Times New Roman" panose="02020603050405020304" pitchFamily="18" charset="0"/>
              </a:rPr>
              <a:t>Celi</a:t>
            </a:r>
            <a:r>
              <a:rPr lang="en-GB" sz="1100" dirty="0">
                <a:effectLst/>
                <a:latin typeface="+mn-lt"/>
                <a:ea typeface="Segoe UI" panose="020B0502040204020203" pitchFamily="34" charset="0"/>
                <a:cs typeface="Times New Roman" panose="02020603050405020304" pitchFamily="18" charset="0"/>
              </a:rPr>
              <a:t>, L.A. and Rush, B., (</a:t>
            </a:r>
            <a:r>
              <a:rPr lang="en-GB" sz="1100" b="1" dirty="0">
                <a:effectLst/>
                <a:latin typeface="+mn-lt"/>
                <a:ea typeface="Segoe UI" panose="020B0502040204020203" pitchFamily="34" charset="0"/>
                <a:cs typeface="Times New Roman" panose="02020603050405020304" pitchFamily="18" charset="0"/>
              </a:rPr>
              <a:t>2018</a:t>
            </a:r>
            <a:r>
              <a:rPr lang="en-GB" sz="1100" dirty="0">
                <a:effectLst/>
                <a:latin typeface="+mn-lt"/>
                <a:ea typeface="Segoe UI" panose="020B0502040204020203" pitchFamily="34" charset="0"/>
                <a:cs typeface="Times New Roman" panose="02020603050405020304" pitchFamily="18" charset="0"/>
              </a:rPr>
              <a:t>). Racial and Geographic Disparities in Interhospital ICU Transfers. Critical care medicine, 46(1), pp.e76–e80. </a:t>
            </a:r>
          </a:p>
        </p:txBody>
      </p:sp>
    </p:spTree>
    <p:extLst>
      <p:ext uri="{BB962C8B-B14F-4D97-AF65-F5344CB8AC3E}">
        <p14:creationId xmlns:p14="http://schemas.microsoft.com/office/powerpoint/2010/main" val="2777610586"/>
      </p:ext>
    </p:extLst>
  </p:cSld>
  <p:clrMapOvr>
    <a:masterClrMapping/>
  </p:clrMapOvr>
</p:sld>
</file>

<file path=ppt/theme/theme1.xml><?xml version="1.0" encoding="utf-8"?>
<a:theme xmlns:a="http://schemas.openxmlformats.org/drawingml/2006/main" name="1_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Partners PowerPoint Template" id="{23696CF0-2674-4B9A-8439-9838F7893323}" vid="{9ADE9FBB-58B1-4F10-BD1B-29C37C166B1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d2a8dd3-4187-4185-9387-99533f60a7c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F3BD584B1DE2448179A4CEB5B88D37" ma:contentTypeVersion="13" ma:contentTypeDescription="Create a new document." ma:contentTypeScope="" ma:versionID="e05b3095b041789c3a3e93a4f510f27a">
  <xsd:schema xmlns:xsd="http://www.w3.org/2001/XMLSchema" xmlns:xs="http://www.w3.org/2001/XMLSchema" xmlns:p="http://schemas.microsoft.com/office/2006/metadata/properties" xmlns:ns2="bd2a8dd3-4187-4185-9387-99533f60a7ca" xmlns:ns3="2f1aa652-0e6b-4ebf-8933-1eab5f356202" targetNamespace="http://schemas.microsoft.com/office/2006/metadata/properties" ma:root="true" ma:fieldsID="a018c614f7c9499d0145f9ab64ff11b8" ns2:_="" ns3:_="">
    <xsd:import namespace="bd2a8dd3-4187-4185-9387-99533f60a7ca"/>
    <xsd:import namespace="2f1aa652-0e6b-4ebf-8933-1eab5f3562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2a8dd3-4187-4185-9387-99533f60a7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ca0b12d-6f22-4b65-b254-9421d2853f7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1aa652-0e6b-4ebf-8933-1eab5f35620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8C33A3-ACCF-47A5-9DE7-3BE920CD8F5B}">
  <ds:schemaRefs>
    <ds:schemaRef ds:uri="http://schemas.microsoft.com/office/2006/metadata/properties"/>
    <ds:schemaRef ds:uri="http://purl.org/dc/elements/1.1/"/>
    <ds:schemaRef ds:uri="2f1aa652-0e6b-4ebf-8933-1eab5f356202"/>
    <ds:schemaRef ds:uri="http://schemas.microsoft.com/office/2006/documentManagement/types"/>
    <ds:schemaRef ds:uri="http://purl.org/dc/dcmitype/"/>
    <ds:schemaRef ds:uri="http://schemas.microsoft.com/office/infopath/2007/PartnerControls"/>
    <ds:schemaRef ds:uri="bd2a8dd3-4187-4185-9387-99533f60a7ca"/>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FE2632CE-8DFE-4B0D-8943-440464A61A25}">
  <ds:schemaRefs>
    <ds:schemaRef ds:uri="http://schemas.microsoft.com/sharepoint/v3/contenttype/forms"/>
  </ds:schemaRefs>
</ds:datastoreItem>
</file>

<file path=customXml/itemProps3.xml><?xml version="1.0" encoding="utf-8"?>
<ds:datastoreItem xmlns:ds="http://schemas.openxmlformats.org/officeDocument/2006/customXml" ds:itemID="{C663B7B4-A9DA-476D-B16B-36E083896A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2a8dd3-4187-4185-9387-99533f60a7ca"/>
    <ds:schemaRef ds:uri="2f1aa652-0e6b-4ebf-8933-1eab5f356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1407</TotalTime>
  <Words>2886</Words>
  <Application>Microsoft Office PowerPoint</Application>
  <PresentationFormat>A4 Paper (210x297 mm)</PresentationFormat>
  <Paragraphs>99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Segoe UI</vt:lpstr>
      <vt:lpstr>1_Office Theme</vt:lpstr>
      <vt:lpstr>PowerPoint Presentation</vt:lpstr>
      <vt:lpstr>Appendix 3: Rapid Literature Review Methodology</vt:lpstr>
      <vt:lpstr>Appendix 3: Rapid Literature Review Methodology (cont’d)</vt:lpstr>
      <vt:lpstr>Literature Review Flowchart</vt:lpstr>
      <vt:lpstr>PowerPoint Presentation</vt:lpstr>
      <vt:lpstr>PowerPoint Presentation</vt:lpstr>
      <vt:lpstr>PowerPoint Presentation</vt:lpstr>
      <vt:lpstr>Literature Review References</vt:lpstr>
      <vt:lpstr>Literature Review References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Penniston</dc:creator>
  <cp:lastModifiedBy>Alexandra Hellyer</cp:lastModifiedBy>
  <cp:revision>14</cp:revision>
  <dcterms:created xsi:type="dcterms:W3CDTF">2022-06-24T21:41:13Z</dcterms:created>
  <dcterms:modified xsi:type="dcterms:W3CDTF">2022-06-29T13:01:01Z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0x01010034F3BD584B1DE2448179A4CEB5B88D37</vt:lpwstr>
  </property>
  <property fmtid="{D5CDD505-2E9C-101B-9397-08002B2CF9AE}" pid="3" name="MediaServiceImageTags">
    <vt:lpwstr/>
  </property>
</Properties>
</file>