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71" r:id="rId2"/>
    <p:sldId id="428" r:id="rId3"/>
    <p:sldId id="448" r:id="rId4"/>
    <p:sldId id="440" r:id="rId5"/>
    <p:sldId id="425" r:id="rId6"/>
    <p:sldId id="460" r:id="rId7"/>
    <p:sldId id="441" r:id="rId8"/>
    <p:sldId id="459" r:id="rId9"/>
    <p:sldId id="462" r:id="rId10"/>
    <p:sldId id="461" r:id="rId11"/>
    <p:sldId id="457" r:id="rId12"/>
    <p:sldId id="449" r:id="rId13"/>
    <p:sldId id="451" r:id="rId14"/>
    <p:sldId id="456" r:id="rId15"/>
    <p:sldId id="458" r:id="rId16"/>
    <p:sldId id="257" r:id="rId17"/>
    <p:sldId id="258" r:id="rId18"/>
    <p:sldId id="261" r:id="rId19"/>
    <p:sldId id="259" r:id="rId20"/>
    <p:sldId id="260" r:id="rId21"/>
    <p:sldId id="262" r:id="rId22"/>
    <p:sldId id="272" r:id="rId23"/>
    <p:sldId id="274" r:id="rId24"/>
    <p:sldId id="275" r:id="rId25"/>
    <p:sldId id="283" r:id="rId26"/>
    <p:sldId id="280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10" autoAdjust="0"/>
    <p:restoredTop sz="86071"/>
  </p:normalViewPr>
  <p:slideViewPr>
    <p:cSldViewPr>
      <p:cViewPr varScale="1">
        <p:scale>
          <a:sx n="77" d="100"/>
          <a:sy n="77" d="100"/>
        </p:scale>
        <p:origin x="185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PTB &lt;32 weeks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Sheet1!$A$2:$A$4</c:f>
              <c:strCache>
                <c:ptCount val="3"/>
                <c:pt idx="0">
                  <c:v>Low vaginal cerclage "Macdonald"</c:v>
                </c:pt>
                <c:pt idx="1">
                  <c:v>High vaginal cerclage "Shirodkar"</c:v>
                </c:pt>
                <c:pt idx="2">
                  <c:v>Abdominal cerclage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0.42</c:v>
                </c:pt>
                <c:pt idx="1">
                  <c:v>0.39</c:v>
                </c:pt>
                <c:pt idx="2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8E-E940-BE7D-8B916172FD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-2102693776"/>
        <c:axId val="-2103297104"/>
      </c:barChart>
      <c:catAx>
        <c:axId val="-2102693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03297104"/>
        <c:crosses val="autoZero"/>
        <c:auto val="1"/>
        <c:lblAlgn val="ctr"/>
        <c:lblOffset val="100"/>
        <c:noMultiLvlLbl val="0"/>
      </c:catAx>
      <c:valAx>
        <c:axId val="-2103297104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02693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0F5D7E-38C4-460C-9101-D93B25F4D4F5}" type="datetimeFigureOut">
              <a:rPr lang="en-GB" smtClean="0"/>
              <a:t>26/09/2025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EB9D7B-B6E8-4A03-ACD5-ED76501D8E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704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EBAB28-5DA9-9345-8762-CB84460EEDAE}" type="slidenum">
              <a:rPr lang="en-GB"/>
              <a:pPr/>
              <a:t>5</a:t>
            </a:fld>
            <a:endParaRPr lang="en-GB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685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B9D7B-B6E8-4A03-ACD5-ED76501D8ED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657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B9D7B-B6E8-4A03-ACD5-ED76501D8EDE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5575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1328738" y="1485900"/>
            <a:ext cx="7505700" cy="1655763"/>
          </a:xfrm>
          <a:prstGeom prst="rect">
            <a:avLst/>
          </a:prstGeom>
          <a:solidFill>
            <a:srgbClr val="006A71"/>
          </a:solidFill>
          <a:ln w="9525">
            <a:noFill/>
            <a:miter lim="800000"/>
            <a:headEnd/>
            <a:tailEnd/>
          </a:ln>
        </p:spPr>
        <p:txBody>
          <a:bodyPr lIns="36000" tIns="0" rIns="0" bIns="0"/>
          <a:lstStyle>
            <a:lvl1pPr defTabSz="4572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4572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ts val="3300"/>
              </a:lnSpc>
              <a:defRPr/>
            </a:pPr>
            <a:endParaRPr lang="en-US" altLang="en-US" sz="3200" b="0" baseline="0">
              <a:solidFill>
                <a:schemeClr val="bg1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28738" y="3143250"/>
            <a:ext cx="7505700" cy="828675"/>
          </a:xfrm>
          <a:prstGeom prst="rect">
            <a:avLst/>
          </a:prstGeom>
          <a:solidFill>
            <a:srgbClr val="82CE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0"/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1389063" y="3079750"/>
            <a:ext cx="64008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90000" rIns="0" bIns="0"/>
          <a:lstStyle>
            <a:lvl1pPr defTabSz="4572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4572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ts val="2000"/>
              </a:lnSpc>
              <a:buFont typeface="Arial" charset="0"/>
              <a:buNone/>
              <a:defRPr/>
            </a:pPr>
            <a:endParaRPr lang="en-US" altLang="en-US" sz="2000" b="0" baseline="0">
              <a:solidFill>
                <a:srgbClr val="FFFFFF"/>
              </a:solidFill>
              <a:cs typeface="+mn-cs"/>
            </a:endParaRPr>
          </a:p>
        </p:txBody>
      </p:sp>
      <p:pic>
        <p:nvPicPr>
          <p:cNvPr id="7" name="Picture 9" descr="uchfcola [Converted]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8938" y="214313"/>
            <a:ext cx="463867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UCLH_Ve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13" y="1485900"/>
            <a:ext cx="746125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 Placeholder 2"/>
          <p:cNvSpPr>
            <a:spLocks noGrp="1"/>
          </p:cNvSpPr>
          <p:nvPr>
            <p:ph type="subTitle" idx="1"/>
          </p:nvPr>
        </p:nvSpPr>
        <p:spPr>
          <a:xfrm>
            <a:off x="1412875" y="3198813"/>
            <a:ext cx="7337425" cy="690562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 altLang="en-US" noProof="0"/>
              <a:t>Click to edit Master subtitle style</a:t>
            </a:r>
          </a:p>
        </p:txBody>
      </p:sp>
      <p:sp>
        <p:nvSpPr>
          <p:cNvPr id="23560" name="Title Placeholder 1"/>
          <p:cNvSpPr>
            <a:spLocks noGrp="1"/>
          </p:cNvSpPr>
          <p:nvPr>
            <p:ph type="ctrTitle"/>
          </p:nvPr>
        </p:nvSpPr>
        <p:spPr>
          <a:xfrm>
            <a:off x="1412875" y="1574800"/>
            <a:ext cx="7321550" cy="14208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6439292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927885A-6C3F-5244-91CE-4CF1D523E17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608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46900" y="1177925"/>
            <a:ext cx="1898650" cy="54244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46188" y="1177925"/>
            <a:ext cx="5548312" cy="54244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B26F87E-4048-684C-874B-3C5D8214041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5518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Line" descr="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45371" y="1465970"/>
            <a:ext cx="7669794" cy="50558"/>
          </a:xfrm>
          <a:prstGeom prst="rect">
            <a:avLst/>
          </a:prstGeom>
        </p:spPr>
      </p:pic>
      <p:sp>
        <p:nvSpPr>
          <p:cNvPr id="54" name="Title Text"/>
          <p:cNvSpPr txBox="1">
            <a:spLocks noGrp="1"/>
          </p:cNvSpPr>
          <p:nvPr>
            <p:ph type="title"/>
          </p:nvPr>
        </p:nvSpPr>
        <p:spPr>
          <a:xfrm>
            <a:off x="892969" y="178897"/>
            <a:ext cx="7358063" cy="133945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470810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5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2771773" y="3471334"/>
            <a:ext cx="3150000" cy="3318933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5960702" y="3471334"/>
            <a:ext cx="3134042" cy="3318933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014679" y="70679"/>
            <a:ext cx="2080800" cy="3336000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891771" y="70679"/>
            <a:ext cx="2080800" cy="3336000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768863" y="70679"/>
            <a:ext cx="2080800" cy="3336000"/>
          </a:xfrm>
          <a:prstGeom prst="rect">
            <a:avLst/>
          </a:prstGeom>
          <a:solidFill>
            <a:srgbClr val="E0DDDA"/>
          </a:solidFill>
        </p:spPr>
        <p:txBody>
          <a:bodyPr vert="horz"/>
          <a:lstStyle>
            <a:lvl1pPr marL="0" indent="0">
              <a:buNone/>
              <a:defRPr sz="1200" i="1">
                <a:solidFill>
                  <a:srgbClr val="5F574F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Title 9"/>
          <p:cNvSpPr>
            <a:spLocks noGrp="1"/>
          </p:cNvSpPr>
          <p:nvPr>
            <p:ph type="title" hasCustomPrompt="1"/>
          </p:nvPr>
        </p:nvSpPr>
        <p:spPr>
          <a:xfrm>
            <a:off x="149571" y="2205356"/>
            <a:ext cx="2588605" cy="7477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600" b="0" dirty="0" smtClean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ITC Franklin Gothic BookCp"/>
              </a:rPr>
              <a:t> 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-3118" y="2282464"/>
            <a:ext cx="154793" cy="180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2329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10" charset="0"/>
                <a:ea typeface="+mn-ea"/>
                <a:cs typeface="Arial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10" charset="0"/>
                <a:ea typeface="+mn-ea"/>
                <a:cs typeface="Arial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478237D-D3EB-BD45-8682-153CE4CAFD8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392127"/>
      </p:ext>
    </p:extLst>
  </p:cSld>
  <p:clrMapOvr>
    <a:masterClrMapping/>
  </p:clrMapOvr>
  <p:transition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9313C7F-2C3D-7D43-8159-D9F6F7177FB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76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93551E4-BAD8-5640-877B-51517229EFA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46188" y="2173288"/>
            <a:ext cx="3311525" cy="4429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0113" y="2173288"/>
            <a:ext cx="3313112" cy="4429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C4197D6-9A1B-CC4C-9793-15D10EC16C8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151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7AC873C-2F06-CD47-B5BF-F993BCA1D0D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465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E3DE85E-08A1-974D-BE59-9ED35D9DFFD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952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AE771AF-226B-F54F-BE9C-C86D2C89B33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143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37819D8-DE95-AD4F-8404-5EE63E2F86B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974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90C7B33-2D80-4C43-9D8E-82B81E10469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702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328738" y="1177925"/>
            <a:ext cx="7516812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46188" y="2173288"/>
            <a:ext cx="6777037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pic>
        <p:nvPicPr>
          <p:cNvPr id="1028" name="Picture 9" descr="uchfcola [Converted].pn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8938" y="214313"/>
            <a:ext cx="463867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10" descr="UCLH_Vert.pn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88" y="5334000"/>
            <a:ext cx="569912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6738" y="6356350"/>
            <a:ext cx="652462" cy="246063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 b="0" baseline="0"/>
            </a:lvl1pPr>
          </a:lstStyle>
          <a:p>
            <a:fld id="{EB132A6B-DD6D-5A42-8C30-0814ACA11A4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3518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6A71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6A71"/>
          </a:solidFill>
          <a:latin typeface="Arial" charset="0"/>
          <a:ea typeface="ＭＳ Ｐゴシック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6A71"/>
          </a:solidFill>
          <a:latin typeface="Arial" charset="0"/>
          <a:ea typeface="ＭＳ Ｐゴシック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6A71"/>
          </a:solidFill>
          <a:latin typeface="Arial" charset="0"/>
          <a:ea typeface="ＭＳ Ｐゴシック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6A71"/>
          </a:solidFill>
          <a:latin typeface="Arial" charset="0"/>
          <a:ea typeface="ＭＳ Ｐゴシック" charset="-128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800">
          <a:solidFill>
            <a:srgbClr val="006A71"/>
          </a:solidFill>
          <a:latin typeface="Arial" charset="0"/>
          <a:ea typeface="ＭＳ Ｐゴシック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800">
          <a:solidFill>
            <a:srgbClr val="006A71"/>
          </a:solidFill>
          <a:latin typeface="Arial" charset="0"/>
          <a:ea typeface="ＭＳ Ｐゴシック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800">
          <a:solidFill>
            <a:srgbClr val="006A71"/>
          </a:solidFill>
          <a:latin typeface="Arial" charset="0"/>
          <a:ea typeface="ＭＳ Ｐゴシック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800">
          <a:solidFill>
            <a:srgbClr val="006A71"/>
          </a:solidFill>
          <a:latin typeface="Arial" charset="0"/>
          <a:ea typeface="ＭＳ Ｐゴシック" charset="-128"/>
        </a:defRPr>
      </a:lvl9pPr>
    </p:titleStyle>
    <p:bodyStyle>
      <a:lvl1pPr marL="266700" indent="-177800" algn="l" defTabSz="4572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charset="0"/>
        <a:buChar char="§"/>
        <a:defRPr sz="2000">
          <a:solidFill>
            <a:srgbClr val="000000"/>
          </a:solidFill>
          <a:latin typeface="+mn-lt"/>
          <a:ea typeface="+mn-ea"/>
          <a:cs typeface="ＭＳ Ｐゴシック" charset="0"/>
        </a:defRPr>
      </a:lvl1pPr>
      <a:lvl2pPr marL="630238" indent="-184150" algn="l" defTabSz="4572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charset="0"/>
        <a:buChar char="§"/>
        <a:defRPr sz="2000">
          <a:solidFill>
            <a:srgbClr val="000000"/>
          </a:solidFill>
          <a:latin typeface="+mn-lt"/>
          <a:ea typeface="+mn-ea"/>
        </a:defRPr>
      </a:lvl2pPr>
      <a:lvl3pPr marL="984250" indent="-174625" algn="l" defTabSz="4572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charset="0"/>
        <a:buChar char="§"/>
        <a:defRPr sz="2000">
          <a:solidFill>
            <a:srgbClr val="000000"/>
          </a:solidFill>
          <a:latin typeface="+mn-lt"/>
          <a:ea typeface="+mn-ea"/>
        </a:defRPr>
      </a:lvl3pPr>
      <a:lvl4pPr marL="1346200" indent="-182563" algn="l" defTabSz="457200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60000"/>
        <a:buFont typeface="Wingdings" charset="0"/>
        <a:buChar char="§"/>
        <a:defRPr sz="2000">
          <a:solidFill>
            <a:srgbClr val="000000"/>
          </a:solidFill>
          <a:latin typeface="+mn-lt"/>
          <a:ea typeface="+mn-ea"/>
        </a:defRPr>
      </a:lvl4pPr>
      <a:lvl5pPr marL="2155825" indent="-177800" algn="l" defTabSz="457200" rtl="0" eaLnBrk="0" fontAlgn="base" hangingPunct="0">
        <a:lnSpc>
          <a:spcPts val="2200"/>
        </a:lnSpc>
        <a:spcBef>
          <a:spcPct val="0"/>
        </a:spcBef>
        <a:spcAft>
          <a:spcPts val="600"/>
        </a:spcAft>
        <a:buClr>
          <a:schemeClr val="tx2"/>
        </a:buClr>
        <a:buSzPct val="6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613025" indent="-177800" algn="l" defTabSz="457200" rtl="0" fontAlgn="base">
        <a:lnSpc>
          <a:spcPts val="2200"/>
        </a:lnSpc>
        <a:spcBef>
          <a:spcPct val="0"/>
        </a:spcBef>
        <a:spcAft>
          <a:spcPts val="600"/>
        </a:spcAft>
        <a:buClr>
          <a:schemeClr val="tx2"/>
        </a:buClr>
        <a:buSzPct val="60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3070225" indent="-177800" algn="l" defTabSz="457200" rtl="0" fontAlgn="base">
        <a:lnSpc>
          <a:spcPts val="2200"/>
        </a:lnSpc>
        <a:spcBef>
          <a:spcPct val="0"/>
        </a:spcBef>
        <a:spcAft>
          <a:spcPts val="600"/>
        </a:spcAft>
        <a:buClr>
          <a:schemeClr val="tx2"/>
        </a:buClr>
        <a:buSzPct val="60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527425" indent="-177800" algn="l" defTabSz="457200" rtl="0" fontAlgn="base">
        <a:lnSpc>
          <a:spcPts val="2200"/>
        </a:lnSpc>
        <a:spcBef>
          <a:spcPct val="0"/>
        </a:spcBef>
        <a:spcAft>
          <a:spcPts val="600"/>
        </a:spcAft>
        <a:buClr>
          <a:schemeClr val="tx2"/>
        </a:buClr>
        <a:buSzPct val="60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984625" indent="-177800" algn="l" defTabSz="457200" rtl="0" fontAlgn="base">
        <a:lnSpc>
          <a:spcPts val="2200"/>
        </a:lnSpc>
        <a:spcBef>
          <a:spcPct val="0"/>
        </a:spcBef>
        <a:spcAft>
          <a:spcPts val="600"/>
        </a:spcAft>
        <a:buClr>
          <a:schemeClr val="tx2"/>
        </a:buClr>
        <a:buSzPct val="60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tif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/>
          </p:cNvSpPr>
          <p:nvPr>
            <p:ph type="subTitle" idx="1"/>
          </p:nvPr>
        </p:nvSpPr>
        <p:spPr>
          <a:xfrm>
            <a:off x="1412875" y="3198813"/>
            <a:ext cx="7337425" cy="1109418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UCLH PTBC Team</a:t>
            </a:r>
          </a:p>
          <a:p>
            <a:pPr eaLnBrk="1" hangingPunct="1">
              <a:buFont typeface="Wingdings" charset="0"/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9/6/2022</a:t>
            </a:r>
          </a:p>
          <a:p>
            <a:pPr eaLnBrk="1" hangingPunct="1">
              <a:buFont typeface="Wingdings" charset="0"/>
              <a:buNone/>
            </a:pPr>
            <a:endParaRPr lang="en-US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NORTH CENTRAL LONDON PRETERM BIRTH NETWORK</a:t>
            </a:r>
          </a:p>
        </p:txBody>
      </p:sp>
      <p:sp>
        <p:nvSpPr>
          <p:cNvPr id="3075" name="Rectang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br>
              <a:rPr lang="en-GB" b="1" dirty="0">
                <a:solidFill>
                  <a:schemeClr val="bg2"/>
                </a:solidFill>
              </a:rPr>
            </a:br>
            <a:r>
              <a:rPr lang="en-GB" b="1" dirty="0">
                <a:solidFill>
                  <a:schemeClr val="bg2"/>
                </a:solidFill>
              </a:rPr>
              <a:t>TRANSABDOMINAL CERVICAL CERCLAGE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pic>
        <p:nvPicPr>
          <p:cNvPr id="307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9068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7140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2798A3-D7CA-FD46-B808-794A710DEB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771AF-226B-F54F-BE9C-C86D2C89B33F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7AD036-711E-854B-93D0-4DC35BD489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38904"/>
          <a:stretch/>
        </p:blipFill>
        <p:spPr>
          <a:xfrm>
            <a:off x="40681" y="978419"/>
            <a:ext cx="9144000" cy="5760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717711-5E78-364E-B22A-F07A82D22D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1" y="1707624"/>
            <a:ext cx="9144000" cy="30175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825DC2-0994-0C46-B15F-1B919B3324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38808"/>
            <a:ext cx="9144000" cy="221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70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11</a:t>
            </a:fld>
            <a:endParaRPr lang="uk-UA"/>
          </a:p>
        </p:txBody>
      </p:sp>
      <p:sp>
        <p:nvSpPr>
          <p:cNvPr id="6" name="Interval laparoscopic cervical cerclage for the prevention of midtrimester pregnancy loss and preterm birth:…"/>
          <p:cNvSpPr txBox="1">
            <a:spLocks/>
          </p:cNvSpPr>
          <p:nvPr/>
        </p:nvSpPr>
        <p:spPr>
          <a:xfrm>
            <a:off x="537889" y="3974692"/>
            <a:ext cx="8251031" cy="1532280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A71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A71"/>
                </a:solidFill>
                <a:latin typeface="Arial" charset="0"/>
                <a:ea typeface="ＭＳ Ｐゴシック" charset="-128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A71"/>
                </a:solidFill>
                <a:latin typeface="Arial" charset="0"/>
                <a:ea typeface="ＭＳ Ｐゴシック" charset="-128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A71"/>
                </a:solidFill>
                <a:latin typeface="Arial" charset="0"/>
                <a:ea typeface="ＭＳ Ｐゴシック" charset="-128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A71"/>
                </a:solidFill>
                <a:latin typeface="Arial" charset="0"/>
                <a:ea typeface="ＭＳ Ｐゴシック" charset="-128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A71"/>
                </a:solidFill>
                <a:latin typeface="Arial" charset="0"/>
                <a:ea typeface="ＭＳ Ｐゴシック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A71"/>
                </a:solidFill>
                <a:latin typeface="Arial" charset="0"/>
                <a:ea typeface="ＭＳ Ｐゴシック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A71"/>
                </a:solidFill>
                <a:latin typeface="Arial" charset="0"/>
                <a:ea typeface="ＭＳ Ｐゴシック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A7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209482">
              <a:defRPr sz="3264" spc="-65"/>
            </a:pPr>
            <a:r>
              <a:rPr lang="en-US" sz="3264" b="0" kern="0" spc="-65" baseline="0" dirty="0"/>
              <a:t>Interval laparoscopic cervical </a:t>
            </a:r>
            <a:r>
              <a:rPr lang="en-US" sz="3264" b="0" kern="0" spc="-65" baseline="0" dirty="0" err="1"/>
              <a:t>cerclage</a:t>
            </a:r>
            <a:r>
              <a:rPr lang="en-US" sz="3264" b="0" kern="0" spc="-65" baseline="0" dirty="0"/>
              <a:t> for the prevention of </a:t>
            </a:r>
            <a:r>
              <a:rPr lang="en-US" sz="3264" b="0" kern="0" spc="-65" baseline="0" dirty="0" err="1"/>
              <a:t>midtrimester</a:t>
            </a:r>
            <a:r>
              <a:rPr lang="en-US" sz="3264" b="0" kern="0" spc="-65" baseline="0" dirty="0"/>
              <a:t> pregnancy loss and preterm birth: </a:t>
            </a:r>
          </a:p>
          <a:p>
            <a:pPr algn="ctr" defTabSz="209482">
              <a:defRPr sz="3264" spc="-65"/>
            </a:pPr>
            <a:r>
              <a:rPr lang="en-US" sz="3264" b="0" kern="0" spc="-65" baseline="0" dirty="0"/>
              <a:t>a single </a:t>
            </a:r>
            <a:r>
              <a:rPr lang="en-US" sz="3264" b="0" kern="0" spc="-65" baseline="0" dirty="0" err="1"/>
              <a:t>centre</a:t>
            </a:r>
            <a:r>
              <a:rPr lang="en-US" sz="3264" b="0" kern="0" spc="-65" baseline="0" dirty="0"/>
              <a:t> experience</a:t>
            </a:r>
          </a:p>
        </p:txBody>
      </p:sp>
      <p:sp>
        <p:nvSpPr>
          <p:cNvPr id="7" name="Mr Oliver O’Donovan…"/>
          <p:cNvSpPr txBox="1">
            <a:spLocks/>
          </p:cNvSpPr>
          <p:nvPr/>
        </p:nvSpPr>
        <p:spPr>
          <a:xfrm>
            <a:off x="950977" y="6097548"/>
            <a:ext cx="7424927" cy="632436"/>
          </a:xfrm>
          <a:prstGeom prst="rect">
            <a:avLst/>
          </a:prstGeom>
        </p:spPr>
        <p:txBody>
          <a:bodyPr/>
          <a:lstStyle>
            <a:lvl1pPr marL="266700" indent="-1778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charset="0"/>
              <a:buChar char="§"/>
              <a:defRPr sz="2000">
                <a:solidFill>
                  <a:srgbClr val="000000"/>
                </a:solidFill>
                <a:latin typeface="+mn-lt"/>
                <a:ea typeface="+mn-ea"/>
                <a:cs typeface="ＭＳ Ｐゴシック" charset="0"/>
              </a:defRPr>
            </a:lvl1pPr>
            <a:lvl2pPr marL="630238" indent="-1841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charset="0"/>
              <a:buChar char="§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984250" indent="-17462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charset="0"/>
              <a:buChar char="§"/>
              <a:defRPr sz="2000">
                <a:solidFill>
                  <a:srgbClr val="000000"/>
                </a:solidFill>
                <a:latin typeface="+mn-lt"/>
                <a:ea typeface="+mn-ea"/>
              </a:defRPr>
            </a:lvl3pPr>
            <a:lvl4pPr marL="1346200" indent="-1825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charset="0"/>
              <a:buChar char="§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155825" indent="-177800" algn="l" defTabSz="457200" rtl="0" eaLnBrk="0" fontAlgn="base" hangingPunct="0">
              <a:lnSpc>
                <a:spcPts val="22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60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613025" indent="-177800" algn="l" defTabSz="457200" rtl="0" fontAlgn="base">
              <a:lnSpc>
                <a:spcPts val="22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6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3070225" indent="-177800" algn="l" defTabSz="457200" rtl="0" fontAlgn="base">
              <a:lnSpc>
                <a:spcPts val="22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6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527425" indent="-177800" algn="l" defTabSz="457200" rtl="0" fontAlgn="base">
              <a:lnSpc>
                <a:spcPts val="22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6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984625" indent="-177800" algn="l" defTabSz="457200" rtl="0" fontAlgn="base">
              <a:lnSpc>
                <a:spcPts val="22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6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88900" indent="0" defTabSz="287526">
              <a:buNone/>
              <a:defRPr sz="3359"/>
            </a:pPr>
            <a:r>
              <a:rPr lang="en-US" sz="2800" b="0" kern="0" baseline="0" dirty="0" err="1"/>
              <a:t>Mr</a:t>
            </a:r>
            <a:r>
              <a:rPr lang="en-US" sz="2800" b="0" kern="0" baseline="0" dirty="0"/>
              <a:t> </a:t>
            </a:r>
            <a:r>
              <a:rPr lang="en-US" sz="2800" b="0" kern="0" baseline="0" dirty="0" err="1"/>
              <a:t>Ertan</a:t>
            </a:r>
            <a:r>
              <a:rPr lang="en-US" sz="2800" b="0" kern="0" baseline="0" dirty="0"/>
              <a:t> </a:t>
            </a:r>
            <a:r>
              <a:rPr lang="en-US" sz="2800" b="0" kern="0" baseline="0" dirty="0" err="1"/>
              <a:t>Saridogan</a:t>
            </a:r>
            <a:r>
              <a:rPr lang="en-US" sz="2800" b="0" kern="0" baseline="0" dirty="0"/>
              <a:t>, </a:t>
            </a:r>
            <a:r>
              <a:rPr lang="en-US" sz="2800" b="0" kern="0" baseline="0" dirty="0" err="1"/>
              <a:t>Mr</a:t>
            </a:r>
            <a:r>
              <a:rPr lang="en-US" sz="2800" b="0" kern="0" baseline="0" dirty="0"/>
              <a:t> Oliver O’Donovan</a:t>
            </a:r>
          </a:p>
        </p:txBody>
      </p:sp>
      <p:grpSp>
        <p:nvGrpSpPr>
          <p:cNvPr id="8" name="Cerclage image.png"/>
          <p:cNvGrpSpPr/>
          <p:nvPr/>
        </p:nvGrpSpPr>
        <p:grpSpPr>
          <a:xfrm>
            <a:off x="537889" y="559594"/>
            <a:ext cx="5166662" cy="3119810"/>
            <a:chOff x="0" y="0"/>
            <a:chExt cx="7348140" cy="4437062"/>
          </a:xfrm>
        </p:grpSpPr>
        <p:pic>
          <p:nvPicPr>
            <p:cNvPr id="9" name="Cerclage image.png" descr="Cerclage image.png"/>
            <p:cNvPicPr>
              <a:picLocks noChangeAspect="1"/>
            </p:cNvPicPr>
            <p:nvPr/>
          </p:nvPicPr>
          <p:blipFill>
            <a:blip r:embed="rId2"/>
            <a:srcRect l="162" t="11327" r="162"/>
            <a:stretch>
              <a:fillRect/>
            </a:stretch>
          </p:blipFill>
          <p:spPr>
            <a:xfrm>
              <a:off x="31750" y="31749"/>
              <a:ext cx="7284542" cy="437349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" name="Cerclage image.png" descr="Cerclage image.pn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7348141" cy="4437063"/>
            </a:xfrm>
            <a:prstGeom prst="rect">
              <a:avLst/>
            </a:prstGeom>
            <a:effectLst/>
          </p:spPr>
        </p:pic>
      </p:grpSp>
      <p:pic>
        <p:nvPicPr>
          <p:cNvPr id="150530" name="Picture 2" descr="mage result for ertan saridog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738" y="1265165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69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Results"/>
          <p:cNvSpPr txBox="1">
            <a:spLocks noGrp="1"/>
          </p:cNvSpPr>
          <p:nvPr>
            <p:ph type="title"/>
          </p:nvPr>
        </p:nvSpPr>
        <p:spPr>
          <a:xfrm>
            <a:off x="825564" y="786606"/>
            <a:ext cx="7516812" cy="782638"/>
          </a:xfrm>
          <a:prstGeom prst="rect">
            <a:avLst/>
          </a:prstGeom>
        </p:spPr>
        <p:txBody>
          <a:bodyPr/>
          <a:lstStyle/>
          <a:p>
            <a:r>
              <a:rPr sz="3600" dirty="0"/>
              <a:t>Results</a:t>
            </a:r>
          </a:p>
        </p:txBody>
      </p:sp>
      <p:sp>
        <p:nvSpPr>
          <p:cNvPr id="236" name="N= 52…"/>
          <p:cNvSpPr txBox="1">
            <a:spLocks noGrp="1"/>
          </p:cNvSpPr>
          <p:nvPr>
            <p:ph idx="1"/>
          </p:nvPr>
        </p:nvSpPr>
        <p:spPr>
          <a:xfrm>
            <a:off x="825564" y="2136172"/>
            <a:ext cx="7678356" cy="4429125"/>
          </a:xfrm>
          <a:prstGeom prst="rect">
            <a:avLst/>
          </a:prstGeom>
        </p:spPr>
        <p:txBody>
          <a:bodyPr/>
          <a:lstStyle/>
          <a:p>
            <a:pPr marL="258147" indent="-258147" defTabSz="242342">
              <a:spcBef>
                <a:spcPts val="0"/>
              </a:spcBef>
              <a:defRPr sz="3480"/>
            </a:pPr>
            <a:r>
              <a:rPr sz="2800" dirty="0"/>
              <a:t>N= 5</a:t>
            </a:r>
            <a:r>
              <a:rPr lang="en-GB" sz="2800" dirty="0"/>
              <a:t>4</a:t>
            </a:r>
            <a:endParaRPr sz="2800" dirty="0"/>
          </a:p>
          <a:p>
            <a:pPr marL="258147" indent="-258147" defTabSz="242342">
              <a:spcBef>
                <a:spcPts val="0"/>
              </a:spcBef>
              <a:defRPr sz="3480"/>
            </a:pPr>
            <a:r>
              <a:rPr lang="en-GB" sz="2800" dirty="0"/>
              <a:t>4</a:t>
            </a:r>
            <a:r>
              <a:rPr sz="2800" dirty="0"/>
              <a:t> lost to follow up</a:t>
            </a:r>
            <a:endParaRPr lang="en-GB" sz="2800" dirty="0"/>
          </a:p>
          <a:p>
            <a:pPr marL="258147" indent="-258147" defTabSz="242342">
              <a:spcBef>
                <a:spcPts val="0"/>
              </a:spcBef>
              <a:defRPr sz="3480"/>
            </a:pPr>
            <a:r>
              <a:rPr lang="en-GB" sz="2800" dirty="0"/>
              <a:t>4 ongoing pregnancies</a:t>
            </a:r>
            <a:endParaRPr sz="2800" dirty="0"/>
          </a:p>
          <a:p>
            <a:pPr marL="258147" indent="-258147" defTabSz="242342">
              <a:spcBef>
                <a:spcPts val="0"/>
              </a:spcBef>
              <a:defRPr sz="3480"/>
            </a:pPr>
            <a:r>
              <a:rPr lang="en-US" sz="2800" dirty="0"/>
              <a:t>16 not pregnant  (5&lt;1yr since surgery, 1 not  trying) - 83%  fertility  rate after 1 year</a:t>
            </a:r>
          </a:p>
          <a:p>
            <a:pPr marL="258147" indent="-258147" defTabSz="242342">
              <a:spcBef>
                <a:spcPts val="0"/>
              </a:spcBef>
              <a:defRPr sz="3480"/>
            </a:pPr>
            <a:r>
              <a:rPr sz="2800" dirty="0"/>
              <a:t>2 women had 2 babies each</a:t>
            </a:r>
          </a:p>
          <a:p>
            <a:pPr marL="258147" indent="-258147" defTabSz="242342">
              <a:spcBef>
                <a:spcPts val="0"/>
              </a:spcBef>
              <a:defRPr sz="3480"/>
            </a:pPr>
            <a:r>
              <a:rPr sz="2800" dirty="0"/>
              <a:t>All day cases </a:t>
            </a:r>
            <a:r>
              <a:rPr lang="en-GB" sz="2800" dirty="0"/>
              <a:t>except one lady had </a:t>
            </a:r>
            <a:r>
              <a:rPr sz="2800" dirty="0"/>
              <a:t>concurrent lap</a:t>
            </a:r>
            <a:r>
              <a:rPr lang="en-GB" sz="2800" dirty="0" err="1"/>
              <a:t>aroscopic</a:t>
            </a:r>
            <a:r>
              <a:rPr sz="2800" dirty="0"/>
              <a:t> myomectomy</a:t>
            </a:r>
          </a:p>
          <a:p>
            <a:pPr marL="258147" indent="-258147" defTabSz="242342">
              <a:spcBef>
                <a:spcPts val="0"/>
              </a:spcBef>
              <a:defRPr sz="3480"/>
            </a:pPr>
            <a:r>
              <a:rPr sz="2800" dirty="0"/>
              <a:t>No complications</a:t>
            </a:r>
          </a:p>
        </p:txBody>
      </p:sp>
    </p:spTree>
    <p:extLst>
      <p:ext uri="{BB962C8B-B14F-4D97-AF65-F5344CB8AC3E}">
        <p14:creationId xmlns:p14="http://schemas.microsoft.com/office/powerpoint/2010/main" val="1803696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Discussion"/>
          <p:cNvSpPr txBox="1">
            <a:spLocks noGrp="1"/>
          </p:cNvSpPr>
          <p:nvPr>
            <p:ph type="title" idx="4294967295"/>
          </p:nvPr>
        </p:nvSpPr>
        <p:spPr>
          <a:xfrm>
            <a:off x="1627188" y="1177925"/>
            <a:ext cx="7516812" cy="782638"/>
          </a:xfrm>
          <a:prstGeom prst="rect">
            <a:avLst/>
          </a:prstGeom>
        </p:spPr>
        <p:txBody>
          <a:bodyPr/>
          <a:lstStyle/>
          <a:p>
            <a:r>
              <a:rPr lang="en-GB" sz="3200"/>
              <a:t>Results comparison</a:t>
            </a:r>
            <a:endParaRPr sz="3200" dirty="0"/>
          </a:p>
        </p:txBody>
      </p:sp>
      <p:sp>
        <p:nvSpPr>
          <p:cNvPr id="242" name="i.e. supports previous studies…"/>
          <p:cNvSpPr txBox="1">
            <a:spLocks noGrp="1"/>
          </p:cNvSpPr>
          <p:nvPr>
            <p:ph type="body" sz="quarter" idx="4294967295"/>
          </p:nvPr>
        </p:nvSpPr>
        <p:spPr>
          <a:xfrm>
            <a:off x="1627188" y="5468755"/>
            <a:ext cx="5102352" cy="1719263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i.e. </a:t>
            </a:r>
            <a:r>
              <a:rPr dirty="0"/>
              <a:t>supports previous studies</a:t>
            </a:r>
          </a:p>
          <a:p>
            <a:pPr lvl="1">
              <a:buBlip>
                <a:blip r:embed="rId2"/>
              </a:buBlip>
              <a:defRPr>
                <a:solidFill>
                  <a:schemeClr val="accent4"/>
                </a:solidFill>
              </a:defRPr>
            </a:pPr>
            <a:r>
              <a:rPr dirty="0"/>
              <a:t>good outcomes </a:t>
            </a:r>
          </a:p>
          <a:p>
            <a:pPr lvl="1">
              <a:buBlip>
                <a:blip r:embed="rId2"/>
              </a:buBlip>
              <a:defRPr>
                <a:solidFill>
                  <a:schemeClr val="accent4"/>
                </a:solidFill>
              </a:defRPr>
            </a:pPr>
            <a:r>
              <a:rPr dirty="0"/>
              <a:t>low complication rates</a:t>
            </a:r>
          </a:p>
        </p:txBody>
      </p:sp>
      <p:graphicFrame>
        <p:nvGraphicFramePr>
          <p:cNvPr id="243" name="Table"/>
          <p:cNvGraphicFramePr/>
          <p:nvPr/>
        </p:nvGraphicFramePr>
        <p:xfrm>
          <a:off x="629291" y="2062739"/>
          <a:ext cx="7901952" cy="2750342"/>
        </p:xfrm>
        <a:graphic>
          <a:graphicData uri="http://schemas.openxmlformats.org/drawingml/2006/table">
            <a:tbl>
              <a:tblPr firstRow="1" firstCol="1"/>
              <a:tblGrid>
                <a:gridCol w="27748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88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62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19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2906">
                <a:tc>
                  <a:txBody>
                    <a:bodyPr/>
                    <a:lstStyle/>
                    <a:p>
                      <a:pPr>
                        <a:tabLst>
                          <a:tab pos="1181100" algn="l"/>
                        </a:tabLst>
                        <a:defRPr sz="3000" b="0">
                          <a:effectLst>
                            <a:outerShdw blurRad="25400" dist="12700" dir="5400000" rotWithShape="0">
                              <a:srgbClr val="000000">
                                <a:alpha val="60000"/>
                              </a:srgbClr>
                            </a:outerShdw>
                          </a:effectLst>
                          <a:sym typeface="Helvetica Neue Bold Condensed"/>
                        </a:defRPr>
                      </a:pPr>
                      <a:endParaRPr sz="2100">
                        <a:solidFill>
                          <a:schemeClr val="tx2"/>
                        </a:solidFill>
                      </a:endParaRP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>
                        <a:tabLst>
                          <a:tab pos="11811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en-GB" sz="2100" dirty="0">
                          <a:solidFill>
                            <a:schemeClr val="tx2"/>
                          </a:solidFill>
                          <a:effectLst>
                            <a:outerShdw blurRad="25400" dist="12700" dir="5400000" rotWithShape="0">
                              <a:srgbClr val="000000">
                                <a:alpha val="60000"/>
                              </a:srgbClr>
                            </a:outerShdw>
                          </a:effectLst>
                          <a:sym typeface="Helvetica Neue Bold Condensed"/>
                        </a:rPr>
                        <a:t>UCLH</a:t>
                      </a:r>
                      <a:r>
                        <a:rPr sz="2100" dirty="0">
                          <a:solidFill>
                            <a:schemeClr val="tx2"/>
                          </a:solidFill>
                          <a:effectLst>
                            <a:outerShdw blurRad="25400" dist="12700" dir="5400000" rotWithShape="0">
                              <a:srgbClr val="000000">
                                <a:alpha val="60000"/>
                              </a:srgbClr>
                            </a:outerShdw>
                          </a:effectLst>
                          <a:sym typeface="Helvetica Neue Bold Condensed"/>
                        </a:rPr>
                        <a:t> (%)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>
                        <a:tabLst>
                          <a:tab pos="11811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solidFill>
                            <a:schemeClr val="tx2"/>
                          </a:solidFill>
                          <a:effectLst>
                            <a:outerShdw blurRad="25400" dist="12700" dir="5400000" rotWithShape="0">
                              <a:srgbClr val="000000">
                                <a:alpha val="60000"/>
                              </a:srgbClr>
                            </a:outerShdw>
                          </a:effectLst>
                          <a:sym typeface="Helvetica Neue Bold Condensed"/>
                        </a:rPr>
                        <a:t>Huang (%)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>
                        <a:tabLst>
                          <a:tab pos="11811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solidFill>
                            <a:schemeClr val="tx2"/>
                          </a:solidFill>
                          <a:effectLst>
                            <a:outerShdw blurRad="25400" dist="12700" dir="5400000" rotWithShape="0">
                              <a:srgbClr val="000000">
                                <a:alpha val="60000"/>
                              </a:srgbClr>
                            </a:outerShdw>
                          </a:effectLst>
                          <a:sym typeface="Helvetica Neue Bold Condensed"/>
                        </a:rPr>
                        <a:t>Moawad (%)</a:t>
                      </a:r>
                    </a:p>
                  </a:txBody>
                  <a:tcPr marL="35719" marR="35719" marT="35719" marB="35719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906">
                <a:tc>
                  <a:txBody>
                    <a:bodyPr/>
                    <a:lstStyle/>
                    <a:p>
                      <a:pPr>
                        <a:tabLst>
                          <a:tab pos="11811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100" dirty="0">
                          <a:solidFill>
                            <a:schemeClr val="tx2"/>
                          </a:solidFill>
                          <a:sym typeface="Helvetica Neue Bold Condensed"/>
                        </a:rPr>
                        <a:t>Fertility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>
                        <a:tabLst>
                          <a:tab pos="11811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en-GB" sz="2100" dirty="0">
                          <a:solidFill>
                            <a:schemeClr val="tx2"/>
                          </a:solidFill>
                          <a:sym typeface="Helvetica Neue Bold Condensed"/>
                        </a:rPr>
                        <a:t>83</a:t>
                      </a:r>
                      <a:endParaRPr sz="2100" dirty="0">
                        <a:solidFill>
                          <a:schemeClr val="tx2"/>
                        </a:solidFill>
                        <a:sym typeface="Helvetica Neue Bold Condensed"/>
                      </a:endParaRP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>
                        <a:tabLst>
                          <a:tab pos="11811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solidFill>
                            <a:schemeClr val="tx2"/>
                          </a:solidFill>
                          <a:sym typeface="Helvetica Neue Bold Condensed"/>
                        </a:rPr>
                        <a:t>82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>
                        <a:tabLst>
                          <a:tab pos="11811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solidFill>
                            <a:schemeClr val="tx2"/>
                          </a:solidFill>
                          <a:sym typeface="Helvetica Neue Bold Condensed"/>
                        </a:rPr>
                        <a:t>78</a:t>
                      </a:r>
                    </a:p>
                  </a:txBody>
                  <a:tcPr marL="35719" marR="35719" marT="35719" marB="35719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906">
                <a:tc>
                  <a:txBody>
                    <a:bodyPr/>
                    <a:lstStyle/>
                    <a:p>
                      <a:pPr>
                        <a:tabLst>
                          <a:tab pos="11811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100" dirty="0">
                          <a:solidFill>
                            <a:schemeClr val="tx2"/>
                          </a:solidFill>
                          <a:sym typeface="Helvetica Neue Bold Condensed"/>
                        </a:rPr>
                        <a:t>Del &gt;37/40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>
                        <a:tabLst>
                          <a:tab pos="11811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solidFill>
                            <a:schemeClr val="tx2"/>
                          </a:solidFill>
                          <a:sym typeface="Helvetica Neue Bold Condensed"/>
                        </a:rPr>
                        <a:t>72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>
                        <a:tabLst>
                          <a:tab pos="11811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solidFill>
                            <a:schemeClr val="tx2"/>
                          </a:solidFill>
                          <a:sym typeface="Helvetica Neue Bold Condensed"/>
                        </a:rPr>
                        <a:t>76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>
                        <a:tabLst>
                          <a:tab pos="11811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solidFill>
                            <a:schemeClr val="tx2"/>
                          </a:solidFill>
                          <a:sym typeface="Helvetica Neue Bold Condensed"/>
                        </a:rPr>
                        <a:t>?</a:t>
                      </a:r>
                    </a:p>
                  </a:txBody>
                  <a:tcPr marL="35719" marR="35719" marT="35719" marB="35719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906">
                <a:tc>
                  <a:txBody>
                    <a:bodyPr/>
                    <a:lstStyle/>
                    <a:p>
                      <a:pPr>
                        <a:tabLst>
                          <a:tab pos="11811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solidFill>
                            <a:schemeClr val="tx2"/>
                          </a:solidFill>
                          <a:sym typeface="Helvetica Neue Bold Condensed"/>
                        </a:rPr>
                        <a:t>Del &gt;34/40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>
                        <a:tabLst>
                          <a:tab pos="11811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solidFill>
                            <a:schemeClr val="tx2"/>
                          </a:solidFill>
                          <a:sym typeface="Helvetica Neue Bold Condensed"/>
                        </a:rPr>
                        <a:t>81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>
                        <a:tabLst>
                          <a:tab pos="11811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solidFill>
                            <a:schemeClr val="tx2"/>
                          </a:solidFill>
                          <a:sym typeface="Helvetica Neue Bold Condensed"/>
                        </a:rPr>
                        <a:t>?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>
                        <a:tabLst>
                          <a:tab pos="11811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solidFill>
                            <a:schemeClr val="tx2"/>
                          </a:solidFill>
                          <a:sym typeface="Helvetica Neue Bold Condensed"/>
                        </a:rPr>
                        <a:t>83</a:t>
                      </a:r>
                    </a:p>
                  </a:txBody>
                  <a:tcPr marL="35719" marR="35719" marT="35719" marB="35719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906">
                <a:tc>
                  <a:txBody>
                    <a:bodyPr/>
                    <a:lstStyle/>
                    <a:p>
                      <a:pPr>
                        <a:tabLst>
                          <a:tab pos="11811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100" dirty="0">
                          <a:solidFill>
                            <a:schemeClr val="tx2"/>
                          </a:solidFill>
                          <a:sym typeface="Helvetica Neue Bold Condensed"/>
                        </a:rPr>
                        <a:t>Livebirth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>
                        <a:tabLst>
                          <a:tab pos="11811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solidFill>
                            <a:schemeClr val="tx2"/>
                          </a:solidFill>
                          <a:sym typeface="Helvetica Neue Bold Condensed"/>
                        </a:rPr>
                        <a:t>91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>
                        <a:tabLst>
                          <a:tab pos="11811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solidFill>
                            <a:schemeClr val="tx2"/>
                          </a:solidFill>
                          <a:sym typeface="Helvetica Neue Bold Condensed"/>
                        </a:rPr>
                        <a:t>96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>
                        <a:tabLst>
                          <a:tab pos="11811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solidFill>
                            <a:schemeClr val="tx2"/>
                          </a:solidFill>
                          <a:sym typeface="Helvetica Neue Bold Condensed"/>
                        </a:rPr>
                        <a:t>96</a:t>
                      </a:r>
                    </a:p>
                  </a:txBody>
                  <a:tcPr marL="35719" marR="35719" marT="35719" marB="35719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906">
                <a:tc>
                  <a:txBody>
                    <a:bodyPr/>
                    <a:lstStyle/>
                    <a:p>
                      <a:pPr>
                        <a:tabLst>
                          <a:tab pos="11811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solidFill>
                            <a:schemeClr val="tx2"/>
                          </a:solidFill>
                          <a:sym typeface="Helvetica Neue Bold Condensed"/>
                        </a:rPr>
                        <a:t>Neonatal survival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>
                        <a:tabLst>
                          <a:tab pos="11811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solidFill>
                            <a:schemeClr val="tx2"/>
                          </a:solidFill>
                          <a:sym typeface="Helvetica Neue Bold Condensed"/>
                        </a:rPr>
                        <a:t>88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>
                        <a:tabLst>
                          <a:tab pos="11811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solidFill>
                            <a:schemeClr val="tx2"/>
                          </a:solidFill>
                          <a:sym typeface="Helvetica Neue Bold Condensed"/>
                        </a:rPr>
                        <a:t>96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>
                        <a:tabLst>
                          <a:tab pos="11811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solidFill>
                            <a:schemeClr val="tx2"/>
                          </a:solidFill>
                          <a:sym typeface="Helvetica Neue Bold Condensed"/>
                        </a:rPr>
                        <a:t>90</a:t>
                      </a:r>
                    </a:p>
                  </a:txBody>
                  <a:tcPr marL="35719" marR="35719" marT="35719" marB="35719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906">
                <a:tc>
                  <a:txBody>
                    <a:bodyPr/>
                    <a:lstStyle/>
                    <a:p>
                      <a:pPr>
                        <a:tabLst>
                          <a:tab pos="11811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solidFill>
                            <a:schemeClr val="tx2"/>
                          </a:solidFill>
                          <a:sym typeface="Helvetica Neue Bold Condensed"/>
                        </a:rPr>
                        <a:t>Complication rate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>
                        <a:tabLst>
                          <a:tab pos="11811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solidFill>
                            <a:schemeClr val="tx2"/>
                          </a:solidFill>
                          <a:sym typeface="Helvetica Neue Bold Condensed"/>
                        </a:rPr>
                        <a:t>0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>
                        <a:tabLst>
                          <a:tab pos="11811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solidFill>
                            <a:schemeClr val="tx2"/>
                          </a:solidFill>
                          <a:sym typeface="Helvetica Neue Bold Condensed"/>
                        </a:rPr>
                        <a:t>1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>
                        <a:tabLst>
                          <a:tab pos="11811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100" dirty="0">
                          <a:solidFill>
                            <a:schemeClr val="tx2"/>
                          </a:solidFill>
                          <a:sym typeface="Helvetica Neue Bold Condensed"/>
                        </a:rPr>
                        <a:t>1</a:t>
                      </a:r>
                    </a:p>
                  </a:txBody>
                  <a:tcPr marL="35719" marR="35719" marT="35719" marB="35719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7574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Background…"/>
          <p:cNvSpPr txBox="1">
            <a:spLocks noGrp="1"/>
          </p:cNvSpPr>
          <p:nvPr>
            <p:ph type="title" idx="4294967295"/>
          </p:nvPr>
        </p:nvSpPr>
        <p:spPr>
          <a:xfrm>
            <a:off x="772418" y="897638"/>
            <a:ext cx="7358063" cy="62071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Systematic review of open vs </a:t>
            </a:r>
            <a:r>
              <a:rPr dirty="0"/>
              <a:t> laparoscopic</a:t>
            </a:r>
          </a:p>
        </p:txBody>
      </p:sp>
      <p:pic>
        <p:nvPicPr>
          <p:cNvPr id="174" name="Screen Shot 2017-10-08 at 09.01.44.png" descr="Screen Shot 2017-10-08 at 09.01.44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12491" y="2514860"/>
            <a:ext cx="7500938" cy="3241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Screen Shot 2017-10-08 at 09.04.34.png" descr="Screen Shot 2017-10-08 at 09.04.3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418" y="1602007"/>
            <a:ext cx="4339820" cy="829197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Open 26 studies, laparoscopic 15"/>
          <p:cNvSpPr txBox="1"/>
          <p:nvPr/>
        </p:nvSpPr>
        <p:spPr>
          <a:xfrm>
            <a:off x="5273821" y="1888204"/>
            <a:ext cx="3200309" cy="256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r>
              <a:t>Open 26 studies, laparoscopic 15</a:t>
            </a:r>
          </a:p>
        </p:txBody>
      </p:sp>
      <p:pic>
        <p:nvPicPr>
          <p:cNvPr id="177" name="Rectangle" descr="Rectangl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16941" y="4766136"/>
            <a:ext cx="7230101" cy="728506"/>
          </a:xfrm>
          <a:prstGeom prst="rect">
            <a:avLst/>
          </a:prstGeom>
        </p:spPr>
      </p:pic>
      <p:sp>
        <p:nvSpPr>
          <p:cNvPr id="179" name="NB Open 19% preconception, laparoscopic 71%"/>
          <p:cNvSpPr txBox="1"/>
          <p:nvPr/>
        </p:nvSpPr>
        <p:spPr>
          <a:xfrm>
            <a:off x="892968" y="6126191"/>
            <a:ext cx="7190327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r>
              <a:rPr lang="en-GB" b="0" baseline="0" dirty="0" err="1"/>
              <a:t>Moawad</a:t>
            </a:r>
            <a:r>
              <a:rPr lang="en-GB" b="0" baseline="0" dirty="0"/>
              <a:t> et al J. Minimally Invasive Gynaecology 2017</a:t>
            </a:r>
            <a:endParaRPr b="0" baseline="0" dirty="0"/>
          </a:p>
        </p:txBody>
      </p:sp>
    </p:spTree>
    <p:extLst>
      <p:ext uri="{BB962C8B-B14F-4D97-AF65-F5344CB8AC3E}">
        <p14:creationId xmlns:p14="http://schemas.microsoft.com/office/powerpoint/2010/main" val="414639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patient: </a:t>
            </a:r>
            <a:r>
              <a:rPr lang="en-US" dirty="0" err="1"/>
              <a:t>Mrs</a:t>
            </a:r>
            <a:r>
              <a:rPr lang="en-US" dirty="0"/>
              <a:t> 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46188" y="1801808"/>
            <a:ext cx="7593012" cy="4429125"/>
          </a:xfrm>
        </p:spPr>
        <p:txBody>
          <a:bodyPr/>
          <a:lstStyle/>
          <a:p>
            <a:r>
              <a:rPr lang="en-US" sz="2800" dirty="0"/>
              <a:t>26 year old Afro-Caribbean, Non-Smoker</a:t>
            </a:r>
          </a:p>
          <a:p>
            <a:r>
              <a:rPr lang="en-US" sz="2800" dirty="0"/>
              <a:t>1</a:t>
            </a:r>
            <a:r>
              <a:rPr lang="en-US" sz="2800" baseline="30000" dirty="0"/>
              <a:t>st</a:t>
            </a:r>
            <a:r>
              <a:rPr lang="en-US" sz="2800" dirty="0"/>
              <a:t> pregnancy miscarriage at 15 weeks</a:t>
            </a:r>
          </a:p>
          <a:p>
            <a:r>
              <a:rPr lang="en-US" sz="2800" dirty="0"/>
              <a:t>2nd pregnancy 22 week PPROM</a:t>
            </a:r>
          </a:p>
          <a:p>
            <a:r>
              <a:rPr lang="en-US" sz="2800" dirty="0"/>
              <a:t>3rd pregnancy Macdonald </a:t>
            </a:r>
            <a:r>
              <a:rPr lang="en-US" sz="2800" dirty="0" err="1"/>
              <a:t>cerclage</a:t>
            </a:r>
            <a:r>
              <a:rPr lang="en-US" sz="2800" dirty="0"/>
              <a:t> at 16 weeks when </a:t>
            </a:r>
            <a:r>
              <a:rPr lang="en-US" sz="2800" dirty="0" err="1"/>
              <a:t>Cx</a:t>
            </a:r>
            <a:r>
              <a:rPr lang="en-US" sz="2800" dirty="0"/>
              <a:t> shortened</a:t>
            </a:r>
          </a:p>
          <a:p>
            <a:pPr lvl="1"/>
            <a:r>
              <a:rPr lang="en-US" sz="2800" dirty="0"/>
              <a:t>Miscarriage at 18 weeks</a:t>
            </a:r>
          </a:p>
          <a:p>
            <a:r>
              <a:rPr lang="en-US" sz="2800" dirty="0"/>
              <a:t>Management?</a:t>
            </a:r>
          </a:p>
          <a:p>
            <a:r>
              <a:rPr lang="en-US" sz="2800" dirty="0"/>
              <a:t>Laparoscopic pre-pregnancy cervical </a:t>
            </a:r>
            <a:r>
              <a:rPr lang="en-US" sz="2800" dirty="0" err="1"/>
              <a:t>cerclage</a:t>
            </a:r>
            <a:endParaRPr lang="en-US" sz="2800" dirty="0"/>
          </a:p>
          <a:p>
            <a:r>
              <a:rPr lang="en-US" sz="2800" dirty="0"/>
              <a:t>Caesarean section at 37+3 weeks</a:t>
            </a:r>
          </a:p>
          <a:p>
            <a:pPr lvl="1"/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771AF-226B-F54F-BE9C-C86D2C89B33F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45403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481E2-18F3-B81D-1E6D-6F86130F9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1 - 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064E5-82E4-7E56-4A1D-EC7A053FC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/>
              <a:t>38 </a:t>
            </a:r>
            <a:r>
              <a:rPr lang="en-US" sz="2400" dirty="0" err="1"/>
              <a:t>yrs</a:t>
            </a:r>
            <a:r>
              <a:rPr lang="en-US" sz="2400" dirty="0"/>
              <a:t> </a:t>
            </a:r>
          </a:p>
          <a:p>
            <a:r>
              <a:rPr lang="en-US" sz="2400" dirty="0"/>
              <a:t>White British, BMI 22, non-smoker</a:t>
            </a:r>
          </a:p>
          <a:p>
            <a:r>
              <a:rPr lang="en-US" sz="2400" b="1" u="sng" dirty="0"/>
              <a:t>PMHx</a:t>
            </a:r>
            <a:r>
              <a:rPr lang="en-US" sz="2400" dirty="0"/>
              <a:t>: nil, cervical smears –normal. </a:t>
            </a:r>
          </a:p>
          <a:p>
            <a:r>
              <a:rPr lang="en-US" sz="2400" b="1" u="sng" dirty="0" err="1"/>
              <a:t>DHx</a:t>
            </a:r>
            <a:r>
              <a:rPr lang="en-US" sz="2400" b="1" u="sng" dirty="0"/>
              <a:t>:</a:t>
            </a:r>
            <a:r>
              <a:rPr lang="en-US" sz="2400" dirty="0"/>
              <a:t> pregnancy vitamins</a:t>
            </a:r>
          </a:p>
          <a:p>
            <a:r>
              <a:rPr lang="en-US" sz="2400" b="1" u="sng" dirty="0" err="1"/>
              <a:t>Obs</a:t>
            </a:r>
            <a:r>
              <a:rPr lang="en-US" sz="2400" b="1" u="sng" dirty="0"/>
              <a:t> </a:t>
            </a:r>
            <a:r>
              <a:rPr lang="en-US" sz="2400" b="1" u="sng" dirty="0" err="1"/>
              <a:t>Hx</a:t>
            </a:r>
            <a:r>
              <a:rPr lang="en-US" sz="2400" dirty="0"/>
              <a:t>: G6 P3 + 2</a:t>
            </a:r>
          </a:p>
          <a:p>
            <a:pPr marL="342900" lvl="1" indent="0">
              <a:buNone/>
            </a:pPr>
            <a:r>
              <a:rPr lang="en-US" sz="2400" dirty="0"/>
              <a:t>2012 40 </a:t>
            </a:r>
            <a:r>
              <a:rPr lang="en-US" sz="2400" dirty="0" err="1"/>
              <a:t>wks</a:t>
            </a:r>
            <a:r>
              <a:rPr lang="en-US" sz="2400" dirty="0"/>
              <a:t> EMCS at 8cm for fetal distress</a:t>
            </a:r>
          </a:p>
          <a:p>
            <a:pPr marL="342900" lvl="1" indent="0">
              <a:buNone/>
            </a:pPr>
            <a:r>
              <a:rPr lang="en-US" sz="2400" dirty="0"/>
              <a:t>2013 Early miscarriage – surgical management</a:t>
            </a:r>
          </a:p>
          <a:p>
            <a:pPr marL="342900" lvl="1" indent="0">
              <a:buNone/>
            </a:pPr>
            <a:r>
              <a:rPr lang="en-US" sz="2400" dirty="0"/>
              <a:t>2014 38 </a:t>
            </a:r>
            <a:r>
              <a:rPr lang="en-US" sz="2400" dirty="0" err="1"/>
              <a:t>wks</a:t>
            </a:r>
            <a:r>
              <a:rPr lang="en-US" sz="2400" dirty="0"/>
              <a:t> FD, OASI 3b perineal tear (no cervical tear)</a:t>
            </a:r>
          </a:p>
          <a:p>
            <a:pPr marL="342900" lvl="1" indent="0">
              <a:buNone/>
            </a:pPr>
            <a:r>
              <a:rPr lang="en-US" sz="2400" dirty="0"/>
              <a:t>2016 20 </a:t>
            </a:r>
            <a:r>
              <a:rPr lang="en-US" sz="2400" dirty="0" err="1"/>
              <a:t>wks</a:t>
            </a:r>
            <a:r>
              <a:rPr lang="en-US" sz="2400" dirty="0"/>
              <a:t> Late miscarriage: large bleed and subchorionic </a:t>
            </a:r>
            <a:r>
              <a:rPr lang="en-US" sz="2400" dirty="0" err="1"/>
              <a:t>haematoma</a:t>
            </a:r>
            <a:r>
              <a:rPr lang="en-US" sz="2400" dirty="0"/>
              <a:t> in the 1</a:t>
            </a:r>
            <a:r>
              <a:rPr lang="en-US" sz="2400" baseline="30000" dirty="0"/>
              <a:t>st</a:t>
            </a:r>
            <a:r>
              <a:rPr lang="en-US" sz="2400" dirty="0"/>
              <a:t> trimester; increased PV discharge and PPROM at 20w; ?IOL; no PM exam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728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C56D4-BA80-58D1-B286-2EBD04ABA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980728"/>
            <a:ext cx="7958708" cy="4241006"/>
          </a:xfrm>
        </p:spPr>
        <p:txBody>
          <a:bodyPr>
            <a:noAutofit/>
          </a:bodyPr>
          <a:lstStyle/>
          <a:p>
            <a:pPr marL="88900" indent="0">
              <a:buNone/>
            </a:pPr>
            <a:r>
              <a:rPr lang="en-US" b="1" dirty="0"/>
              <a:t>2017 under UCLH PTBC 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dirty="0"/>
              <a:t>PTBC 17w </a:t>
            </a:r>
            <a:r>
              <a:rPr lang="en-US" sz="1800" dirty="0"/>
              <a:t>CL 31 mm</a:t>
            </a:r>
          </a:p>
          <a:p>
            <a:pPr marL="342900" lvl="1" indent="0">
              <a:buNone/>
            </a:pPr>
            <a:r>
              <a:rPr lang="en-US" sz="1800" dirty="0"/>
              <a:t>UTI at booking – treated by GP</a:t>
            </a:r>
          </a:p>
          <a:p>
            <a:pPr marL="342900" lvl="1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dirty="0"/>
              <a:t>PTBC 19w1d </a:t>
            </a:r>
            <a:r>
              <a:rPr lang="en-US" sz="1800" dirty="0"/>
              <a:t>CL 37mm</a:t>
            </a:r>
          </a:p>
          <a:p>
            <a:pPr marL="342900" lvl="1" indent="0">
              <a:buNone/>
            </a:pPr>
            <a:r>
              <a:rPr lang="en-US" sz="1800" dirty="0"/>
              <a:t>Vaginal swabs - NAD</a:t>
            </a:r>
          </a:p>
          <a:p>
            <a:pPr marL="342900" lvl="1" indent="0">
              <a:buNone/>
            </a:pPr>
            <a:r>
              <a:rPr lang="en-US" sz="1800" dirty="0"/>
              <a:t>UTI E Coli - treated (negative TOC)</a:t>
            </a:r>
          </a:p>
          <a:p>
            <a:pPr marL="342900" lvl="1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dirty="0"/>
              <a:t>Anomaly scan 21w0d </a:t>
            </a:r>
            <a:r>
              <a:rPr lang="en-US" sz="1800" dirty="0">
                <a:solidFill>
                  <a:srgbClr val="FF0000"/>
                </a:solidFill>
              </a:rPr>
              <a:t>CL 15mm</a:t>
            </a:r>
          </a:p>
          <a:p>
            <a:pPr marL="0" indent="0">
              <a:buNone/>
            </a:pPr>
            <a:endParaRPr lang="en-US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800" b="1" dirty="0"/>
              <a:t>PTBC 21w1d </a:t>
            </a:r>
            <a:r>
              <a:rPr lang="en-US" sz="1800" dirty="0"/>
              <a:t>CL 15 mm</a:t>
            </a:r>
          </a:p>
          <a:p>
            <a:pPr marL="342900" lvl="1" indent="0">
              <a:buNone/>
            </a:pPr>
            <a:r>
              <a:rPr lang="en-US" sz="1800" dirty="0" err="1"/>
              <a:t>Funnelling</a:t>
            </a:r>
            <a:r>
              <a:rPr lang="en-US" sz="1800" dirty="0"/>
              <a:t>, </a:t>
            </a:r>
            <a:r>
              <a:rPr lang="en-US" sz="1800" dirty="0" err="1"/>
              <a:t>fFN</a:t>
            </a:r>
            <a:r>
              <a:rPr lang="en-US" sz="1800" dirty="0"/>
              <a:t> 15ng/mL, urine negative </a:t>
            </a:r>
          </a:p>
          <a:p>
            <a:pPr lvl="1">
              <a:buFont typeface="Wingdings" pitchFamily="2" charset="2"/>
              <a:buChar char="à"/>
            </a:pPr>
            <a:r>
              <a:rPr lang="en-US" sz="1800" dirty="0">
                <a:sym typeface="Wingdings" pitchFamily="2" charset="2"/>
              </a:rPr>
              <a:t>emergency </a:t>
            </a:r>
            <a:r>
              <a:rPr lang="en-US" sz="1800" dirty="0">
                <a:solidFill>
                  <a:srgbClr val="FF0000"/>
                </a:solidFill>
                <a:sym typeface="Wingdings" pitchFamily="2" charset="2"/>
              </a:rPr>
              <a:t>c</a:t>
            </a:r>
            <a:r>
              <a:rPr lang="en-US" sz="1800" dirty="0">
                <a:solidFill>
                  <a:srgbClr val="FF0000"/>
                </a:solidFill>
              </a:rPr>
              <a:t>ervical cerclage </a:t>
            </a:r>
            <a:r>
              <a:rPr lang="en-US" sz="1800" dirty="0"/>
              <a:t>(McDonald) and </a:t>
            </a:r>
            <a:r>
              <a:rPr lang="en-US" sz="1800" dirty="0">
                <a:solidFill>
                  <a:srgbClr val="FF0000"/>
                </a:solidFill>
              </a:rPr>
              <a:t>progesterone</a:t>
            </a:r>
            <a:r>
              <a:rPr lang="en-US" sz="1800" dirty="0"/>
              <a:t> treatment</a:t>
            </a:r>
          </a:p>
          <a:p>
            <a:pPr marL="342900" lvl="1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dirty="0"/>
              <a:t>PTBC 24w1d </a:t>
            </a:r>
            <a:r>
              <a:rPr lang="en-US" sz="1800" dirty="0"/>
              <a:t>CL 28mm </a:t>
            </a:r>
          </a:p>
          <a:p>
            <a:pPr marL="342900" lvl="1" indent="0">
              <a:buNone/>
            </a:pPr>
            <a:r>
              <a:rPr lang="en-US" sz="1800" dirty="0"/>
              <a:t>cervix closed below and above the cerclage</a:t>
            </a:r>
          </a:p>
        </p:txBody>
      </p:sp>
    </p:spTree>
    <p:extLst>
      <p:ext uri="{BB962C8B-B14F-4D97-AF65-F5344CB8AC3E}">
        <p14:creationId xmlns:p14="http://schemas.microsoft.com/office/powerpoint/2010/main" val="14889463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E06EE-FCF9-5641-5EB2-EECC0498C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850" y="1532732"/>
            <a:ext cx="7886700" cy="33647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/>
              <a:t>PTBC 27w1d</a:t>
            </a:r>
            <a:r>
              <a:rPr lang="en-US" sz="1800" dirty="0"/>
              <a:t> CL 24mm, </a:t>
            </a:r>
            <a:r>
              <a:rPr lang="en-US" sz="1800" dirty="0" err="1"/>
              <a:t>fFN</a:t>
            </a:r>
            <a:r>
              <a:rPr lang="en-US" sz="1800" dirty="0"/>
              <a:t> 58ng/mL</a:t>
            </a:r>
          </a:p>
          <a:p>
            <a:pPr marL="0" indent="0">
              <a:buNone/>
            </a:pPr>
            <a:r>
              <a:rPr lang="en-US" sz="1800" dirty="0" err="1"/>
              <a:t>QUiPP</a:t>
            </a:r>
            <a:r>
              <a:rPr lang="en-US" sz="1800" dirty="0"/>
              <a:t> – probability of SPTB:</a:t>
            </a:r>
          </a:p>
          <a:p>
            <a:pPr marL="0" indent="0">
              <a:buNone/>
            </a:pPr>
            <a:r>
              <a:rPr lang="en-US" sz="1800" dirty="0"/>
              <a:t>&lt; 30 weeks 8.1%                     within 1 week 2.5%</a:t>
            </a:r>
          </a:p>
          <a:p>
            <a:pPr marL="0" indent="0">
              <a:buNone/>
            </a:pPr>
            <a:r>
              <a:rPr lang="en-US" sz="1800" dirty="0"/>
              <a:t>&lt; 34 weeks 24.2%                   within 2 weeks 5.4%</a:t>
            </a:r>
          </a:p>
          <a:p>
            <a:pPr marL="0" indent="0">
              <a:buNone/>
            </a:pPr>
            <a:r>
              <a:rPr lang="en-US" sz="1800" dirty="0"/>
              <a:t>&lt; 37 weeks 38%                      within 4 weeks 12.2%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dirty="0"/>
              <a:t>MFAU 29w0d </a:t>
            </a:r>
            <a:r>
              <a:rPr lang="en-US" sz="1800" dirty="0"/>
              <a:t>abdominal pain and PV discharge CL 11mm, </a:t>
            </a:r>
            <a:r>
              <a:rPr lang="en-US" sz="1800" dirty="0" err="1"/>
              <a:t>fFN</a:t>
            </a:r>
            <a:r>
              <a:rPr lang="en-US" sz="1800" dirty="0"/>
              <a:t> 354ng/mL</a:t>
            </a:r>
          </a:p>
          <a:p>
            <a:pPr marL="0" indent="0">
              <a:buNone/>
            </a:pPr>
            <a:r>
              <a:rPr lang="en-US" sz="1800" dirty="0"/>
              <a:t>Normal fetal growth, Dopplers and AFI</a:t>
            </a:r>
          </a:p>
          <a:p>
            <a:pPr marL="0" indent="0">
              <a:buNone/>
            </a:pPr>
            <a:r>
              <a:rPr lang="en-US" sz="1800" dirty="0"/>
              <a:t>Admitted to LW, steroids given. 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dirty="0"/>
              <a:t>LW 29w1d </a:t>
            </a:r>
            <a:r>
              <a:rPr lang="en-US" sz="1800" dirty="0"/>
              <a:t>PPROM, cervical cerclage was removed.  Vaginal delivery of baby boy 1300g. Currently well. </a:t>
            </a:r>
          </a:p>
          <a:p>
            <a:pPr marL="0" indent="0">
              <a:buNone/>
            </a:pPr>
            <a:r>
              <a:rPr lang="en-US" sz="1800" dirty="0"/>
              <a:t>Completed 5 days of iv </a:t>
            </a:r>
            <a:r>
              <a:rPr lang="en-US" sz="1800" dirty="0" err="1"/>
              <a:t>abx</a:t>
            </a:r>
            <a:r>
              <a:rPr lang="en-US" sz="1800" dirty="0"/>
              <a:t> E Coli (cervical cerclage grew E coli)</a:t>
            </a:r>
          </a:p>
          <a:p>
            <a:pPr marL="0" indent="0">
              <a:buNone/>
            </a:pPr>
            <a:r>
              <a:rPr lang="en-US" sz="1800" dirty="0"/>
              <a:t>Histology (placenta): acute chorioamnionitis and </a:t>
            </a:r>
            <a:r>
              <a:rPr lang="en-US" sz="1800" dirty="0" err="1"/>
              <a:t>funisitis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227039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808DB-2A50-8D38-2D6D-70F2E1D2B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F7148-679F-2B9B-A7BF-6983AE5BF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63091"/>
            <a:ext cx="7886700" cy="3626882"/>
          </a:xfrm>
        </p:spPr>
        <p:txBody>
          <a:bodyPr/>
          <a:lstStyle/>
          <a:p>
            <a:r>
              <a:rPr lang="en-US" b="1" dirty="0"/>
              <a:t>PN debrief and future pregnancies counselling</a:t>
            </a:r>
            <a:r>
              <a:rPr lang="en-US" dirty="0"/>
              <a:t> – elective McDonald vs TAC and results of MAVRIC trial discussed</a:t>
            </a:r>
          </a:p>
          <a:p>
            <a:pPr marL="0" indent="0">
              <a:buNone/>
            </a:pPr>
            <a:r>
              <a:rPr lang="en-US" dirty="0"/>
              <a:t>   Referred to RMU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2021 Laparoscopic TAC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4D2DC8-EC33-33ED-0D3E-90AE50764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3429000"/>
            <a:ext cx="5250074" cy="299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611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5" descr="fetu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4"/>
          <a:stretch>
            <a:fillRect/>
          </a:stretch>
        </p:blipFill>
        <p:spPr bwMode="auto">
          <a:xfrm>
            <a:off x="4572000" y="1700213"/>
            <a:ext cx="3997325" cy="368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Title 6"/>
          <p:cNvSpPr>
            <a:spLocks noGrp="1"/>
          </p:cNvSpPr>
          <p:nvPr>
            <p:ph type="title"/>
          </p:nvPr>
        </p:nvSpPr>
        <p:spPr>
          <a:xfrm>
            <a:off x="178416" y="383068"/>
            <a:ext cx="8229600" cy="633412"/>
          </a:xfrm>
        </p:spPr>
        <p:txBody>
          <a:bodyPr/>
          <a:lstStyle/>
          <a:p>
            <a:r>
              <a:rPr lang="en-US" b="1" dirty="0">
                <a:latin typeface="Arial" charset="0"/>
              </a:rPr>
              <a:t>Causes of preterm birth</a:t>
            </a:r>
          </a:p>
        </p:txBody>
      </p:sp>
      <p:sp>
        <p:nvSpPr>
          <p:cNvPr id="25603" name="TextBox 1"/>
          <p:cNvSpPr txBox="1">
            <a:spLocks noChangeArrowheads="1"/>
          </p:cNvSpPr>
          <p:nvPr/>
        </p:nvSpPr>
        <p:spPr bwMode="auto">
          <a:xfrm>
            <a:off x="86460" y="1052513"/>
            <a:ext cx="4464050" cy="569386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0" baseline="0" dirty="0"/>
              <a:t>Infection</a:t>
            </a:r>
          </a:p>
          <a:p>
            <a:pPr eaLnBrk="1" hangingPunct="1"/>
            <a:r>
              <a:rPr lang="en-US" sz="2800" b="0" baseline="0" dirty="0"/>
              <a:t>Cervix weakness/trauma</a:t>
            </a:r>
          </a:p>
          <a:p>
            <a:pPr eaLnBrk="1" hangingPunct="1"/>
            <a:r>
              <a:rPr lang="en-US" sz="2800" b="0" baseline="0" dirty="0"/>
              <a:t>Multiple pregnancy</a:t>
            </a:r>
          </a:p>
          <a:p>
            <a:pPr eaLnBrk="1" hangingPunct="1"/>
            <a:r>
              <a:rPr lang="en-US" sz="2800" b="0" baseline="0" dirty="0"/>
              <a:t>Increasing maternal age</a:t>
            </a:r>
          </a:p>
          <a:p>
            <a:pPr eaLnBrk="1" hangingPunct="1"/>
            <a:r>
              <a:rPr lang="en-US" sz="2800" b="0" baseline="0" dirty="0"/>
              <a:t>Placental insufficiency</a:t>
            </a:r>
          </a:p>
          <a:p>
            <a:pPr eaLnBrk="1" hangingPunct="1"/>
            <a:r>
              <a:rPr lang="en-US" sz="2800" b="0" baseline="0" dirty="0"/>
              <a:t>Fetal anomaly</a:t>
            </a:r>
          </a:p>
          <a:p>
            <a:pPr eaLnBrk="1" hangingPunct="1"/>
            <a:r>
              <a:rPr lang="en-US" sz="2800" b="0" baseline="0" dirty="0"/>
              <a:t>Uterine anomaly</a:t>
            </a:r>
          </a:p>
          <a:p>
            <a:pPr eaLnBrk="1" hangingPunct="1"/>
            <a:r>
              <a:rPr lang="en-US" sz="2800" b="0" baseline="0" dirty="0"/>
              <a:t>Smoking</a:t>
            </a:r>
          </a:p>
          <a:p>
            <a:pPr eaLnBrk="1" hangingPunct="1"/>
            <a:r>
              <a:rPr lang="en-US" sz="2800" b="0" baseline="0" dirty="0"/>
              <a:t>Low progesterone</a:t>
            </a:r>
          </a:p>
          <a:p>
            <a:pPr eaLnBrk="1" hangingPunct="1"/>
            <a:r>
              <a:rPr lang="en-US" sz="2800" b="0" baseline="0" dirty="0"/>
              <a:t>Immune response</a:t>
            </a:r>
          </a:p>
          <a:p>
            <a:pPr eaLnBrk="1" hangingPunct="1"/>
            <a:r>
              <a:rPr lang="en-US" sz="2800" b="0" baseline="0" dirty="0"/>
              <a:t>Maternal disease</a:t>
            </a:r>
          </a:p>
          <a:p>
            <a:pPr eaLnBrk="1" hangingPunct="1"/>
            <a:r>
              <a:rPr lang="en-US" sz="2800" b="0" baseline="0" dirty="0"/>
              <a:t>Excess amniotic fluid</a:t>
            </a:r>
          </a:p>
          <a:p>
            <a:pPr eaLnBrk="1" hangingPunct="1"/>
            <a:r>
              <a:rPr lang="en-US" sz="2800" b="0" baseline="0" dirty="0"/>
              <a:t>Domestic violence</a:t>
            </a:r>
          </a:p>
        </p:txBody>
      </p:sp>
    </p:spTree>
    <p:extLst>
      <p:ext uri="{BB962C8B-B14F-4D97-AF65-F5344CB8AC3E}">
        <p14:creationId xmlns:p14="http://schemas.microsoft.com/office/powerpoint/2010/main" val="29239522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C9156-C05E-4E9F-17A0-5A65EE52E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24744"/>
            <a:ext cx="7886700" cy="5328591"/>
          </a:xfrm>
        </p:spPr>
        <p:txBody>
          <a:bodyPr>
            <a:normAutofit fontScale="92500" lnSpcReduction="20000"/>
          </a:bodyPr>
          <a:lstStyle/>
          <a:p>
            <a:pPr marL="88900" indent="0">
              <a:buNone/>
            </a:pPr>
            <a:r>
              <a:rPr lang="en-US" sz="2700" b="1" dirty="0"/>
              <a:t>2022 under UCLH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Nuchal scan 12w5d </a:t>
            </a:r>
            <a:r>
              <a:rPr lang="en-US" dirty="0"/>
              <a:t>CL 29mm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PTBC 14w6d</a:t>
            </a:r>
            <a:r>
              <a:rPr lang="en-US" dirty="0"/>
              <a:t> CL 40mm</a:t>
            </a:r>
          </a:p>
          <a:p>
            <a:pPr marL="342900" lvl="1" indent="0">
              <a:buNone/>
            </a:pPr>
            <a:r>
              <a:rPr lang="en-US" dirty="0"/>
              <a:t>Urine and vaginal swabs NAD</a:t>
            </a:r>
          </a:p>
          <a:p>
            <a:pPr marL="342900" lvl="1" indent="0">
              <a:buNone/>
            </a:pPr>
            <a:r>
              <a:rPr lang="en-US" dirty="0"/>
              <a:t>Progesterone 200mg OD started</a:t>
            </a:r>
          </a:p>
          <a:p>
            <a:pPr marL="3429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PTBC 16w6d</a:t>
            </a:r>
            <a:r>
              <a:rPr lang="en-US" dirty="0"/>
              <a:t> CL 37mm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PTBC 18w6d </a:t>
            </a:r>
            <a:r>
              <a:rPr lang="en-US" dirty="0"/>
              <a:t>CL 38mm, </a:t>
            </a:r>
            <a:r>
              <a:rPr lang="en-US" dirty="0" err="1"/>
              <a:t>fFN</a:t>
            </a:r>
            <a:r>
              <a:rPr lang="en-US" dirty="0"/>
              <a:t> 1ng/mL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Anomaly scan 20w6d</a:t>
            </a:r>
            <a:r>
              <a:rPr lang="en-US" dirty="0"/>
              <a:t> CL 45mm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PTBC 22w6d </a:t>
            </a:r>
            <a:r>
              <a:rPr lang="en-US" dirty="0"/>
              <a:t>CL 42mm, </a:t>
            </a:r>
            <a:r>
              <a:rPr lang="en-US" dirty="0" err="1"/>
              <a:t>fFN</a:t>
            </a:r>
            <a:r>
              <a:rPr lang="en-US" dirty="0"/>
              <a:t> 1ng/mL </a:t>
            </a:r>
          </a:p>
          <a:p>
            <a:pPr marL="342900" lvl="1" indent="0">
              <a:buNone/>
            </a:pPr>
            <a:r>
              <a:rPr lang="en-US" dirty="0"/>
              <a:t>Borderline AFI 25 </a:t>
            </a:r>
            <a:r>
              <a:rPr lang="en-US" dirty="0">
                <a:sym typeface="Wingdings" pitchFamily="2" charset="2"/>
              </a:rPr>
              <a:t> OGTT N </a:t>
            </a:r>
          </a:p>
          <a:p>
            <a:pPr marL="342900" lvl="1" indent="0">
              <a:buNone/>
            </a:pPr>
            <a:endParaRPr lang="en-US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="1" dirty="0">
                <a:sym typeface="Wingdings" pitchFamily="2" charset="2"/>
              </a:rPr>
              <a:t>PTBC 25w6d </a:t>
            </a:r>
            <a:r>
              <a:rPr lang="en-US" dirty="0">
                <a:sym typeface="Wingdings" pitchFamily="2" charset="2"/>
              </a:rPr>
              <a:t>CL 40mm</a:t>
            </a:r>
          </a:p>
          <a:p>
            <a:pPr marL="342900" lvl="1" indent="0">
              <a:buNone/>
            </a:pPr>
            <a:endParaRPr lang="en-US" dirty="0">
              <a:sym typeface="Wingdings" pitchFamily="2" charset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9A195D-F68A-BF45-9CA9-EE413D35A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1417320"/>
            <a:ext cx="3744416" cy="341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452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C659E-0BC1-E436-E3DD-3B986D7A5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17320"/>
            <a:ext cx="4434840" cy="4819991"/>
          </a:xfrm>
        </p:spPr>
        <p:txBody>
          <a:bodyPr>
            <a:normAutofit/>
          </a:bodyPr>
          <a:lstStyle/>
          <a:p>
            <a:r>
              <a:rPr lang="en-US" b="1" dirty="0"/>
              <a:t>PTBC 28w6d </a:t>
            </a:r>
            <a:r>
              <a:rPr lang="en-US" dirty="0"/>
              <a:t>CL 47mm </a:t>
            </a:r>
          </a:p>
          <a:p>
            <a:pPr marL="342900" lvl="1" indent="0">
              <a:buNone/>
            </a:pPr>
            <a:r>
              <a:rPr lang="en-US" dirty="0"/>
              <a:t>Normal fetal growth and Dopplers </a:t>
            </a:r>
          </a:p>
          <a:p>
            <a:pPr marL="342900" lvl="1" indent="0">
              <a:buNone/>
            </a:pPr>
            <a:r>
              <a:rPr lang="en-US" dirty="0"/>
              <a:t>Plan for ELCS at 37w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MFAU 36w6d </a:t>
            </a:r>
            <a:r>
              <a:rPr lang="en-US" dirty="0"/>
              <a:t>Presented with brown </a:t>
            </a:r>
            <a:r>
              <a:rPr lang="en-US" dirty="0" err="1"/>
              <a:t>pv</a:t>
            </a:r>
            <a:r>
              <a:rPr lang="en-US" dirty="0"/>
              <a:t> discharge</a:t>
            </a:r>
          </a:p>
          <a:p>
            <a:r>
              <a:rPr lang="en-US" dirty="0"/>
              <a:t>CL 37 mm, </a:t>
            </a:r>
            <a:r>
              <a:rPr lang="en-US" dirty="0" err="1"/>
              <a:t>Funnelling</a:t>
            </a:r>
            <a:r>
              <a:rPr lang="en-US" dirty="0"/>
              <a:t> through the TAC around 2cm which extends 2cm into the internal </a:t>
            </a:r>
            <a:r>
              <a:rPr lang="en-US" dirty="0" err="1"/>
              <a:t>os</a:t>
            </a:r>
            <a:endParaRPr lang="en-US" dirty="0"/>
          </a:p>
          <a:p>
            <a:pPr marL="342900" lvl="1" indent="0">
              <a:buNone/>
            </a:pPr>
            <a:r>
              <a:rPr lang="en-US" dirty="0"/>
              <a:t>Plan to expedite delivery within the next 1-2 days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Cat 3 EMCS 37w1d </a:t>
            </a:r>
            <a:r>
              <a:rPr lang="en-US" dirty="0"/>
              <a:t>EBL 1000mL baby boy 3030g well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1F31CA-9417-827B-9422-AA8AC94BA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2872842"/>
            <a:ext cx="3600400" cy="324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472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9BB6B3-7DC5-E38E-5978-D15C9D5462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13C7F-2C3D-7D43-8159-D9F6F7177FB1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0A0D42-B5D1-1F2B-D04D-C7676A491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TVUS examination of the cervix/TAC </a:t>
            </a:r>
            <a:br>
              <a:rPr lang="en-US" b="1" dirty="0"/>
            </a:br>
            <a:r>
              <a:rPr lang="en-US" b="1" dirty="0"/>
              <a:t>during 2</a:t>
            </a:r>
            <a:r>
              <a:rPr lang="en-US" b="1" baseline="30000" dirty="0"/>
              <a:t>nd</a:t>
            </a:r>
            <a:r>
              <a:rPr lang="en-US" b="1" dirty="0"/>
              <a:t> trimester of pregnancy</a:t>
            </a:r>
          </a:p>
        </p:txBody>
      </p:sp>
      <p:pic>
        <p:nvPicPr>
          <p:cNvPr id="8" name="TAC1slow.mp4" descr="TAC1slow.mp4">
            <a:hlinkClick r:id="" action="ppaction://media"/>
            <a:extLst>
              <a:ext uri="{FF2B5EF4-FFF2-40B4-BE49-F238E27FC236}">
                <a16:creationId xmlns:a16="http://schemas.microsoft.com/office/drawing/2014/main" id="{7B9AA97C-BB13-F864-F5AF-2C7DA27D00E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1166" t="8014" r="11225" b="7040"/>
          <a:stretch/>
        </p:blipFill>
        <p:spPr>
          <a:xfrm>
            <a:off x="283461" y="2239572"/>
            <a:ext cx="3975393" cy="2700095"/>
          </a:xfrm>
        </p:spPr>
      </p:pic>
      <p:pic>
        <p:nvPicPr>
          <p:cNvPr id="10" name="TAC2slow.mp4" descr="TAC2slow.mp4">
            <a:hlinkClick r:id="" action="ppaction://media"/>
            <a:extLst>
              <a:ext uri="{FF2B5EF4-FFF2-40B4-BE49-F238E27FC236}">
                <a16:creationId xmlns:a16="http://schemas.microsoft.com/office/drawing/2014/main" id="{557F3BFC-9E4B-BD26-90F6-D8A59E75262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1413" t="8000" r="12201" b="6235"/>
          <a:stretch/>
        </p:blipFill>
        <p:spPr>
          <a:xfrm>
            <a:off x="4652133" y="2239572"/>
            <a:ext cx="4208406" cy="270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21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12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2 - 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32 </a:t>
            </a:r>
            <a:r>
              <a:rPr lang="en-GB" dirty="0" err="1"/>
              <a:t>yrs</a:t>
            </a:r>
            <a:endParaRPr lang="en-GB" dirty="0"/>
          </a:p>
          <a:p>
            <a:r>
              <a:rPr lang="en-GB" dirty="0"/>
              <a:t>White European, BMI 21, non-smoker</a:t>
            </a:r>
          </a:p>
          <a:p>
            <a:endParaRPr lang="en-GB" dirty="0"/>
          </a:p>
          <a:p>
            <a:r>
              <a:rPr lang="en-GB" b="1" u="sng" dirty="0"/>
              <a:t>PMHx</a:t>
            </a:r>
            <a:r>
              <a:rPr lang="en-GB" dirty="0"/>
              <a:t>: IBS</a:t>
            </a:r>
          </a:p>
          <a:p>
            <a:r>
              <a:rPr lang="en-US" b="1" u="sng" dirty="0" err="1"/>
              <a:t>DHx</a:t>
            </a:r>
            <a:r>
              <a:rPr lang="en-US" b="1" u="sng" dirty="0"/>
              <a:t>:</a:t>
            </a:r>
            <a:r>
              <a:rPr lang="en-US" dirty="0"/>
              <a:t> pregnancy vitamins</a:t>
            </a:r>
            <a:endParaRPr lang="en-GB" dirty="0"/>
          </a:p>
          <a:p>
            <a:r>
              <a:rPr lang="en-GB" b="1" u="sng" dirty="0" err="1"/>
              <a:t>Obs</a:t>
            </a:r>
            <a:r>
              <a:rPr lang="en-GB" b="1" u="sng" dirty="0"/>
              <a:t> </a:t>
            </a:r>
            <a:r>
              <a:rPr lang="en-GB" b="1" u="sng" dirty="0" err="1"/>
              <a:t>Hx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1st pregnancy -  Late miscarriage at 20wks with rescue cerclage</a:t>
            </a:r>
          </a:p>
          <a:p>
            <a:pPr lvl="1"/>
            <a:r>
              <a:rPr lang="en-GB" dirty="0"/>
              <a:t>2nd pregnancy - SVD at 23wks SVD with elective vaginal cerclage, NND after 2 weeks. </a:t>
            </a:r>
          </a:p>
          <a:p>
            <a:pPr lvl="1"/>
            <a:r>
              <a:rPr lang="en-GB" dirty="0"/>
              <a:t>Referred for pre-conception abdominal cerclage. </a:t>
            </a:r>
          </a:p>
          <a:p>
            <a:pPr lvl="1"/>
            <a:endParaRPr lang="en-GB" dirty="0"/>
          </a:p>
          <a:p>
            <a:pPr marL="457200" lvl="1" indent="0">
              <a:buNone/>
            </a:pPr>
            <a:r>
              <a:rPr lang="en-GB" dirty="0"/>
              <a:t>2019 - Laparoscopic abdominal cerclage at UCLH. Uncomplicated procedure. </a:t>
            </a:r>
          </a:p>
        </p:txBody>
      </p:sp>
    </p:spTree>
    <p:extLst>
      <p:ext uri="{BB962C8B-B14F-4D97-AF65-F5344CB8AC3E}">
        <p14:creationId xmlns:p14="http://schemas.microsoft.com/office/powerpoint/2010/main" val="39020032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</a:t>
            </a:r>
            <a:r>
              <a:rPr lang="en-GB" baseline="30000" dirty="0"/>
              <a:t>rd</a:t>
            </a:r>
            <a:r>
              <a:rPr lang="en-GB" dirty="0"/>
              <a:t> pregnancy – UCLH PTB clinic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632" y="1844824"/>
            <a:ext cx="7516811" cy="4429125"/>
          </a:xfrm>
        </p:spPr>
        <p:txBody>
          <a:bodyPr>
            <a:normAutofit/>
          </a:bodyPr>
          <a:lstStyle/>
          <a:p>
            <a:r>
              <a:rPr lang="en-GB" sz="1800" b="1" dirty="0"/>
              <a:t>EPU 11w</a:t>
            </a:r>
            <a:r>
              <a:rPr lang="en-GB" sz="1800" dirty="0"/>
              <a:t> – Presented with </a:t>
            </a:r>
            <a:r>
              <a:rPr lang="en-GB" sz="1800" dirty="0" err="1"/>
              <a:t>pv</a:t>
            </a:r>
            <a:r>
              <a:rPr lang="en-GB" sz="1800" dirty="0"/>
              <a:t> bleeding. Scan – normal.  Started on progesterone. </a:t>
            </a:r>
          </a:p>
          <a:p>
            <a:endParaRPr lang="en-GB" sz="1800" dirty="0"/>
          </a:p>
          <a:p>
            <a:r>
              <a:rPr lang="en-GB" sz="1800" b="1" dirty="0"/>
              <a:t>Nuchal Scan 12w4d </a:t>
            </a:r>
            <a:r>
              <a:rPr lang="en-GB" sz="1800" dirty="0"/>
              <a:t>CL 28mm</a:t>
            </a:r>
            <a:endParaRPr lang="en-GB" sz="1800" b="1" dirty="0"/>
          </a:p>
          <a:p>
            <a:r>
              <a:rPr lang="en-GB" sz="1800" b="1" dirty="0"/>
              <a:t>PTBC 14w6, 16w6d, 18w5d </a:t>
            </a:r>
            <a:r>
              <a:rPr lang="en-GB" sz="1800" dirty="0"/>
              <a:t>CL 26 - 28 mm. Abdominal cerclage was visible and the cervix was closed below it. Progesterone continued. Urine and Vaginal swabs – NAD. </a:t>
            </a:r>
          </a:p>
          <a:p>
            <a:r>
              <a:rPr lang="en-GB" sz="1800" b="1" dirty="0"/>
              <a:t>Anomaly Scan 20w4d  </a:t>
            </a:r>
            <a:r>
              <a:rPr lang="en-GB" sz="1800" dirty="0"/>
              <a:t>CL 26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FA67E3-E33D-0A7A-7676-A0C743420E7A}"/>
              </a:ext>
            </a:extLst>
          </p:cNvPr>
          <p:cNvSpPr txBox="1"/>
          <p:nvPr/>
        </p:nvSpPr>
        <p:spPr>
          <a:xfrm>
            <a:off x="1547664" y="515719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 at 16 </a:t>
            </a:r>
            <a:r>
              <a:rPr lang="en-US" dirty="0" err="1"/>
              <a:t>wks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B4BEE00-36D4-00E1-45D7-2621D1A70223}"/>
              </a:ext>
            </a:extLst>
          </p:cNvPr>
          <p:cNvGrpSpPr/>
          <p:nvPr/>
        </p:nvGrpSpPr>
        <p:grpSpPr>
          <a:xfrm>
            <a:off x="3520426" y="4363754"/>
            <a:ext cx="3427838" cy="2337619"/>
            <a:chOff x="3520426" y="4363754"/>
            <a:chExt cx="3427838" cy="2337619"/>
          </a:xfrm>
        </p:grpSpPr>
        <p:pic>
          <p:nvPicPr>
            <p:cNvPr id="4" name="Content Placeholder 3">
              <a:extLst>
                <a:ext uri="{FF2B5EF4-FFF2-40B4-BE49-F238E27FC236}">
                  <a16:creationId xmlns:a16="http://schemas.microsoft.com/office/drawing/2014/main" id="{1754A81C-5045-DCC6-2DFE-A6CEE871D4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520426" y="4363754"/>
              <a:ext cx="3427838" cy="2337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488565A-F48C-A66F-72C7-46EAD0ED7094}"/>
                </a:ext>
              </a:extLst>
            </p:cNvPr>
            <p:cNvCxnSpPr/>
            <p:nvPr/>
          </p:nvCxnSpPr>
          <p:spPr bwMode="auto">
            <a:xfrm flipH="1">
              <a:off x="5286933" y="4899530"/>
              <a:ext cx="648072" cy="21602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447EBF3-FC77-4492-4802-04618526CFC2}"/>
                </a:ext>
              </a:extLst>
            </p:cNvPr>
            <p:cNvCxnSpPr/>
            <p:nvPr/>
          </p:nvCxnSpPr>
          <p:spPr bwMode="auto">
            <a:xfrm flipH="1">
              <a:off x="5508104" y="5661564"/>
              <a:ext cx="648072" cy="21602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6322105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C74A139-7B85-2482-31D7-2A77CD5B4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D6A1277-A137-72E3-5E11-AA3929A3B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9612" y="1417638"/>
            <a:ext cx="4040188" cy="639762"/>
          </a:xfrm>
        </p:spPr>
        <p:txBody>
          <a:bodyPr/>
          <a:lstStyle/>
          <a:p>
            <a:r>
              <a:rPr lang="en-GB" dirty="0"/>
              <a:t>PTBC 22w6d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A12DC-DD10-3AA3-E993-86544E2053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3568" y="2174874"/>
            <a:ext cx="3888432" cy="4683126"/>
          </a:xfrm>
        </p:spPr>
        <p:txBody>
          <a:bodyPr wrap="square" anchor="t">
            <a:normAutofit fontScale="92500" lnSpcReduction="10000"/>
          </a:bodyPr>
          <a:lstStyle/>
          <a:p>
            <a:pPr marL="342900" indent="-342900">
              <a:lnSpc>
                <a:spcPct val="90000"/>
              </a:lnSpc>
            </a:pPr>
            <a:r>
              <a:rPr lang="en-GB" sz="1900" dirty="0"/>
              <a:t>Total closed </a:t>
            </a:r>
            <a:r>
              <a:rPr lang="en-GB" sz="1900" dirty="0">
                <a:solidFill>
                  <a:srgbClr val="FF0000"/>
                </a:solidFill>
              </a:rPr>
              <a:t>CL 17mm. </a:t>
            </a:r>
            <a:r>
              <a:rPr lang="en-GB" sz="1900" dirty="0"/>
              <a:t>Mild funnelling noted through top of abdominal cerclage. FFN 34ng/ml. Patient generally asymptomatic. Occasional abdominal discomfort. </a:t>
            </a:r>
          </a:p>
          <a:p>
            <a:pPr marL="342900" indent="-342900">
              <a:lnSpc>
                <a:spcPct val="90000"/>
              </a:lnSpc>
            </a:pPr>
            <a:r>
              <a:rPr lang="en-GB" sz="1900" dirty="0"/>
              <a:t>Urine Culture – NAD</a:t>
            </a:r>
          </a:p>
          <a:p>
            <a:pPr marL="342900" indent="-342900">
              <a:lnSpc>
                <a:spcPct val="90000"/>
              </a:lnSpc>
            </a:pPr>
            <a:r>
              <a:rPr lang="en-GB" sz="1900" dirty="0"/>
              <a:t>Plan: Continue Progesterone 			PTBC in 3 weeks</a:t>
            </a:r>
          </a:p>
          <a:p>
            <a:pPr marL="0" indent="0">
              <a:lnSpc>
                <a:spcPct val="90000"/>
              </a:lnSpc>
              <a:buNone/>
            </a:pPr>
            <a:endParaRPr lang="en-US" sz="19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900" dirty="0" err="1"/>
              <a:t>QUiPP</a:t>
            </a:r>
            <a:r>
              <a:rPr lang="en-US" sz="1900" dirty="0"/>
              <a:t> – probability of SPTB: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900" dirty="0"/>
              <a:t> within 1 week  1.3%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900" dirty="0"/>
              <a:t> within 2 weeks 2.9%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900" dirty="0"/>
              <a:t> within 4 weeks 7.8%</a:t>
            </a:r>
          </a:p>
          <a:p>
            <a:pPr marL="0" indent="0">
              <a:lnSpc>
                <a:spcPct val="90000"/>
              </a:lnSpc>
              <a:buNone/>
            </a:pPr>
            <a:endParaRPr lang="en-US" sz="1900" dirty="0"/>
          </a:p>
          <a:p>
            <a:pPr marL="88900" indent="0">
              <a:lnSpc>
                <a:spcPct val="90000"/>
              </a:lnSpc>
              <a:buNone/>
            </a:pPr>
            <a:r>
              <a:rPr lang="en-US" sz="1900" dirty="0"/>
              <a:t>&lt; 30 weeks 20.6%     </a:t>
            </a:r>
          </a:p>
          <a:p>
            <a:pPr marL="88900" indent="0">
              <a:lnSpc>
                <a:spcPct val="90000"/>
              </a:lnSpc>
              <a:buNone/>
            </a:pPr>
            <a:r>
              <a:rPr lang="en-US" sz="1900" dirty="0"/>
              <a:t>&lt; 34 weeks 44.3%                   </a:t>
            </a:r>
          </a:p>
          <a:p>
            <a:pPr marL="88900" indent="0">
              <a:lnSpc>
                <a:spcPct val="90000"/>
              </a:lnSpc>
              <a:buNone/>
            </a:pPr>
            <a:r>
              <a:rPr lang="en-US" sz="1900" dirty="0"/>
              <a:t>&lt; 37 weeks 62.1%                   </a:t>
            </a:r>
          </a:p>
          <a:p>
            <a:pPr>
              <a:lnSpc>
                <a:spcPct val="90000"/>
              </a:lnSpc>
            </a:pPr>
            <a:endParaRPr lang="en-US" sz="1900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C412BD3-20FF-558B-E7BE-965B5543AD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36793" y="1417638"/>
            <a:ext cx="4041775" cy="639762"/>
          </a:xfrm>
        </p:spPr>
        <p:txBody>
          <a:bodyPr/>
          <a:lstStyle/>
          <a:p>
            <a:r>
              <a:rPr lang="en-US" dirty="0"/>
              <a:t>TVUS</a:t>
            </a:r>
          </a:p>
        </p:txBody>
      </p:sp>
      <p:pic>
        <p:nvPicPr>
          <p:cNvPr id="5" name="Content Placeholder 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9D63E3DA-0A9A-3248-2FAC-1F8CCB315E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5025" y="2324338"/>
            <a:ext cx="4189410" cy="2838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FBF1E9-70B1-0FBE-69AF-AE2C522790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86738" y="6356350"/>
            <a:ext cx="652462" cy="246063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</a:pPr>
            <a:fld id="{A9313C7F-2C3D-7D43-8159-D9F6F7177FB1}" type="slidenum">
              <a:rPr lang="en-GB" smtClean="0"/>
              <a:pPr>
                <a:spcAft>
                  <a:spcPts val="600"/>
                </a:spcAft>
              </a:pPr>
              <a:t>25</a:t>
            </a:fld>
            <a:endParaRPr lang="en-GB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4A2ADE5-68DE-5188-45EA-B47C5E58B625}"/>
              </a:ext>
            </a:extLst>
          </p:cNvPr>
          <p:cNvCxnSpPr/>
          <p:nvPr/>
        </p:nvCxnSpPr>
        <p:spPr bwMode="auto">
          <a:xfrm flipH="1" flipV="1">
            <a:off x="6876256" y="3573016"/>
            <a:ext cx="864096" cy="2744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8858345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E4FE9-5579-4DEF-5CBA-B946DF0F67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3568" y="1412776"/>
            <a:ext cx="4269199" cy="4249356"/>
          </a:xfrm>
        </p:spPr>
        <p:txBody>
          <a:bodyPr wrap="square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GB" sz="1600" b="1" dirty="0"/>
              <a:t>MFAU 24w5d </a:t>
            </a:r>
            <a:r>
              <a:rPr lang="en-GB" sz="1600" dirty="0"/>
              <a:t>– Presented with crampy lower abdominal pain. Admitted with suspected TPTL. FFN 128 ng/ml. TVUS CL 15mm, mild funnelling noted. </a:t>
            </a:r>
          </a:p>
          <a:p>
            <a:pPr marL="452438" lvl="1" indent="0">
              <a:lnSpc>
                <a:spcPct val="90000"/>
              </a:lnSpc>
              <a:buNone/>
            </a:pPr>
            <a:r>
              <a:rPr lang="en-GB" sz="1600" dirty="0"/>
              <a:t>Pain relief, Steroids, Tocolysis ( Nifedipine)</a:t>
            </a:r>
          </a:p>
          <a:p>
            <a:pPr marL="452438" lvl="1" indent="0">
              <a:lnSpc>
                <a:spcPct val="90000"/>
              </a:lnSpc>
              <a:buNone/>
            </a:pPr>
            <a:r>
              <a:rPr lang="en-GB" sz="1600" dirty="0"/>
              <a:t>Developed loose stools – suspected gastroenteritis</a:t>
            </a:r>
          </a:p>
          <a:p>
            <a:pPr marL="452438" lvl="1" indent="0">
              <a:lnSpc>
                <a:spcPct val="90000"/>
              </a:lnSpc>
              <a:buNone/>
            </a:pPr>
            <a:r>
              <a:rPr lang="en-GB" sz="1600" dirty="0"/>
              <a:t>Stool, urine culture – NAD. HVS – BV ( Metronidazole)</a:t>
            </a:r>
          </a:p>
          <a:p>
            <a:pPr>
              <a:lnSpc>
                <a:spcPct val="90000"/>
              </a:lnSpc>
            </a:pPr>
            <a:endParaRPr lang="en-GB" sz="1600" dirty="0"/>
          </a:p>
          <a:p>
            <a:pPr>
              <a:lnSpc>
                <a:spcPct val="90000"/>
              </a:lnSpc>
            </a:pPr>
            <a:r>
              <a:rPr lang="en-GB" sz="1600" b="1" dirty="0"/>
              <a:t>PTBC 25w6d- </a:t>
            </a:r>
            <a:r>
              <a:rPr lang="en-GB" sz="1600" dirty="0"/>
              <a:t>Patient asymptomatic. TVUS - funnelling of the cervix through the abdominal cerclage. No pressure effect. Closed total CL 12mm. Discharged home. </a:t>
            </a:r>
          </a:p>
          <a:p>
            <a:pPr>
              <a:lnSpc>
                <a:spcPct val="90000"/>
              </a:lnSpc>
            </a:pPr>
            <a:endParaRPr lang="en-GB" sz="1600" dirty="0"/>
          </a:p>
          <a:p>
            <a:pPr>
              <a:lnSpc>
                <a:spcPct val="90000"/>
              </a:lnSpc>
            </a:pPr>
            <a:r>
              <a:rPr lang="en-GB" sz="1600" b="1" dirty="0"/>
              <a:t>PTBC 27+6 - </a:t>
            </a:r>
            <a:r>
              <a:rPr lang="en-GB" sz="1600" dirty="0"/>
              <a:t>CL 14mm, funnelling noted as previously. Situation stable. </a:t>
            </a:r>
          </a:p>
          <a:p>
            <a:pPr marL="88900" indent="0">
              <a:lnSpc>
                <a:spcPct val="90000"/>
              </a:lnSpc>
              <a:buNone/>
            </a:pPr>
            <a:r>
              <a:rPr lang="en-GB" sz="1600" dirty="0"/>
              <a:t>	Plan: </a:t>
            </a:r>
          </a:p>
          <a:p>
            <a:pPr marL="88900" indent="0">
              <a:lnSpc>
                <a:spcPct val="90000"/>
              </a:lnSpc>
              <a:buNone/>
            </a:pPr>
            <a:r>
              <a:rPr lang="en-GB" sz="1600" dirty="0"/>
              <a:t>	Continue progesterone until 36-37 weeks</a:t>
            </a:r>
          </a:p>
          <a:p>
            <a:pPr marL="88900" indent="0">
              <a:lnSpc>
                <a:spcPct val="90000"/>
              </a:lnSpc>
              <a:buNone/>
            </a:pPr>
            <a:r>
              <a:rPr lang="en-GB" sz="1600" dirty="0"/>
              <a:t>	</a:t>
            </a:r>
            <a:r>
              <a:rPr lang="en-GB" sz="1600" dirty="0" err="1"/>
              <a:t>ElCS</a:t>
            </a:r>
            <a:r>
              <a:rPr lang="en-GB" sz="1600" dirty="0"/>
              <a:t> 39 weeks scheduled 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A91A8B2-EDFD-A508-AECC-DBB85247C9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290282" y="908720"/>
            <a:ext cx="4041775" cy="639762"/>
          </a:xfrm>
        </p:spPr>
        <p:txBody>
          <a:bodyPr/>
          <a:lstStyle/>
          <a:p>
            <a:r>
              <a:rPr lang="en-US" dirty="0"/>
              <a:t>TVUS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C1A6ED00-7FB4-CEEB-A180-3F33F1C6F0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5535103" y="1917814"/>
            <a:ext cx="3060337" cy="211566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3153AC-F2D4-185D-7F16-72689DA365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86738" y="6356350"/>
            <a:ext cx="652462" cy="246063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</a:pPr>
            <a:fld id="{A9313C7F-2C3D-7D43-8159-D9F6F7177FB1}" type="slidenum">
              <a:rPr lang="en-GB" smtClean="0"/>
              <a:pPr>
                <a:spcAft>
                  <a:spcPts val="600"/>
                </a:spcAft>
              </a:pPr>
              <a:t>26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688905-2547-A43D-41A5-427D5035F621}"/>
              </a:ext>
            </a:extLst>
          </p:cNvPr>
          <p:cNvSpPr txBox="1"/>
          <p:nvPr/>
        </p:nvSpPr>
        <p:spPr>
          <a:xfrm>
            <a:off x="5535103" y="1575503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25w6d</a:t>
            </a:r>
          </a:p>
        </p:txBody>
      </p: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347AAFCC-E62E-5194-8F71-CC8537783E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35103" y="4494027"/>
            <a:ext cx="3060337" cy="2108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80DF6C-5FAE-FDF2-6077-40BFADC576C2}"/>
              </a:ext>
            </a:extLst>
          </p:cNvPr>
          <p:cNvSpPr txBox="1"/>
          <p:nvPr/>
        </p:nvSpPr>
        <p:spPr>
          <a:xfrm>
            <a:off x="5535103" y="408126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27w6d</a:t>
            </a:r>
          </a:p>
        </p:txBody>
      </p:sp>
    </p:spTree>
    <p:extLst>
      <p:ext uri="{BB962C8B-B14F-4D97-AF65-F5344CB8AC3E}">
        <p14:creationId xmlns:p14="http://schemas.microsoft.com/office/powerpoint/2010/main" val="9024125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A6F53-E250-2DB8-770B-2386C0AA8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C59AD-41B6-F788-8C6F-BE333811C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b="1" dirty="0"/>
              <a:t>MFAU 35w6d </a:t>
            </a:r>
            <a:r>
              <a:rPr lang="en-GB" dirty="0"/>
              <a:t>– Admitted for 2 days with irregular abdominal crampy pain and RFM. Discharged as symptoms settled. Urine and Vaginal swabs – NAD. </a:t>
            </a:r>
          </a:p>
          <a:p>
            <a:endParaRPr lang="en-GB" dirty="0"/>
          </a:p>
          <a:p>
            <a:r>
              <a:rPr lang="en-GB" b="1" dirty="0"/>
              <a:t>MFAU 38w1d </a:t>
            </a:r>
            <a:r>
              <a:rPr lang="en-GB" dirty="0"/>
              <a:t>– Presented with mild abdominal cramps and RFM. US – Normal Dopplers and amniotic fluid.  </a:t>
            </a:r>
          </a:p>
          <a:p>
            <a:endParaRPr lang="en-GB" dirty="0"/>
          </a:p>
          <a:p>
            <a:r>
              <a:rPr lang="en-GB" b="1" dirty="0"/>
              <a:t>LW 38w5d </a:t>
            </a:r>
            <a:r>
              <a:rPr lang="en-GB" dirty="0"/>
              <a:t>– Uncomplicated </a:t>
            </a:r>
            <a:r>
              <a:rPr lang="en-GB" dirty="0" err="1"/>
              <a:t>ElCS</a:t>
            </a:r>
            <a:r>
              <a:rPr lang="en-GB" dirty="0"/>
              <a:t>. EBL 650mls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D3B892-4A1F-52D6-21A3-D3DEB7B522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13C7F-2C3D-7D43-8159-D9F6F7177FB1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654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roup"/>
          <p:cNvGrpSpPr/>
          <p:nvPr/>
        </p:nvGrpSpPr>
        <p:grpSpPr>
          <a:xfrm>
            <a:off x="-35719" y="-49316"/>
            <a:ext cx="9196095" cy="6943447"/>
            <a:chOff x="0" y="0"/>
            <a:chExt cx="13078890" cy="9875122"/>
          </a:xfrm>
        </p:grpSpPr>
        <p:pic>
          <p:nvPicPr>
            <p:cNvPr id="206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916" y="51446"/>
              <a:ext cx="6629018" cy="49717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7" name="Wilson Shirodkar 18 weeks anotated.jpg" descr="Wilson Shirodkar 18 weeks anotated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37168" y="0"/>
              <a:ext cx="6427899" cy="50746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8" name="Weir abdo cerclage 1 anotated.jpg" descr="Weir abdo cerclage 1 anotated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877985"/>
              <a:ext cx="6662851" cy="49971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9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52876" y="5007478"/>
              <a:ext cx="6426015" cy="48195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0" name="Rectangle"/>
            <p:cNvSpPr/>
            <p:nvPr/>
          </p:nvSpPr>
          <p:spPr>
            <a:xfrm>
              <a:off x="59209" y="61611"/>
              <a:ext cx="12975268" cy="561497"/>
            </a:xfrm>
            <a:prstGeom prst="rect">
              <a:avLst/>
            </a:prstGeom>
            <a:blipFill rotWithShape="1">
              <a:blip r:embed="rId6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828"/>
            </a:p>
          </p:txBody>
        </p:sp>
        <p:sp>
          <p:nvSpPr>
            <p:cNvPr id="211" name="Rectangle"/>
            <p:cNvSpPr/>
            <p:nvPr/>
          </p:nvSpPr>
          <p:spPr>
            <a:xfrm>
              <a:off x="59209" y="4828611"/>
              <a:ext cx="6578267" cy="469709"/>
            </a:xfrm>
            <a:prstGeom prst="rect">
              <a:avLst/>
            </a:prstGeom>
            <a:blipFill rotWithShape="1">
              <a:blip r:embed="rId6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828"/>
            </a:p>
          </p:txBody>
        </p:sp>
        <p:sp>
          <p:nvSpPr>
            <p:cNvPr id="212" name="Rectangle"/>
            <p:cNvSpPr/>
            <p:nvPr/>
          </p:nvSpPr>
          <p:spPr>
            <a:xfrm>
              <a:off x="6622402" y="4989321"/>
              <a:ext cx="6426014" cy="469709"/>
            </a:xfrm>
            <a:prstGeom prst="rect">
              <a:avLst/>
            </a:prstGeom>
            <a:blipFill rotWithShape="1">
              <a:blip r:embed="rId6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828"/>
            </a:p>
          </p:txBody>
        </p:sp>
        <p:sp>
          <p:nvSpPr>
            <p:cNvPr id="213" name="MacDonald"/>
            <p:cNvSpPr txBox="1"/>
            <p:nvPr/>
          </p:nvSpPr>
          <p:spPr>
            <a:xfrm>
              <a:off x="121514" y="29892"/>
              <a:ext cx="2531345" cy="7231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3600">
                  <a:solidFill>
                    <a:srgbClr val="FFFFFF"/>
                  </a:solidFill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r>
                <a:rPr sz="2531"/>
                <a:t>MacDonald</a:t>
              </a:r>
            </a:p>
          </p:txBody>
        </p:sp>
        <p:sp>
          <p:nvSpPr>
            <p:cNvPr id="214" name="Shirodkar"/>
            <p:cNvSpPr txBox="1"/>
            <p:nvPr/>
          </p:nvSpPr>
          <p:spPr>
            <a:xfrm>
              <a:off x="7120791" y="29892"/>
              <a:ext cx="2117068" cy="7231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3600">
                  <a:solidFill>
                    <a:srgbClr val="FFFFFF"/>
                  </a:solidFill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r>
                <a:rPr sz="2531"/>
                <a:t>Shirodkar</a:t>
              </a:r>
            </a:p>
          </p:txBody>
        </p:sp>
        <p:sp>
          <p:nvSpPr>
            <p:cNvPr id="215" name="Abdominal"/>
            <p:cNvSpPr txBox="1"/>
            <p:nvPr/>
          </p:nvSpPr>
          <p:spPr>
            <a:xfrm>
              <a:off x="41911" y="4890673"/>
              <a:ext cx="2436797" cy="7231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3600">
                  <a:solidFill>
                    <a:srgbClr val="FFFFFF"/>
                  </a:solidFill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r>
                <a:rPr sz="2531"/>
                <a:t>Abdominal</a:t>
              </a:r>
            </a:p>
          </p:txBody>
        </p:sp>
        <p:sp>
          <p:nvSpPr>
            <p:cNvPr id="216" name="Abdominal"/>
            <p:cNvSpPr txBox="1"/>
            <p:nvPr/>
          </p:nvSpPr>
          <p:spPr>
            <a:xfrm>
              <a:off x="6664880" y="5018552"/>
              <a:ext cx="2436797" cy="7231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3600">
                  <a:solidFill>
                    <a:srgbClr val="FFFFFF"/>
                  </a:solidFill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r>
                <a:rPr sz="2531"/>
                <a:t>Abdominal</a:t>
              </a:r>
            </a:p>
          </p:txBody>
        </p:sp>
        <p:pic>
          <p:nvPicPr>
            <p:cNvPr id="217" name="Oval" descr="Oval"/>
            <p:cNvPicPr>
              <a:picLocks/>
            </p:cNvPicPr>
            <p:nvPr/>
          </p:nvPicPr>
          <p:blipFill>
            <a:blip r:embed="rId7">
              <a:alphaModFix amt="71000"/>
            </a:blip>
            <a:stretch>
              <a:fillRect/>
            </a:stretch>
          </p:blipFill>
          <p:spPr>
            <a:xfrm>
              <a:off x="9050520" y="1495069"/>
              <a:ext cx="858121" cy="764285"/>
            </a:xfrm>
            <a:prstGeom prst="rect">
              <a:avLst/>
            </a:prstGeom>
            <a:effectLst/>
          </p:spPr>
        </p:pic>
        <p:pic>
          <p:nvPicPr>
            <p:cNvPr id="219" name="Oval" descr="Oval"/>
            <p:cNvPicPr>
              <a:picLocks/>
            </p:cNvPicPr>
            <p:nvPr/>
          </p:nvPicPr>
          <p:blipFill>
            <a:blip r:embed="rId7">
              <a:alphaModFix amt="71000"/>
            </a:blip>
            <a:stretch>
              <a:fillRect/>
            </a:stretch>
          </p:blipFill>
          <p:spPr>
            <a:xfrm>
              <a:off x="3425649" y="1148497"/>
              <a:ext cx="858121" cy="764285"/>
            </a:xfrm>
            <a:prstGeom prst="rect">
              <a:avLst/>
            </a:prstGeom>
            <a:effectLst/>
          </p:spPr>
        </p:pic>
        <p:pic>
          <p:nvPicPr>
            <p:cNvPr id="221" name="Oval" descr="Oval"/>
            <p:cNvPicPr>
              <a:picLocks/>
            </p:cNvPicPr>
            <p:nvPr/>
          </p:nvPicPr>
          <p:blipFill>
            <a:blip r:embed="rId7">
              <a:alphaModFix amt="71000"/>
            </a:blip>
            <a:stretch>
              <a:fillRect/>
            </a:stretch>
          </p:blipFill>
          <p:spPr>
            <a:xfrm>
              <a:off x="8636056" y="6620891"/>
              <a:ext cx="858121" cy="764285"/>
            </a:xfrm>
            <a:prstGeom prst="rect">
              <a:avLst/>
            </a:prstGeom>
            <a:effectLst/>
          </p:spPr>
        </p:pic>
        <p:pic>
          <p:nvPicPr>
            <p:cNvPr id="223" name="Oval" descr="Oval"/>
            <p:cNvPicPr>
              <a:picLocks/>
            </p:cNvPicPr>
            <p:nvPr/>
          </p:nvPicPr>
          <p:blipFill>
            <a:blip r:embed="rId7">
              <a:alphaModFix amt="71000"/>
            </a:blip>
            <a:stretch>
              <a:fillRect/>
            </a:stretch>
          </p:blipFill>
          <p:spPr>
            <a:xfrm>
              <a:off x="9287357" y="2501625"/>
              <a:ext cx="858120" cy="764285"/>
            </a:xfrm>
            <a:prstGeom prst="rect">
              <a:avLst/>
            </a:prstGeom>
            <a:effectLst/>
          </p:spPr>
        </p:pic>
        <p:pic>
          <p:nvPicPr>
            <p:cNvPr id="225" name="Oval" descr="Oval"/>
            <p:cNvPicPr>
              <a:picLocks/>
            </p:cNvPicPr>
            <p:nvPr/>
          </p:nvPicPr>
          <p:blipFill>
            <a:blip r:embed="rId7">
              <a:alphaModFix amt="71000"/>
            </a:blip>
            <a:stretch>
              <a:fillRect/>
            </a:stretch>
          </p:blipFill>
          <p:spPr>
            <a:xfrm>
              <a:off x="2368342" y="5893465"/>
              <a:ext cx="858121" cy="764285"/>
            </a:xfrm>
            <a:prstGeom prst="rect">
              <a:avLst/>
            </a:prstGeom>
            <a:effectLst/>
          </p:spPr>
        </p:pic>
        <p:pic>
          <p:nvPicPr>
            <p:cNvPr id="227" name="Oval" descr="Oval"/>
            <p:cNvPicPr>
              <a:picLocks/>
            </p:cNvPicPr>
            <p:nvPr/>
          </p:nvPicPr>
          <p:blipFill>
            <a:blip r:embed="rId7">
              <a:alphaModFix amt="71000"/>
            </a:blip>
            <a:stretch>
              <a:fillRect/>
            </a:stretch>
          </p:blipFill>
          <p:spPr>
            <a:xfrm>
              <a:off x="2182256" y="7252870"/>
              <a:ext cx="858121" cy="764285"/>
            </a:xfrm>
            <a:prstGeom prst="rect">
              <a:avLst/>
            </a:prstGeom>
            <a:effectLst/>
          </p:spPr>
        </p:pic>
        <p:pic>
          <p:nvPicPr>
            <p:cNvPr id="229" name="Oval" descr="Oval"/>
            <p:cNvPicPr>
              <a:picLocks/>
            </p:cNvPicPr>
            <p:nvPr/>
          </p:nvPicPr>
          <p:blipFill>
            <a:blip r:embed="rId7">
              <a:alphaModFix amt="71000"/>
            </a:blip>
            <a:stretch>
              <a:fillRect/>
            </a:stretch>
          </p:blipFill>
          <p:spPr>
            <a:xfrm>
              <a:off x="4127701" y="2374748"/>
              <a:ext cx="858120" cy="764285"/>
            </a:xfrm>
            <a:prstGeom prst="rect">
              <a:avLst/>
            </a:prstGeom>
            <a:effectLst/>
          </p:spPr>
        </p:pic>
        <p:pic>
          <p:nvPicPr>
            <p:cNvPr id="231" name="Oval" descr="Oval"/>
            <p:cNvPicPr>
              <a:picLocks/>
            </p:cNvPicPr>
            <p:nvPr/>
          </p:nvPicPr>
          <p:blipFill>
            <a:blip r:embed="rId7">
              <a:alphaModFix amt="71000"/>
            </a:blip>
            <a:stretch>
              <a:fillRect/>
            </a:stretch>
          </p:blipFill>
          <p:spPr>
            <a:xfrm>
              <a:off x="8433053" y="7695115"/>
              <a:ext cx="858121" cy="764285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2041934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patient: </a:t>
            </a:r>
            <a:r>
              <a:rPr lang="en-US" dirty="0" err="1"/>
              <a:t>Mrs</a:t>
            </a:r>
            <a:r>
              <a:rPr lang="en-US" dirty="0"/>
              <a:t> 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46188" y="1801808"/>
            <a:ext cx="6777037" cy="4429125"/>
          </a:xfrm>
        </p:spPr>
        <p:txBody>
          <a:bodyPr/>
          <a:lstStyle/>
          <a:p>
            <a:r>
              <a:rPr lang="en-US" sz="2800" dirty="0"/>
              <a:t>26 year old Afro-Caribbean, Non-Smoker</a:t>
            </a:r>
          </a:p>
          <a:p>
            <a:r>
              <a:rPr lang="en-US" sz="2800" dirty="0"/>
              <a:t>1</a:t>
            </a:r>
            <a:r>
              <a:rPr lang="en-US" sz="2800" baseline="30000" dirty="0"/>
              <a:t>st</a:t>
            </a:r>
            <a:r>
              <a:rPr lang="en-US" sz="2800" dirty="0"/>
              <a:t> pregnancy miscarriage at 15 weeks</a:t>
            </a:r>
          </a:p>
          <a:p>
            <a:r>
              <a:rPr lang="en-US" sz="2800" dirty="0"/>
              <a:t>2nd pregnancy 22 week PPROM</a:t>
            </a:r>
          </a:p>
          <a:p>
            <a:r>
              <a:rPr lang="en-US" sz="2800" dirty="0"/>
              <a:t>3rd pregnancy Macdonald </a:t>
            </a:r>
            <a:r>
              <a:rPr lang="en-US" sz="2800" dirty="0" err="1"/>
              <a:t>cerclage</a:t>
            </a:r>
            <a:r>
              <a:rPr lang="en-US" sz="2800" dirty="0"/>
              <a:t> at 16 weeks when </a:t>
            </a:r>
            <a:r>
              <a:rPr lang="en-US" sz="2800" dirty="0" err="1"/>
              <a:t>Cx</a:t>
            </a:r>
            <a:r>
              <a:rPr lang="en-US" sz="2800" dirty="0"/>
              <a:t> shortened</a:t>
            </a:r>
          </a:p>
          <a:p>
            <a:pPr lvl="1"/>
            <a:r>
              <a:rPr lang="en-US" sz="2800" dirty="0"/>
              <a:t>Miscarriage at 18 weeks</a:t>
            </a:r>
          </a:p>
          <a:p>
            <a:r>
              <a:rPr lang="en-US" sz="2800" dirty="0"/>
              <a:t>What is my risk of preterm birth?</a:t>
            </a:r>
          </a:p>
          <a:p>
            <a:r>
              <a:rPr lang="en-US" sz="2800" dirty="0"/>
              <a:t>Management?</a:t>
            </a:r>
          </a:p>
          <a:p>
            <a:pPr lvl="1"/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771AF-226B-F54F-BE9C-C86D2C89B33F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752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8" name="Rectangle 6"/>
          <p:cNvSpPr>
            <a:spLocks noGrp="1" noChangeArrowheads="1"/>
          </p:cNvSpPr>
          <p:nvPr>
            <p:ph type="title"/>
          </p:nvPr>
        </p:nvSpPr>
        <p:spPr>
          <a:xfrm>
            <a:off x="215153" y="779463"/>
            <a:ext cx="8677835" cy="1143000"/>
          </a:xfrm>
        </p:spPr>
        <p:txBody>
          <a:bodyPr/>
          <a:lstStyle/>
          <a:p>
            <a:pPr algn="ctr"/>
            <a:r>
              <a:rPr lang="en-GB" sz="3200"/>
              <a:t>Recurrent risk for preterm delivery in a 3</a:t>
            </a:r>
            <a:r>
              <a:rPr lang="en-GB" sz="3200" baseline="30000"/>
              <a:t>rd</a:t>
            </a:r>
            <a:r>
              <a:rPr lang="en-GB" sz="3200"/>
              <a:t> birth</a:t>
            </a:r>
            <a:endParaRPr lang="en-US" sz="3200" dirty="0"/>
          </a:p>
        </p:txBody>
      </p:sp>
      <p:sp>
        <p:nvSpPr>
          <p:cNvPr id="771076" name="Text Box 4"/>
          <p:cNvSpPr txBox="1">
            <a:spLocks noChangeArrowheads="1"/>
          </p:cNvSpPr>
          <p:nvPr/>
        </p:nvSpPr>
        <p:spPr bwMode="auto">
          <a:xfrm>
            <a:off x="905435" y="5848070"/>
            <a:ext cx="57880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400">
                <a:latin typeface="HelveticaNeue-MediumCond" charset="0"/>
              </a:rPr>
              <a:t>McManemy</a:t>
            </a:r>
            <a:r>
              <a:rPr lang="en-GB" sz="2400" dirty="0">
                <a:latin typeface="HelveticaNeue-MediumCond" charset="0"/>
              </a:rPr>
              <a:t> J, Cooke E, Amon E, </a:t>
            </a:r>
            <a:r>
              <a:rPr lang="en-GB" sz="2400" dirty="0" err="1">
                <a:latin typeface="HelveticaNeue-MediumCond" charset="0"/>
              </a:rPr>
              <a:t>Leet</a:t>
            </a:r>
            <a:r>
              <a:rPr lang="en-GB" sz="2400" dirty="0">
                <a:latin typeface="HelveticaNeue-MediumCond" charset="0"/>
              </a:rPr>
              <a:t> T. </a:t>
            </a:r>
          </a:p>
          <a:p>
            <a:r>
              <a:rPr lang="en-GB" sz="2400" dirty="0" err="1">
                <a:latin typeface="HelveticaNeue-MediumCond" charset="0"/>
              </a:rPr>
              <a:t>AmJOG</a:t>
            </a:r>
            <a:r>
              <a:rPr lang="en-GB" sz="2400" dirty="0">
                <a:latin typeface="HelveticaNeue-MediumCond" charset="0"/>
              </a:rPr>
              <a:t> 2007;196:576-576.</a:t>
            </a:r>
            <a:endParaRPr lang="en-GB" sz="2400" dirty="0"/>
          </a:p>
        </p:txBody>
      </p:sp>
      <p:graphicFrame>
        <p:nvGraphicFramePr>
          <p:cNvPr id="771077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-677863" y="1350963"/>
          <a:ext cx="9817101" cy="473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8432800" imgH="4064000" progId="MSGraph.Chart.8">
                  <p:embed followColorScheme="full"/>
                </p:oleObj>
              </mc:Choice>
              <mc:Fallback>
                <p:oleObj name="Chart" r:id="rId3" imgW="8432800" imgH="4064000" progId="MSGraph.Chart.8">
                  <p:embed followColorScheme="full"/>
                  <p:pic>
                    <p:nvPicPr>
                      <p:cNvPr id="77107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677863" y="1350963"/>
                        <a:ext cx="9817101" cy="473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8367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MAVRIC trial</a:t>
            </a:r>
            <a:br>
              <a:rPr lang="en-US" dirty="0"/>
            </a:br>
            <a:r>
              <a:rPr lang="en-US" sz="2400" dirty="0"/>
              <a:t>Women with a previous PTB or PPROM &lt;28 weeks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13C7F-2C3D-7D43-8159-D9F6F7177FB1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26F57E-74B5-DC4B-B923-08B6B49E4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468" y="2210758"/>
            <a:ext cx="6611629" cy="414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073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MAVRIC trial</a:t>
            </a:r>
            <a:br>
              <a:rPr lang="en-US" dirty="0"/>
            </a:br>
            <a:r>
              <a:rPr lang="en-US" sz="2400" dirty="0"/>
              <a:t>Women with a previous PTB or PPROM &lt;28 weeks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13C7F-2C3D-7D43-8159-D9F6F7177FB1}" type="slidenum">
              <a:rPr lang="en-GB" smtClean="0"/>
              <a:pPr/>
              <a:t>7</a:t>
            </a:fld>
            <a:endParaRPr lang="en-GB"/>
          </a:p>
        </p:txBody>
      </p:sp>
      <p:graphicFrame>
        <p:nvGraphicFramePr>
          <p:cNvPr id="5" name="Chart 4"/>
          <p:cNvGraphicFramePr/>
          <p:nvPr/>
        </p:nvGraphicFramePr>
        <p:xfrm>
          <a:off x="1066800" y="2115344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815013" y="2686050"/>
            <a:ext cx="3157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baseline="0" dirty="0"/>
              <a:t>129 patients </a:t>
            </a:r>
            <a:r>
              <a:rPr lang="en-US" sz="2400" b="0" baseline="0" dirty="0" err="1"/>
              <a:t>randomised</a:t>
            </a:r>
            <a:r>
              <a:rPr lang="en-US" sz="2400" b="0" baseline="0" dirty="0"/>
              <a:t> 1:1:1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B21340-2715-CF40-9388-27D8195844E8}"/>
              </a:ext>
            </a:extLst>
          </p:cNvPr>
          <p:cNvSpPr txBox="1"/>
          <p:nvPr/>
        </p:nvSpPr>
        <p:spPr>
          <a:xfrm>
            <a:off x="5220072" y="617934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Shennan</a:t>
            </a:r>
            <a:r>
              <a:rPr lang="en-US" dirty="0"/>
              <a:t> et al AJOG 2020</a:t>
            </a:r>
          </a:p>
        </p:txBody>
      </p:sp>
    </p:spTree>
    <p:extLst>
      <p:ext uri="{BB962C8B-B14F-4D97-AF65-F5344CB8AC3E}">
        <p14:creationId xmlns:p14="http://schemas.microsoft.com/office/powerpoint/2010/main" val="113207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D928FC-412E-0145-955C-3CC778C45D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13C7F-2C3D-7D43-8159-D9F6F7177FB1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36D82B-5D2B-F942-A558-3108D911F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442" y="2147125"/>
            <a:ext cx="7236296" cy="405406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BA647AD-5228-1D4B-BDB0-7C1F49DD3906}"/>
              </a:ext>
            </a:extLst>
          </p:cNvPr>
          <p:cNvSpPr txBox="1">
            <a:spLocks/>
          </p:cNvSpPr>
          <p:nvPr/>
        </p:nvSpPr>
        <p:spPr>
          <a:xfrm>
            <a:off x="1328738" y="1177925"/>
            <a:ext cx="7516812" cy="782638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A71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A71"/>
                </a:solidFill>
                <a:latin typeface="Arial" charset="0"/>
                <a:ea typeface="ＭＳ Ｐゴシック" charset="-128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A71"/>
                </a:solidFill>
                <a:latin typeface="Arial" charset="0"/>
                <a:ea typeface="ＭＳ Ｐゴシック" charset="-128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A71"/>
                </a:solidFill>
                <a:latin typeface="Arial" charset="0"/>
                <a:ea typeface="ＭＳ Ｐゴシック" charset="-128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A71"/>
                </a:solidFill>
                <a:latin typeface="Arial" charset="0"/>
                <a:ea typeface="ＭＳ Ｐゴシック" charset="-128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A71"/>
                </a:solidFill>
                <a:latin typeface="Arial" charset="0"/>
                <a:ea typeface="ＭＳ Ｐゴシック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A71"/>
                </a:solidFill>
                <a:latin typeface="Arial" charset="0"/>
                <a:ea typeface="ＭＳ Ｐゴシック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A71"/>
                </a:solidFill>
                <a:latin typeface="Arial" charset="0"/>
                <a:ea typeface="ＭＳ Ｐゴシック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A7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kern="0"/>
              <a:t>MAVRIC trial</a:t>
            </a:r>
            <a:br>
              <a:rPr lang="en-US" kern="0"/>
            </a:br>
            <a:r>
              <a:rPr lang="en-US" sz="2400" kern="0"/>
              <a:t>Women with a previous PTB or PPROM &lt;28 weeks </a:t>
            </a:r>
            <a:endParaRPr lang="en-US" sz="2400" kern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DED1BE-9C0C-734A-B72B-241AD9C0193F}"/>
              </a:ext>
            </a:extLst>
          </p:cNvPr>
          <p:cNvSpPr txBox="1"/>
          <p:nvPr/>
        </p:nvSpPr>
        <p:spPr>
          <a:xfrm>
            <a:off x="5220072" y="617934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Shennan</a:t>
            </a:r>
            <a:r>
              <a:rPr lang="en-US" dirty="0"/>
              <a:t> et al AJOG 2020</a:t>
            </a:r>
          </a:p>
        </p:txBody>
      </p:sp>
    </p:spTree>
    <p:extLst>
      <p:ext uri="{BB962C8B-B14F-4D97-AF65-F5344CB8AC3E}">
        <p14:creationId xmlns:p14="http://schemas.microsoft.com/office/powerpoint/2010/main" val="2477960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635FAD-D6C2-7F4D-B8B1-E9B2D72673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771AF-226B-F54F-BE9C-C86D2C89B33F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ACC1B9-A11F-234C-823C-0F170C27C4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48680"/>
            <a:ext cx="8839200" cy="474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276034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2_Office Theme 1">
      <a:dk1>
        <a:srgbClr val="007B85"/>
      </a:dk1>
      <a:lt1>
        <a:srgbClr val="ACDCD4"/>
      </a:lt1>
      <a:dk2>
        <a:srgbClr val="00535E"/>
      </a:dk2>
      <a:lt2>
        <a:srgbClr val="FFFFFF"/>
      </a:lt2>
      <a:accent1>
        <a:srgbClr val="ACDCD4"/>
      </a:accent1>
      <a:accent2>
        <a:srgbClr val="A9C398"/>
      </a:accent2>
      <a:accent3>
        <a:srgbClr val="D2EBE6"/>
      </a:accent3>
      <a:accent4>
        <a:srgbClr val="006871"/>
      </a:accent4>
      <a:accent5>
        <a:srgbClr val="D2EBE6"/>
      </a:accent5>
      <a:accent6>
        <a:srgbClr val="99B089"/>
      </a:accent6>
      <a:hlink>
        <a:srgbClr val="00AFDB"/>
      </a:hlink>
      <a:folHlink>
        <a:srgbClr val="00539B"/>
      </a:folHlink>
    </a:clrScheme>
    <a:fontScheme name="2_Office Them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800" b="1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800" b="1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2_Office Theme 1">
        <a:dk1>
          <a:srgbClr val="007B85"/>
        </a:dk1>
        <a:lt1>
          <a:srgbClr val="ACDCD4"/>
        </a:lt1>
        <a:dk2>
          <a:srgbClr val="00535E"/>
        </a:dk2>
        <a:lt2>
          <a:srgbClr val="FFFFFF"/>
        </a:lt2>
        <a:accent1>
          <a:srgbClr val="ACDCD4"/>
        </a:accent1>
        <a:accent2>
          <a:srgbClr val="A9C398"/>
        </a:accent2>
        <a:accent3>
          <a:srgbClr val="D2EBE6"/>
        </a:accent3>
        <a:accent4>
          <a:srgbClr val="006871"/>
        </a:accent4>
        <a:accent5>
          <a:srgbClr val="D2EBE6"/>
        </a:accent5>
        <a:accent6>
          <a:srgbClr val="99B089"/>
        </a:accent6>
        <a:hlink>
          <a:srgbClr val="00AFDB"/>
        </a:hlink>
        <a:folHlink>
          <a:srgbClr val="00539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3237</TotalTime>
  <Words>1211</Words>
  <Application>Microsoft Office PowerPoint</Application>
  <PresentationFormat>On-screen Show (4:3)</PresentationFormat>
  <Paragraphs>235</Paragraphs>
  <Slides>27</Slides>
  <Notes>3</Notes>
  <HiddenSlides>3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2_Office Theme</vt:lpstr>
      <vt:lpstr> TRANSABDOMINAL CERVICAL CERCLAGE</vt:lpstr>
      <vt:lpstr>Causes of preterm birth</vt:lpstr>
      <vt:lpstr>PowerPoint Presentation</vt:lpstr>
      <vt:lpstr>A patient: Mrs LA</vt:lpstr>
      <vt:lpstr>Recurrent risk for preterm delivery in a 3rd birth</vt:lpstr>
      <vt:lpstr>MAVRIC trial Women with a previous PTB or PPROM &lt;28 weeks </vt:lpstr>
      <vt:lpstr>MAVRIC trial Women with a previous PTB or PPROM &lt;28 weeks </vt:lpstr>
      <vt:lpstr>PowerPoint Presentation</vt:lpstr>
      <vt:lpstr>PowerPoint Presentation</vt:lpstr>
      <vt:lpstr>PowerPoint Presentation</vt:lpstr>
      <vt:lpstr>PowerPoint Presentation</vt:lpstr>
      <vt:lpstr>Results</vt:lpstr>
      <vt:lpstr>Results comparison</vt:lpstr>
      <vt:lpstr>Systematic review of open vs  laparoscopic</vt:lpstr>
      <vt:lpstr>A patient: Mrs LA</vt:lpstr>
      <vt:lpstr>CASE 1 - 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TVUS examination of the cervix/TAC  during 2nd trimester of pregnancy</vt:lpstr>
      <vt:lpstr>CASE 2 - AS</vt:lpstr>
      <vt:lpstr>3rd pregnancy – UCLH PTB clinic </vt:lpstr>
      <vt:lpstr>PowerPoint Presentation</vt:lpstr>
      <vt:lpstr>PowerPoint Presentation</vt:lpstr>
      <vt:lpstr>PowerPoint Presentation</vt:lpstr>
    </vt:vector>
  </TitlesOfParts>
  <Company>University College London Hospitals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Foetal Medicine users</dc:creator>
  <cp:lastModifiedBy>David, Anna</cp:lastModifiedBy>
  <cp:revision>141</cp:revision>
  <dcterms:created xsi:type="dcterms:W3CDTF">2020-07-14T18:38:17Z</dcterms:created>
  <dcterms:modified xsi:type="dcterms:W3CDTF">2025-09-26T10:54:33Z</dcterms:modified>
</cp:coreProperties>
</file>