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259" r:id="rId6"/>
    <p:sldId id="332" r:id="rId7"/>
    <p:sldId id="304" r:id="rId8"/>
    <p:sldId id="337" r:id="rId9"/>
    <p:sldId id="351" r:id="rId10"/>
    <p:sldId id="338" r:id="rId11"/>
    <p:sldId id="339" r:id="rId12"/>
    <p:sldId id="352" r:id="rId13"/>
    <p:sldId id="341" r:id="rId14"/>
    <p:sldId id="353" r:id="rId15"/>
    <p:sldId id="342" r:id="rId16"/>
    <p:sldId id="340" r:id="rId17"/>
    <p:sldId id="344" r:id="rId18"/>
    <p:sldId id="335" r:id="rId19"/>
    <p:sldId id="345" r:id="rId20"/>
    <p:sldId id="347" r:id="rId21"/>
    <p:sldId id="348" r:id="rId22"/>
    <p:sldId id="349" r:id="rId23"/>
    <p:sldId id="35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34F"/>
    <a:srgbClr val="00B9AF"/>
    <a:srgbClr val="FF8AD8"/>
    <a:srgbClr val="00B0F0"/>
    <a:srgbClr val="FE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5"/>
    <p:restoredTop sz="65775" autoAdjust="0"/>
  </p:normalViewPr>
  <p:slideViewPr>
    <p:cSldViewPr>
      <p:cViewPr varScale="1">
        <p:scale>
          <a:sx n="85" d="100"/>
          <a:sy n="85" d="100"/>
        </p:scale>
        <p:origin x="20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5DD6B-1508-496F-951B-73F725713A92}" type="datetimeFigureOut">
              <a:rPr lang="en-GB" smtClean="0"/>
              <a:t>14/10/2022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6BB38-4376-417A-9A05-1D2F15DE3AE8}" type="slidenum">
              <a:rPr lang="en-GB" smtClean="0"/>
              <a:t>‹#›</a:t>
            </a:fld>
            <a:endParaRPr lang="en-GB" dirty="0"/>
          </a:p>
        </p:txBody>
      </p:sp>
    </p:spTree>
    <p:extLst>
      <p:ext uri="{BB962C8B-B14F-4D97-AF65-F5344CB8AC3E}">
        <p14:creationId xmlns:p14="http://schemas.microsoft.com/office/powerpoint/2010/main" val="16396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whole session: </a:t>
            </a:r>
          </a:p>
          <a:p>
            <a:endParaRPr lang="en-GB" dirty="0"/>
          </a:p>
          <a:p>
            <a:r>
              <a:rPr lang="en-GB" dirty="0"/>
              <a:t>11:00-11:20 Intros and initial discussion about pre-brief experiences (Kate lead)</a:t>
            </a:r>
          </a:p>
          <a:p>
            <a:r>
              <a:rPr lang="en-GB" dirty="0"/>
              <a:t>11:20-11:30 Introduction to similarities to therapy, epistemic trust and stance (Gareth lead)</a:t>
            </a:r>
          </a:p>
          <a:p>
            <a:r>
              <a:rPr lang="en-GB" dirty="0"/>
              <a:t>11:30-11:45 Post-it activity about stance, including short leg-stretch break (Kate lead)</a:t>
            </a:r>
          </a:p>
          <a:p>
            <a:r>
              <a:rPr lang="en-GB" dirty="0"/>
              <a:t>11:45-12:00 Talk through pre-brief tool and answer questions (Gareth lead)</a:t>
            </a:r>
          </a:p>
          <a:p>
            <a:r>
              <a:rPr lang="en-GB" dirty="0"/>
              <a:t>12:00-12:20 Practicing validating candidate experiences (Kate introduce, Gareth lead discussion)</a:t>
            </a:r>
          </a:p>
          <a:p>
            <a:r>
              <a:rPr lang="en-GB" dirty="0"/>
              <a:t>12:20-12:30 Summary and asking their thoughts/suggestions</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740473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11:20-11:30 for introduction to theories and why introduced</a:t>
            </a:r>
          </a:p>
          <a:p>
            <a:r>
              <a:rPr lang="en-GB" dirty="0"/>
              <a:t>Gareth lead </a:t>
            </a:r>
          </a:p>
          <a:p>
            <a:endParaRPr lang="en-GB" dirty="0"/>
          </a:p>
          <a:p>
            <a:r>
              <a:rPr lang="en-GB" dirty="0"/>
              <a:t>Gareth discuss stance and how this can affect the learners </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23297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11:30-11:45 (including short pause)</a:t>
            </a:r>
          </a:p>
          <a:p>
            <a:r>
              <a:rPr lang="en-GB" dirty="0"/>
              <a:t>Kate lead</a:t>
            </a:r>
          </a:p>
          <a:p>
            <a:endParaRPr lang="en-GB" dirty="0"/>
          </a:p>
          <a:p>
            <a:r>
              <a:rPr lang="en-GB" dirty="0"/>
              <a:t>Talk in groups of 3-4 (if sitting at round tables of 10). Then will deliver notes (pink/blue appear on clicking) and ask to write on.</a:t>
            </a:r>
          </a:p>
          <a:p>
            <a:endParaRPr lang="en-GB" dirty="0"/>
          </a:p>
          <a:p>
            <a:r>
              <a:rPr lang="en-GB" dirty="0"/>
              <a:t>1. What affects your stance?</a:t>
            </a:r>
          </a:p>
          <a:p>
            <a:endParaRPr lang="en-GB" dirty="0"/>
          </a:p>
          <a:p>
            <a:r>
              <a:rPr lang="en-GB" dirty="0"/>
              <a:t>e.g. not eaten! In new environment etc </a:t>
            </a:r>
          </a:p>
          <a:p>
            <a:endParaRPr lang="en-GB" dirty="0"/>
          </a:p>
          <a:p>
            <a:r>
              <a:rPr lang="en-GB" dirty="0"/>
              <a:t>2. What is your ideal stance?</a:t>
            </a:r>
          </a:p>
          <a:p>
            <a:endParaRPr lang="en-GB" dirty="0"/>
          </a:p>
          <a:p>
            <a:r>
              <a:rPr lang="en-GB" dirty="0"/>
              <a:t>2 mins or until room quietens. </a:t>
            </a:r>
          </a:p>
          <a:p>
            <a:endParaRPr lang="en-GB" dirty="0"/>
          </a:p>
          <a:p>
            <a:r>
              <a:rPr lang="en-GB" dirty="0"/>
              <a:t>Then MOVEMENT/phone break! – 5 mins to stick notes on board and Kate arrange into categories </a:t>
            </a:r>
          </a:p>
          <a:p>
            <a:endParaRPr lang="en-GB" dirty="0"/>
          </a:p>
          <a:p>
            <a:r>
              <a:rPr lang="en-GB" dirty="0"/>
              <a:t>Gareth to talk through notes </a:t>
            </a:r>
          </a:p>
          <a:p>
            <a:r>
              <a:rPr lang="en-GB" dirty="0"/>
              <a:t>?Do we think these may link to Maslow’s </a:t>
            </a:r>
            <a:r>
              <a:rPr lang="en-GB" dirty="0" err="1"/>
              <a:t>heirachy</a:t>
            </a:r>
            <a:endParaRPr lang="en-GB" dirty="0"/>
          </a:p>
          <a:p>
            <a:r>
              <a:rPr lang="en-GB" dirty="0"/>
              <a:t>**Expect there to be some about feelings when do not feel competent to teach more senior people which I don’t recall discussing before. </a:t>
            </a:r>
          </a:p>
          <a:p>
            <a:endParaRPr lang="en-GB" dirty="0"/>
          </a:p>
          <a:p>
            <a:r>
              <a:rPr lang="en-GB" dirty="0"/>
              <a:t>Ask group to help each-other come up with solutions for more challenging aspects of this.</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8955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11:35-11:40</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163721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11:30-11:45 (including short pause)</a:t>
            </a:r>
          </a:p>
          <a:p>
            <a:r>
              <a:rPr lang="en-GB" dirty="0"/>
              <a:t>Kate lead</a:t>
            </a:r>
          </a:p>
          <a:p>
            <a:endParaRPr lang="en-GB" dirty="0"/>
          </a:p>
          <a:p>
            <a:r>
              <a:rPr lang="en-GB" dirty="0"/>
              <a:t>Talk about own psychological safety as educators</a:t>
            </a:r>
          </a:p>
          <a:p>
            <a:r>
              <a:rPr lang="en-GB" dirty="0"/>
              <a:t>?Do we think these may link to Maslow’s </a:t>
            </a:r>
            <a:r>
              <a:rPr lang="en-GB" dirty="0" err="1"/>
              <a:t>heirachy</a:t>
            </a:r>
            <a:endParaRPr lang="en-GB" dirty="0"/>
          </a:p>
          <a:p>
            <a:r>
              <a:rPr lang="en-GB" dirty="0"/>
              <a:t>**Expect there to be some about feelings when do not feel competent to teach more senior people which I don’t recall discussing before. </a:t>
            </a:r>
          </a:p>
          <a:p>
            <a:endParaRPr lang="en-GB" dirty="0"/>
          </a:p>
          <a:p>
            <a:r>
              <a:rPr lang="en-GB" dirty="0"/>
              <a:t>Ask group to help each-other come up with solutions for more challenging aspects of this.</a:t>
            </a:r>
          </a:p>
          <a:p>
            <a:r>
              <a:rPr lang="en-GB" dirty="0"/>
              <a:t>?Discuss support for educators at this point. e.g. regular supervision/reflection meetings </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66374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11:45-12:00 for whole guide</a:t>
            </a:r>
          </a:p>
          <a:p>
            <a:r>
              <a:rPr lang="en-US" dirty="0"/>
              <a:t>Gareth</a:t>
            </a:r>
          </a:p>
          <a:p>
            <a:endParaRPr lang="en-US" dirty="0"/>
          </a:p>
          <a:p>
            <a:r>
              <a:rPr lang="en-US" dirty="0"/>
              <a:t>Transition (Kate): Reflection that now we have thought about stance as a group, we will look at how we can develop epistemic trust with our learners during pre-brief. </a:t>
            </a:r>
          </a:p>
          <a:p>
            <a:endParaRPr lang="en-US" dirty="0"/>
          </a:p>
          <a:p>
            <a:r>
              <a:rPr lang="en-US" dirty="0"/>
              <a:t>This page shows the tool that we have developed for use at GOSH – a single A4 page of tips. </a:t>
            </a:r>
          </a:p>
          <a:p>
            <a:endParaRPr lang="en-US" dirty="0"/>
          </a:p>
        </p:txBody>
      </p:sp>
      <p:sp>
        <p:nvSpPr>
          <p:cNvPr id="4" name="Slide Number Placeholder 3"/>
          <p:cNvSpPr>
            <a:spLocks noGrp="1"/>
          </p:cNvSpPr>
          <p:nvPr>
            <p:ph type="sldNum" sz="quarter" idx="5"/>
          </p:nvPr>
        </p:nvSpPr>
        <p:spPr/>
        <p:txBody>
          <a:bodyPr/>
          <a:lstStyle/>
          <a:p>
            <a:fld id="{6B56BB38-4376-417A-9A05-1D2F15DE3AE8}" type="slidenum">
              <a:rPr lang="en-GB" smtClean="0"/>
              <a:t>14</a:t>
            </a:fld>
            <a:endParaRPr lang="en-GB" dirty="0"/>
          </a:p>
        </p:txBody>
      </p:sp>
    </p:spTree>
    <p:extLst>
      <p:ext uri="{BB962C8B-B14F-4D97-AF65-F5344CB8AC3E}">
        <p14:creationId xmlns:p14="http://schemas.microsoft.com/office/powerpoint/2010/main" val="376764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11:45-12:00 for whole guide</a:t>
            </a:r>
          </a:p>
          <a:p>
            <a:r>
              <a:rPr lang="en-US" dirty="0"/>
              <a:t>Gareth</a:t>
            </a:r>
          </a:p>
          <a:p>
            <a:endParaRPr lang="en-US" dirty="0"/>
          </a:p>
          <a:p>
            <a:r>
              <a:rPr lang="en-US" dirty="0"/>
              <a:t>Gareth talk through psychological/trust benefits of the other parts of the tool – taken from literature including Rudolph/Simon/</a:t>
            </a:r>
            <a:r>
              <a:rPr lang="en-US" dirty="0" err="1"/>
              <a:t>Raemer</a:t>
            </a:r>
            <a:r>
              <a:rPr lang="en-US" dirty="0"/>
              <a:t> discussed earlier</a:t>
            </a:r>
          </a:p>
          <a:p>
            <a:endParaRPr lang="en-US" dirty="0"/>
          </a:p>
          <a:p>
            <a:r>
              <a:rPr lang="en-US" dirty="0"/>
              <a:t>Answering questions as we go</a:t>
            </a:r>
          </a:p>
          <a:p>
            <a:endParaRPr lang="en-US" dirty="0"/>
          </a:p>
        </p:txBody>
      </p:sp>
      <p:sp>
        <p:nvSpPr>
          <p:cNvPr id="4" name="Slide Number Placeholder 3"/>
          <p:cNvSpPr>
            <a:spLocks noGrp="1"/>
          </p:cNvSpPr>
          <p:nvPr>
            <p:ph type="sldNum" sz="quarter" idx="5"/>
          </p:nvPr>
        </p:nvSpPr>
        <p:spPr/>
        <p:txBody>
          <a:bodyPr/>
          <a:lstStyle/>
          <a:p>
            <a:fld id="{6B56BB38-4376-417A-9A05-1D2F15DE3AE8}" type="slidenum">
              <a:rPr lang="en-GB" smtClean="0"/>
              <a:t>15</a:t>
            </a:fld>
            <a:endParaRPr lang="en-GB" dirty="0"/>
          </a:p>
        </p:txBody>
      </p:sp>
    </p:spTree>
    <p:extLst>
      <p:ext uri="{BB962C8B-B14F-4D97-AF65-F5344CB8AC3E}">
        <p14:creationId xmlns:p14="http://schemas.microsoft.com/office/powerpoint/2010/main" val="194023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11:45-12:00 for whole guide</a:t>
            </a:r>
          </a:p>
          <a:p>
            <a:r>
              <a:rPr lang="en-US" dirty="0"/>
              <a:t>Gareth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Gareth talking through psychological/trust benefits of the other parts of the tool</a:t>
            </a:r>
          </a:p>
          <a:p>
            <a:endParaRPr lang="en-US" dirty="0"/>
          </a:p>
          <a:p>
            <a:r>
              <a:rPr lang="en-US" dirty="0"/>
              <a:t>Let them know we are about to give an example of exploring experiences and then let them practice </a:t>
            </a:r>
          </a:p>
        </p:txBody>
      </p:sp>
      <p:sp>
        <p:nvSpPr>
          <p:cNvPr id="4" name="Slide Number Placeholder 3"/>
          <p:cNvSpPr>
            <a:spLocks noGrp="1"/>
          </p:cNvSpPr>
          <p:nvPr>
            <p:ph type="sldNum" sz="quarter" idx="5"/>
          </p:nvPr>
        </p:nvSpPr>
        <p:spPr/>
        <p:txBody>
          <a:bodyPr/>
          <a:lstStyle/>
          <a:p>
            <a:fld id="{6B56BB38-4376-417A-9A05-1D2F15DE3AE8}" type="slidenum">
              <a:rPr lang="en-GB" smtClean="0"/>
              <a:t>16</a:t>
            </a:fld>
            <a:endParaRPr lang="en-GB" dirty="0"/>
          </a:p>
        </p:txBody>
      </p:sp>
    </p:spTree>
    <p:extLst>
      <p:ext uri="{BB962C8B-B14F-4D97-AF65-F5344CB8AC3E}">
        <p14:creationId xmlns:p14="http://schemas.microsoft.com/office/powerpoint/2010/main" val="329430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12:00-12:20 for whole activity</a:t>
            </a:r>
          </a:p>
          <a:p>
            <a:r>
              <a:rPr lang="en-GB" dirty="0"/>
              <a:t>Kate to explain and give out envelopes, Gareth to lead discussions</a:t>
            </a:r>
          </a:p>
          <a:p>
            <a:endParaRPr lang="en-GB" dirty="0"/>
          </a:p>
          <a:p>
            <a:r>
              <a:rPr lang="en-GB" dirty="0"/>
              <a:t>12:00-12:05 introduce activity and do example</a:t>
            </a:r>
          </a:p>
          <a:p>
            <a:r>
              <a:rPr lang="en-GB" dirty="0"/>
              <a:t>12:05-12:10 doing activity – one scenario per group of 3-4</a:t>
            </a:r>
          </a:p>
          <a:p>
            <a:r>
              <a:rPr lang="en-GB" dirty="0"/>
              <a:t>12:10-12:20 discussing activity – observers sharing phrases they observed that lead to the ‘you get me!’ moment</a:t>
            </a:r>
          </a:p>
          <a:p>
            <a:endParaRPr lang="en-GB" dirty="0"/>
          </a:p>
          <a:p>
            <a:r>
              <a:rPr lang="en-GB" dirty="0"/>
              <a:t>We go first: </a:t>
            </a:r>
          </a:p>
          <a:p>
            <a:r>
              <a:rPr lang="en-GB" dirty="0"/>
              <a:t>Audience asked to watch for the ‘you get me!’ moment</a:t>
            </a:r>
          </a:p>
          <a:p>
            <a:r>
              <a:rPr lang="en-GB" dirty="0"/>
              <a:t>Gareth educator – asking questions then validating Kate’s experience before offering solution</a:t>
            </a:r>
          </a:p>
          <a:p>
            <a:r>
              <a:rPr lang="en-GB" dirty="0"/>
              <a:t>Kate candidate – very nervous because previous similar experience was shouted at by the patient and found it very distressing </a:t>
            </a:r>
          </a:p>
          <a:p>
            <a:endParaRPr lang="en-GB" dirty="0"/>
          </a:p>
          <a:p>
            <a:r>
              <a:rPr lang="en-GB" dirty="0"/>
              <a:t>Each table has envelopes labelled 1, 2 or 3 with candidate scenarios in</a:t>
            </a:r>
          </a:p>
          <a:p>
            <a:endParaRPr lang="en-GB" dirty="0"/>
          </a:p>
          <a:p>
            <a:r>
              <a:rPr lang="en-GB" dirty="0"/>
              <a:t>Groups of 3-4: One educator, one student (opens envelope), one/two observers (looking for ‘you get me!’ moment)</a:t>
            </a:r>
          </a:p>
          <a:p>
            <a:endParaRPr lang="en-GB" dirty="0"/>
          </a:p>
          <a:p>
            <a:r>
              <a:rPr lang="en-GB" dirty="0"/>
              <a:t>e.g. **Elaborate story and add extra details to make more realistic as you wish!**</a:t>
            </a:r>
          </a:p>
          <a:p>
            <a:pPr marL="228600" indent="-228600">
              <a:buAutoNum type="arabicPeriod"/>
            </a:pPr>
            <a:r>
              <a:rPr lang="en-GB" dirty="0"/>
              <a:t>Very anxious candidate </a:t>
            </a:r>
          </a:p>
          <a:p>
            <a:pPr marL="228600" indent="-228600">
              <a:buAutoNum type="arabicPeriod"/>
            </a:pPr>
            <a:r>
              <a:rPr lang="en-GB" dirty="0"/>
              <a:t>Sceptical candidate </a:t>
            </a:r>
          </a:p>
          <a:p>
            <a:pPr marL="228600" indent="-228600">
              <a:buAutoNum type="arabicPeriod"/>
            </a:pPr>
            <a:r>
              <a:rPr lang="en-GB" dirty="0"/>
              <a:t>Over-confident candidate</a:t>
            </a:r>
          </a:p>
          <a:p>
            <a:pPr marL="228600" indent="-228600">
              <a:buAutoNum type="arabicPeriod"/>
            </a:pPr>
            <a:endParaRPr lang="en-GB" dirty="0"/>
          </a:p>
          <a:p>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1082166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12:20-12:30 for summary and thoughts from group</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208098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12:20-12:30 for summary and thoughts from group</a:t>
            </a:r>
          </a:p>
          <a:p>
            <a:endParaRPr lang="en-GB" dirty="0"/>
          </a:p>
          <a:p>
            <a:r>
              <a:rPr lang="en-GB" dirty="0"/>
              <a:t>Is this all things that you did anyway?</a:t>
            </a:r>
          </a:p>
          <a:p>
            <a:r>
              <a:rPr lang="en-GB" dirty="0"/>
              <a:t>Can you see any barriers to implementing a similar tool in your centre?</a:t>
            </a:r>
          </a:p>
          <a:p>
            <a:r>
              <a:rPr lang="en-GB" dirty="0"/>
              <a:t>Do you have any suggestions for improvement?</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25341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11am-11.05am</a:t>
            </a:r>
          </a:p>
          <a:p>
            <a:r>
              <a:rPr lang="en-GB" dirty="0"/>
              <a:t>Kate to introduce session </a:t>
            </a:r>
          </a:p>
          <a:p>
            <a:endParaRPr lang="en-GB" dirty="0"/>
          </a:p>
          <a:p>
            <a:pPr marL="171450" indent="-171450">
              <a:buFontTx/>
              <a:buChar char="-"/>
            </a:pPr>
            <a:r>
              <a:rPr lang="en-GB" dirty="0"/>
              <a:t>Who are we?</a:t>
            </a:r>
          </a:p>
          <a:p>
            <a:pPr marL="171450" indent="-171450">
              <a:buFontTx/>
              <a:buChar char="-"/>
            </a:pPr>
            <a:r>
              <a:rPr lang="en-GB" dirty="0"/>
              <a:t>Orientate to space</a:t>
            </a:r>
          </a:p>
          <a:p>
            <a:pPr marL="171450" indent="-171450">
              <a:buFontTx/>
              <a:buChar char="-"/>
            </a:pPr>
            <a:r>
              <a:rPr lang="en-GB" dirty="0"/>
              <a:t>Orientate to time – 1.5 hours, time to stretch legs and check phones in middle!</a:t>
            </a:r>
          </a:p>
          <a:p>
            <a:pPr marL="171450" indent="-171450">
              <a:buFontTx/>
              <a:buChar char="-"/>
            </a:pPr>
            <a:endParaRPr lang="en-GB" dirty="0"/>
          </a:p>
          <a:p>
            <a:endParaRPr lang="en-GB" dirty="0"/>
          </a:p>
          <a:p>
            <a:r>
              <a:rPr lang="en-GB" dirty="0"/>
              <a:t>Aiming: </a:t>
            </a:r>
          </a:p>
          <a:p>
            <a:r>
              <a:rPr lang="en-GB" dirty="0"/>
              <a:t>Intros – 5 mins (Kate)</a:t>
            </a:r>
          </a:p>
          <a:p>
            <a:r>
              <a:rPr lang="en-GB" dirty="0"/>
              <a:t>Discussion about pre-brief current practice – 10 mins (Kate)</a:t>
            </a:r>
          </a:p>
          <a:p>
            <a:r>
              <a:rPr lang="en-GB" dirty="0"/>
              <a:t>Explanation of similarities to therapeutic relationships – 10 mins (Gareth)</a:t>
            </a:r>
          </a:p>
          <a:p>
            <a:endParaRPr lang="en-GB" dirty="0"/>
          </a:p>
          <a:p>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98811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11:05-11:20 for all initial pre-brief discussion</a:t>
            </a:r>
          </a:p>
          <a:p>
            <a:r>
              <a:rPr lang="en-GB" dirty="0"/>
              <a:t>Kate lead</a:t>
            </a:r>
          </a:p>
          <a:p>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Pre-brief aim: To create an environment where learners feel contained and safe enough to allow themselves to be temporarily uncomfortable and push the boundaries of their intellectual and social comfort zones in the knowledge that they will be supported to manage difficult feelings and anxiety and be viewed positively even if they make mistakes. </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Rudolph, </a:t>
            </a:r>
            <a:r>
              <a:rPr lang="en-GB" sz="1800" dirty="0" err="1">
                <a:effectLst/>
                <a:latin typeface="Calibri" panose="020F0502020204030204" pitchFamily="34" charset="0"/>
                <a:cs typeface="Times New Roman" panose="02020603050405020304" pitchFamily="18" charset="0"/>
              </a:rPr>
              <a:t>Raemer</a:t>
            </a:r>
            <a:r>
              <a:rPr lang="en-GB" sz="1800" dirty="0">
                <a:effectLst/>
                <a:latin typeface="Calibri" panose="020F0502020204030204" pitchFamily="34" charset="0"/>
                <a:cs typeface="Times New Roman" panose="02020603050405020304" pitchFamily="18" charset="0"/>
              </a:rPr>
              <a:t> &amp; Simon talk about a safe container. 4 key areas: </a:t>
            </a:r>
          </a:p>
          <a:p>
            <a:pPr marL="342900" indent="-342900">
              <a:buAutoNum type="arabicPeriod"/>
            </a:pPr>
            <a:r>
              <a:rPr lang="en-GB" sz="1800" dirty="0">
                <a:effectLst/>
                <a:latin typeface="Calibri" panose="020F0502020204030204" pitchFamily="34" charset="0"/>
                <a:cs typeface="Times New Roman" panose="02020603050405020304" pitchFamily="18" charset="0"/>
              </a:rPr>
              <a:t>Clarifying expectations </a:t>
            </a:r>
          </a:p>
          <a:p>
            <a:pPr marL="342900" indent="-342900">
              <a:buAutoNum type="arabicPeriod"/>
            </a:pPr>
            <a:r>
              <a:rPr lang="en-GB" sz="1800" dirty="0">
                <a:effectLst/>
                <a:latin typeface="Calibri" panose="020F0502020204030204" pitchFamily="34" charset="0"/>
                <a:cs typeface="Times New Roman" panose="02020603050405020304" pitchFamily="18" charset="0"/>
              </a:rPr>
              <a:t>Establishing fiction contract </a:t>
            </a:r>
          </a:p>
          <a:p>
            <a:pPr marL="342900" indent="-342900">
              <a:buAutoNum type="arabicPeriod"/>
            </a:pPr>
            <a:r>
              <a:rPr lang="en-GB" sz="1800" dirty="0">
                <a:effectLst/>
                <a:latin typeface="Calibri" panose="020F0502020204030204" pitchFamily="34" charset="0"/>
                <a:cs typeface="Times New Roman" panose="02020603050405020304" pitchFamily="18" charset="0"/>
              </a:rPr>
              <a:t>Attending to logistical details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dirty="0">
                <a:effectLst/>
                <a:latin typeface="AdvPS9C8D"/>
              </a:rPr>
              <a:t>Conveying a Commitment to Respecting Learners and Understanding Their Perspective </a:t>
            </a:r>
            <a:endParaRPr lang="en-GB" sz="1800" dirty="0">
              <a:effectLst/>
              <a:latin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?or can put an actual definition on this slide </a:t>
            </a:r>
          </a:p>
          <a:p>
            <a:r>
              <a:rPr lang="en-GB" sz="1800" dirty="0">
                <a:effectLst/>
                <a:latin typeface="Calibri" panose="020F0502020204030204" pitchFamily="34" charset="0"/>
                <a:cs typeface="Times New Roman" panose="02020603050405020304" pitchFamily="18" charset="0"/>
              </a:rPr>
              <a:t>?do you think we need actual references and more academic things on our slides</a:t>
            </a:r>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29469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11:05-11:20 for all initial pre-brief discussion</a:t>
            </a:r>
          </a:p>
          <a:p>
            <a:r>
              <a:rPr lang="en-GB" dirty="0"/>
              <a:t>Kate lead</a:t>
            </a:r>
          </a:p>
          <a:p>
            <a:endParaRPr lang="en-GB" dirty="0"/>
          </a:p>
          <a:p>
            <a:r>
              <a:rPr lang="en-GB" dirty="0"/>
              <a:t>Talk in groups of 3-4 (if sitting at round tables of 10)</a:t>
            </a:r>
          </a:p>
          <a:p>
            <a:endParaRPr lang="en-GB" dirty="0"/>
          </a:p>
          <a:p>
            <a:r>
              <a:rPr lang="en-GB" dirty="0"/>
              <a:t>DO you pre-brief already? What do you routinely include? Do you notice it makes a difference? What are the challenges?</a:t>
            </a:r>
          </a:p>
          <a:p>
            <a:endParaRPr lang="en-GB" dirty="0"/>
          </a:p>
          <a:p>
            <a:r>
              <a:rPr lang="en-GB" dirty="0"/>
              <a:t>For 2 mins (</a:t>
            </a:r>
            <a:r>
              <a:rPr lang="en-GB" dirty="0" err="1"/>
              <a:t>ish</a:t>
            </a:r>
            <a:r>
              <a:rPr lang="en-GB" dirty="0"/>
              <a:t>) or until goes quiet </a:t>
            </a:r>
          </a:p>
          <a:p>
            <a:endParaRPr lang="en-GB" dirty="0"/>
          </a:p>
          <a:p>
            <a:r>
              <a:rPr lang="en-GB" dirty="0"/>
              <a:t>Ask room to share thoughts, particularly barriers to good </a:t>
            </a:r>
            <a:r>
              <a:rPr lang="en-GB" dirty="0" err="1"/>
              <a:t>prebriefing</a:t>
            </a:r>
            <a:r>
              <a:rPr lang="en-GB" dirty="0"/>
              <a:t> </a:t>
            </a:r>
          </a:p>
          <a:p>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32149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11:05-11:20 for all initial pre-brief discussion</a:t>
            </a:r>
          </a:p>
          <a:p>
            <a:r>
              <a:rPr lang="en-GB" dirty="0"/>
              <a:t>Kate lead</a:t>
            </a:r>
          </a:p>
          <a:p>
            <a:endParaRPr lang="en-GB" dirty="0"/>
          </a:p>
          <a:p>
            <a:r>
              <a:rPr lang="en-GB" dirty="0"/>
              <a:t>Expect their answers to relate to these 4 areas listed by Rudolph, </a:t>
            </a:r>
            <a:r>
              <a:rPr lang="en-GB" dirty="0" err="1"/>
              <a:t>Raemer</a:t>
            </a:r>
            <a:r>
              <a:rPr lang="en-GB" dirty="0"/>
              <a:t> and Simon. </a:t>
            </a:r>
          </a:p>
          <a:p>
            <a:endParaRPr lang="en-GB" dirty="0"/>
          </a:p>
          <a:p>
            <a:r>
              <a:rPr lang="en-GB" dirty="0"/>
              <a:t>Most pre-brief tools we have seen are a checklist that focus on what to say from this list. </a:t>
            </a:r>
          </a:p>
          <a:p>
            <a:r>
              <a:rPr lang="en-GB" dirty="0"/>
              <a:t>We have included these essential items in our tool, but the predominant focus is on developing psychological safety through </a:t>
            </a:r>
          </a:p>
          <a:p>
            <a:endParaRPr lang="en-GB" sz="1800" dirty="0">
              <a:effectLst/>
              <a:latin typeface="Calibri" panose="020F0502020204030204" pitchFamily="34" charset="0"/>
              <a:cs typeface="Times New Roman" panose="02020603050405020304" pitchFamily="18" charset="0"/>
            </a:endParaRPr>
          </a:p>
          <a:p>
            <a:r>
              <a:rPr lang="en-GB" sz="1800" dirty="0">
                <a:effectLst/>
                <a:latin typeface="Calibri" panose="020F0502020204030204" pitchFamily="34" charset="0"/>
                <a:cs typeface="Times New Roman" panose="02020603050405020304" pitchFamily="18" charset="0"/>
              </a:rPr>
              <a:t>Rudolph, </a:t>
            </a:r>
            <a:r>
              <a:rPr lang="en-GB" sz="1800" dirty="0" err="1">
                <a:effectLst/>
                <a:latin typeface="Calibri" panose="020F0502020204030204" pitchFamily="34" charset="0"/>
                <a:cs typeface="Times New Roman" panose="02020603050405020304" pitchFamily="18" charset="0"/>
              </a:rPr>
              <a:t>Raemer</a:t>
            </a:r>
            <a:r>
              <a:rPr lang="en-GB" sz="1800" dirty="0">
                <a:effectLst/>
                <a:latin typeface="Calibri" panose="020F0502020204030204" pitchFamily="34" charset="0"/>
                <a:cs typeface="Times New Roman" panose="02020603050405020304" pitchFamily="18" charset="0"/>
              </a:rPr>
              <a:t> &amp; Simon talk about a safe container. 4 key areas: </a:t>
            </a:r>
          </a:p>
          <a:p>
            <a:pPr marL="342900" indent="-342900">
              <a:buAutoNum type="arabicPeriod"/>
            </a:pPr>
            <a:r>
              <a:rPr lang="en-GB" sz="1800" dirty="0">
                <a:effectLst/>
                <a:latin typeface="Calibri" panose="020F0502020204030204" pitchFamily="34" charset="0"/>
                <a:cs typeface="Times New Roman" panose="02020603050405020304" pitchFamily="18" charset="0"/>
              </a:rPr>
              <a:t>Clarifying expectations (including roles, learning outcomes and confidentiality agreement)</a:t>
            </a:r>
          </a:p>
          <a:p>
            <a:pPr marL="342900" indent="-342900">
              <a:buAutoNum type="arabicPeriod"/>
            </a:pPr>
            <a:r>
              <a:rPr lang="en-GB" sz="1800" dirty="0">
                <a:effectLst/>
                <a:latin typeface="Calibri" panose="020F0502020204030204" pitchFamily="34" charset="0"/>
                <a:cs typeface="Times New Roman" panose="02020603050405020304" pitchFamily="18" charset="0"/>
              </a:rPr>
              <a:t>Establishing fiction contract </a:t>
            </a:r>
          </a:p>
          <a:p>
            <a:pPr marL="342900" indent="-342900">
              <a:buAutoNum type="arabicPeriod"/>
            </a:pPr>
            <a:r>
              <a:rPr lang="en-GB" sz="1800" dirty="0">
                <a:effectLst/>
                <a:latin typeface="Calibri" panose="020F0502020204030204" pitchFamily="34" charset="0"/>
                <a:cs typeface="Times New Roman" panose="02020603050405020304" pitchFamily="18" charset="0"/>
              </a:rPr>
              <a:t>Attending to logistical details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dirty="0">
                <a:effectLst/>
                <a:latin typeface="AdvPS9C8D"/>
              </a:rPr>
              <a:t>Conveying a Commitment to Respecting Learners and Understanding Their Perspective </a:t>
            </a:r>
            <a:endParaRPr lang="en-GB" sz="1800" dirty="0">
              <a:effectLst/>
              <a:latin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00615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11:20-11:30 for introduction to theories and why introduced</a:t>
            </a:r>
          </a:p>
          <a:p>
            <a:r>
              <a:rPr lang="en-GB" dirty="0"/>
              <a:t>Gareth lead </a:t>
            </a:r>
          </a:p>
          <a:p>
            <a:endParaRPr lang="en-GB" dirty="0"/>
          </a:p>
          <a:p>
            <a:r>
              <a:rPr lang="en-GB" dirty="0"/>
              <a:t>Gareth – what did you notice when starting your role in simulation?</a:t>
            </a:r>
          </a:p>
          <a:p>
            <a:endParaRPr lang="en-GB" dirty="0"/>
          </a:p>
          <a:p>
            <a:pPr marL="171450" indent="-171450">
              <a:buFontTx/>
              <a:buChar char="-"/>
            </a:pPr>
            <a:r>
              <a:rPr lang="en-GB" dirty="0"/>
              <a:t>The similarities in what we are asking them to do, be vulnerable and trust us etc.</a:t>
            </a:r>
          </a:p>
          <a:p>
            <a:pPr marL="171450" indent="-171450">
              <a:buFontTx/>
              <a:buChar char="-"/>
            </a:pPr>
            <a:endParaRPr lang="en-GB" dirty="0"/>
          </a:p>
          <a:p>
            <a:pPr marL="171450" indent="-171450">
              <a:buFontTx/>
              <a:buChar char="-"/>
            </a:pPr>
            <a:r>
              <a:rPr lang="en-GB" dirty="0"/>
              <a:t>Introduce two key principles used by therapists: Epistemic trust and stance </a:t>
            </a:r>
          </a:p>
          <a:p>
            <a:endParaRPr lang="en-GB" dirty="0"/>
          </a:p>
          <a:p>
            <a:r>
              <a:rPr lang="en-GB" dirty="0"/>
              <a:t>- State we know there is already lots in the literature about containment and stance during debriefing, but all the pre-brief tools we have seen focus on WHAT to say, rather than how the educators make the candidates feel</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169081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11:20-11:30 for introduction to theories and why introduced</a:t>
            </a:r>
          </a:p>
          <a:p>
            <a:r>
              <a:rPr lang="en-GB" dirty="0"/>
              <a:t>Gareth lead </a:t>
            </a:r>
          </a:p>
          <a:p>
            <a:endParaRPr lang="en-GB" dirty="0"/>
          </a:p>
          <a:p>
            <a:r>
              <a:rPr lang="en-GB" dirty="0"/>
              <a:t>Gareth talks about epistemic trust and epistemic vigilance </a:t>
            </a:r>
          </a:p>
          <a:p>
            <a:endParaRPr lang="en-GB" dirty="0"/>
          </a:p>
          <a:p>
            <a:r>
              <a:rPr lang="en-GB" dirty="0"/>
              <a:t>Relate to therapy and then to education – e.g. the teenager with their head down example </a:t>
            </a:r>
          </a:p>
          <a:p>
            <a:endParaRPr lang="en-GB" dirty="0"/>
          </a:p>
          <a:p>
            <a:r>
              <a:rPr lang="en-GB" dirty="0"/>
              <a:t>Two steps: </a:t>
            </a:r>
          </a:p>
          <a:p>
            <a:pPr marL="228600" indent="-228600">
              <a:buAutoNum type="arabicPeriod"/>
            </a:pPr>
            <a:r>
              <a:rPr lang="en-GB" dirty="0"/>
              <a:t>Meet the learners where they are. E.g. validating any negative attitudes towards simulation </a:t>
            </a:r>
          </a:p>
          <a:p>
            <a:pPr marL="228600" indent="-228600">
              <a:buAutoNum type="arabicPeriod"/>
            </a:pPr>
            <a:r>
              <a:rPr lang="en-GB" dirty="0"/>
              <a:t>Look for the ‘you get me!’ moment – only then is the door open for discussion about objectives/aims etc</a:t>
            </a:r>
          </a:p>
          <a:p>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406701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11:20-11:30 for introduction to theories and why introduced</a:t>
            </a:r>
          </a:p>
          <a:p>
            <a:r>
              <a:rPr lang="en-GB" dirty="0"/>
              <a:t>Gareth lead </a:t>
            </a:r>
          </a:p>
          <a:p>
            <a:endParaRPr lang="en-GB" dirty="0"/>
          </a:p>
          <a:p>
            <a:r>
              <a:rPr lang="en-GB" dirty="0"/>
              <a:t>Gareth talks about epistemic trust and epistemic vigilance </a:t>
            </a:r>
          </a:p>
          <a:p>
            <a:endParaRPr lang="en-GB" dirty="0"/>
          </a:p>
          <a:p>
            <a:r>
              <a:rPr lang="en-GB" dirty="0"/>
              <a:t>Relate to therapy and then to education – e.g. the teenager with their head down example </a:t>
            </a:r>
          </a:p>
          <a:p>
            <a:endParaRPr lang="en-GB" dirty="0"/>
          </a:p>
          <a:p>
            <a:r>
              <a:rPr lang="en-GB" dirty="0"/>
              <a:t>Two steps: </a:t>
            </a:r>
          </a:p>
          <a:p>
            <a:pPr marL="228600" indent="-228600">
              <a:buAutoNum type="arabicPeriod"/>
            </a:pPr>
            <a:r>
              <a:rPr lang="en-GB" dirty="0"/>
              <a:t>Meet the learners where they are. E.g. validating any negative attitudes towards simulation </a:t>
            </a:r>
          </a:p>
          <a:p>
            <a:pPr marL="228600" indent="-228600">
              <a:buAutoNum type="arabicPeriod"/>
            </a:pPr>
            <a:r>
              <a:rPr lang="en-GB" dirty="0"/>
              <a:t>Look for the ‘you get me!’ moment – only then is the door open for discussion about objectives/aims etc</a:t>
            </a:r>
          </a:p>
          <a:p>
            <a:endParaRPr lang="en-GB" dirty="0"/>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96582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11:20-11:30 for introduction to theories and why introduced</a:t>
            </a:r>
          </a:p>
          <a:p>
            <a:r>
              <a:rPr lang="en-GB" dirty="0"/>
              <a:t>Gareth lead </a:t>
            </a:r>
          </a:p>
          <a:p>
            <a:endParaRPr lang="en-GB" dirty="0"/>
          </a:p>
          <a:p>
            <a:r>
              <a:rPr lang="en-GB" dirty="0"/>
              <a:t>Gareth discuss stance and how this can affect the learners </a:t>
            </a:r>
          </a:p>
        </p:txBody>
      </p:sp>
      <p:sp>
        <p:nvSpPr>
          <p:cNvPr id="4" name="Slide Number Placeholder 3"/>
          <p:cNvSpPr>
            <a:spLocks noGrp="1"/>
          </p:cNvSpPr>
          <p:nvPr>
            <p:ph type="sldNum" sz="quarter" idx="10"/>
          </p:nvPr>
        </p:nvSpPr>
        <p:spPr/>
        <p:txBody>
          <a:bodyPr/>
          <a:lstStyle/>
          <a:p>
            <a:fld id="{BDCAAB1C-B797-4334-B732-2174CF156190}"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35594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1"/>
            <a:ext cx="457200" cy="1034129"/>
          </a:xfrm>
          <a:prstGeom prst="rect">
            <a:avLst/>
          </a:prstGeom>
          <a:noFill/>
        </p:spPr>
        <p:txBody>
          <a:bodyPr wrap="square" lIns="0" tIns="9143" rIns="0" bIns="9143" rtlCol="0" anchor="ctr" anchorCtr="0">
            <a:spAutoFit/>
          </a:bodyPr>
          <a:lstStyle/>
          <a:p>
            <a:pPr defTabSz="914290"/>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113712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2"/>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GB"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Tree>
    <p:extLst>
      <p:ext uri="{BB962C8B-B14F-4D97-AF65-F5344CB8AC3E}">
        <p14:creationId xmlns:p14="http://schemas.microsoft.com/office/powerpoint/2010/main" val="384126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5" name="Footer Placeholder 4"/>
          <p:cNvSpPr>
            <a:spLocks noGrp="1"/>
          </p:cNvSpPr>
          <p:nvPr>
            <p:ph type="ftr" sz="quarter" idx="11"/>
          </p:nvPr>
        </p:nvSpPr>
        <p:spPr/>
        <p:txBody>
          <a:bodyPr/>
          <a:lstStyle/>
          <a:p>
            <a:endParaRPr lang="en-GB" dirty="0">
              <a:solidFill>
                <a:prstClr val="white">
                  <a:alpha val="60000"/>
                </a:prstClr>
              </a:solidFill>
            </a:endParaRPr>
          </a:p>
        </p:txBody>
      </p:sp>
      <p:sp>
        <p:nvSpPr>
          <p:cNvPr id="6" name="Slide Number Placeholder 5"/>
          <p:cNvSpPr>
            <a:spLocks noGrp="1"/>
          </p:cNvSpPr>
          <p:nvPr>
            <p:ph type="sldNum" sz="quarter" idx="12"/>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Tree>
    <p:extLst>
      <p:ext uri="{BB962C8B-B14F-4D97-AF65-F5344CB8AC3E}">
        <p14:creationId xmlns:p14="http://schemas.microsoft.com/office/powerpoint/2010/main" val="158066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1651" y="397418"/>
            <a:ext cx="1993280" cy="1051071"/>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7886701" cy="1729720"/>
          </a:xfrm>
        </p:spPr>
        <p:txBody>
          <a:bodyPr/>
          <a:lstStyle>
            <a:lvl1pPr>
              <a:defRPr>
                <a:solidFill>
                  <a:srgbClr val="FFF042"/>
                </a:solidFill>
              </a:defRPr>
            </a:lvl1pPr>
          </a:lstStyle>
          <a:p>
            <a:r>
              <a:rPr lang="en-US" dirty="0"/>
              <a:t>Click to edit Master 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6919" y="397417"/>
            <a:ext cx="2159084" cy="1051071"/>
          </a:xfrm>
          <a:prstGeom prst="rect">
            <a:avLst/>
          </a:prstGeom>
        </p:spPr>
      </p:pic>
    </p:spTree>
    <p:extLst>
      <p:ext uri="{BB962C8B-B14F-4D97-AF65-F5344CB8AC3E}">
        <p14:creationId xmlns:p14="http://schemas.microsoft.com/office/powerpoint/2010/main" val="4279814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FFF04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7886701" cy="1729720"/>
          </a:xfrm>
        </p:spPr>
        <p:txBody>
          <a:bodyPr/>
          <a:lstStyle>
            <a:lvl1pPr>
              <a:defRPr>
                <a:solidFill>
                  <a:srgbClr val="00B1AD"/>
                </a:solidFill>
              </a:defRPr>
            </a:lvl1pPr>
          </a:lstStyle>
          <a:p>
            <a:r>
              <a:rPr lang="en-US" dirty="0"/>
              <a:t>Click to edit Master title style</a:t>
            </a:r>
          </a:p>
        </p:txBody>
      </p:sp>
    </p:spTree>
    <p:extLst>
      <p:ext uri="{BB962C8B-B14F-4D97-AF65-F5344CB8AC3E}">
        <p14:creationId xmlns:p14="http://schemas.microsoft.com/office/powerpoint/2010/main" val="2812975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7886701" cy="1729720"/>
          </a:xfrm>
        </p:spPr>
        <p:txBody>
          <a:bodyPr/>
          <a:lstStyle>
            <a:lvl1pPr>
              <a:defRPr>
                <a:solidFill>
                  <a:srgbClr val="00B1AD"/>
                </a:solidFill>
              </a:defRPr>
            </a:lvl1pPr>
          </a:lstStyle>
          <a:p>
            <a:r>
              <a:rPr lang="en-US" dirty="0"/>
              <a:t>Click to edit Master title style</a:t>
            </a:r>
          </a:p>
        </p:txBody>
      </p:sp>
    </p:spTree>
    <p:extLst>
      <p:ext uri="{BB962C8B-B14F-4D97-AF65-F5344CB8AC3E}">
        <p14:creationId xmlns:p14="http://schemas.microsoft.com/office/powerpoint/2010/main" val="2714089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2431" y="3579541"/>
            <a:ext cx="2580782" cy="4000500"/>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7886701" cy="1729720"/>
          </a:xfrm>
        </p:spPr>
        <p:txBody>
          <a:bodyPr/>
          <a:lstStyle>
            <a:lvl1pPr>
              <a:defRPr>
                <a:solidFill>
                  <a:srgbClr val="FFF042"/>
                </a:solidFill>
              </a:defRPr>
            </a:lvl1pPr>
          </a:lstStyle>
          <a:p>
            <a:r>
              <a:rPr lang="en-US" dirty="0"/>
              <a:t>Click to edit Master title style</a:t>
            </a:r>
          </a:p>
        </p:txBody>
      </p:sp>
      <p:pic>
        <p:nvPicPr>
          <p:cNvPr id="6" name="Picture 5">
            <a:extLst>
              <a:ext uri="{FF2B5EF4-FFF2-40B4-BE49-F238E27FC236}">
                <a16:creationId xmlns:a16="http://schemas.microsoft.com/office/drawing/2014/main" id="{98142FE7-FC9B-AF45-9076-1713C88760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149427">
            <a:off x="6101692" y="-2516197"/>
            <a:ext cx="4386215" cy="3824507"/>
          </a:xfrm>
          <a:prstGeom prst="rect">
            <a:avLst/>
          </a:prstGeom>
        </p:spPr>
      </p:pic>
    </p:spTree>
    <p:extLst>
      <p:ext uri="{BB962C8B-B14F-4D97-AF65-F5344CB8AC3E}">
        <p14:creationId xmlns:p14="http://schemas.microsoft.com/office/powerpoint/2010/main" val="171547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FF04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2431" y="3579541"/>
            <a:ext cx="2580782" cy="4000500"/>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7886701" cy="1729720"/>
          </a:xfrm>
        </p:spPr>
        <p:txBody>
          <a:bodyPr/>
          <a:lstStyle>
            <a:lvl1pPr>
              <a:defRPr>
                <a:solidFill>
                  <a:srgbClr val="00B1AD"/>
                </a:solidFill>
              </a:defRPr>
            </a:lvl1pPr>
          </a:lstStyle>
          <a:p>
            <a:r>
              <a:rPr lang="en-US" dirty="0"/>
              <a:t>Click to edit Master title style</a:t>
            </a:r>
          </a:p>
        </p:txBody>
      </p:sp>
      <p:pic>
        <p:nvPicPr>
          <p:cNvPr id="6" name="Picture 5">
            <a:extLst>
              <a:ext uri="{FF2B5EF4-FFF2-40B4-BE49-F238E27FC236}">
                <a16:creationId xmlns:a16="http://schemas.microsoft.com/office/drawing/2014/main" id="{98142FE7-FC9B-AF45-9076-1713C88760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8149427">
            <a:off x="6101692" y="-2516197"/>
            <a:ext cx="4386215" cy="3824507"/>
          </a:xfrm>
          <a:prstGeom prst="rect">
            <a:avLst/>
          </a:prstGeom>
        </p:spPr>
      </p:pic>
    </p:spTree>
    <p:extLst>
      <p:ext uri="{BB962C8B-B14F-4D97-AF65-F5344CB8AC3E}">
        <p14:creationId xmlns:p14="http://schemas.microsoft.com/office/powerpoint/2010/main" val="373708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3402370">
            <a:off x="6483789" y="1016948"/>
            <a:ext cx="3160077" cy="6058181"/>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6753737" cy="1729720"/>
          </a:xfrm>
        </p:spPr>
        <p:txBody>
          <a:bodyPr/>
          <a:lstStyle>
            <a:lvl1pPr>
              <a:defRPr>
                <a:solidFill>
                  <a:srgbClr val="FFF042"/>
                </a:solidFill>
              </a:defRPr>
            </a:lvl1pPr>
          </a:lstStyle>
          <a:p>
            <a:r>
              <a:rPr lang="en-US" dirty="0"/>
              <a:t>Click to edit Master title style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2294" y="397417"/>
            <a:ext cx="2159084" cy="1051071"/>
          </a:xfrm>
          <a:prstGeom prst="rect">
            <a:avLst/>
          </a:prstGeom>
        </p:spPr>
      </p:pic>
    </p:spTree>
    <p:extLst>
      <p:ext uri="{BB962C8B-B14F-4D97-AF65-F5344CB8AC3E}">
        <p14:creationId xmlns:p14="http://schemas.microsoft.com/office/powerpoint/2010/main" val="1863718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04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3402370">
            <a:off x="6483789" y="1016948"/>
            <a:ext cx="3160077" cy="6058181"/>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6753737" cy="1729720"/>
          </a:xfrm>
        </p:spPr>
        <p:txBody>
          <a:bodyPr/>
          <a:lstStyle>
            <a:lvl1pPr>
              <a:defRPr>
                <a:solidFill>
                  <a:srgbClr val="00B1AD"/>
                </a:solidFill>
              </a:defRPr>
            </a:lvl1pPr>
          </a:lstStyle>
          <a:p>
            <a:r>
              <a:rPr lang="en-US" dirty="0"/>
              <a:t>Click to edit Master title style</a:t>
            </a:r>
          </a:p>
        </p:txBody>
      </p:sp>
      <p:pic>
        <p:nvPicPr>
          <p:cNvPr id="6" name="Picture 5">
            <a:extLst>
              <a:ext uri="{FF2B5EF4-FFF2-40B4-BE49-F238E27FC236}">
                <a16:creationId xmlns:a16="http://schemas.microsoft.com/office/drawing/2014/main" id="{6D242C78-8BDA-2C4F-B49E-0CF4E0AB66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spTree>
    <p:extLst>
      <p:ext uri="{BB962C8B-B14F-4D97-AF65-F5344CB8AC3E}">
        <p14:creationId xmlns:p14="http://schemas.microsoft.com/office/powerpoint/2010/main" val="40267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45864" y="-2993360"/>
            <a:ext cx="2651032" cy="4996119"/>
          </a:xfrm>
          <a:prstGeom prst="rect">
            <a:avLst/>
          </a:prstGeom>
        </p:spPr>
      </p:pic>
      <p:sp>
        <p:nvSpPr>
          <p:cNvPr id="7" name="Subtitle 2">
            <a:extLst>
              <a:ext uri="{FF2B5EF4-FFF2-40B4-BE49-F238E27FC236}">
                <a16:creationId xmlns:a16="http://schemas.microsoft.com/office/drawing/2014/main" id="{0313BABD-1DCA-7E40-A38D-BC0BFEE805F4}"/>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9" name="Title 15">
            <a:extLst>
              <a:ext uri="{FF2B5EF4-FFF2-40B4-BE49-F238E27FC236}">
                <a16:creationId xmlns:a16="http://schemas.microsoft.com/office/drawing/2014/main" id="{D83EC2F5-EA98-A341-9421-C5EA5C0204A4}"/>
              </a:ext>
            </a:extLst>
          </p:cNvPr>
          <p:cNvSpPr>
            <a:spLocks noGrp="1"/>
          </p:cNvSpPr>
          <p:nvPr>
            <p:ph type="title"/>
          </p:nvPr>
        </p:nvSpPr>
        <p:spPr>
          <a:xfrm>
            <a:off x="408099" y="1849821"/>
            <a:ext cx="7886701" cy="1729720"/>
          </a:xfrm>
        </p:spPr>
        <p:txBody>
          <a:bodyPr/>
          <a:lstStyle>
            <a:lvl1pPr>
              <a:defRPr>
                <a:solidFill>
                  <a:srgbClr val="FFF042"/>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5820D0E1-F4AB-9048-AAFA-A8199BF319B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100004">
            <a:off x="5877046" y="1960122"/>
            <a:ext cx="4184372" cy="7885842"/>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9690" y="397417"/>
            <a:ext cx="2159084" cy="1051071"/>
          </a:xfrm>
          <a:prstGeom prst="rect">
            <a:avLst/>
          </a:prstGeom>
        </p:spPr>
      </p:pic>
    </p:spTree>
    <p:extLst>
      <p:ext uri="{BB962C8B-B14F-4D97-AF65-F5344CB8AC3E}">
        <p14:creationId xmlns:p14="http://schemas.microsoft.com/office/powerpoint/2010/main" val="303104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3891314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FFF04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39497" y="-2498060"/>
            <a:ext cx="2651032" cy="4996119"/>
          </a:xfrm>
          <a:prstGeom prst="rect">
            <a:avLst/>
          </a:prstGeom>
        </p:spPr>
      </p:pic>
      <p:sp>
        <p:nvSpPr>
          <p:cNvPr id="7" name="Subtitle 2">
            <a:extLst>
              <a:ext uri="{FF2B5EF4-FFF2-40B4-BE49-F238E27FC236}">
                <a16:creationId xmlns:a16="http://schemas.microsoft.com/office/drawing/2014/main" id="{0313BABD-1DCA-7E40-A38D-BC0BFEE805F4}"/>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9" name="Title 15">
            <a:extLst>
              <a:ext uri="{FF2B5EF4-FFF2-40B4-BE49-F238E27FC236}">
                <a16:creationId xmlns:a16="http://schemas.microsoft.com/office/drawing/2014/main" id="{D83EC2F5-EA98-A341-9421-C5EA5C0204A4}"/>
              </a:ext>
            </a:extLst>
          </p:cNvPr>
          <p:cNvSpPr>
            <a:spLocks noGrp="1"/>
          </p:cNvSpPr>
          <p:nvPr>
            <p:ph type="title"/>
          </p:nvPr>
        </p:nvSpPr>
        <p:spPr>
          <a:xfrm>
            <a:off x="408099" y="1849821"/>
            <a:ext cx="7886701" cy="1729720"/>
          </a:xfrm>
        </p:spPr>
        <p:txBody>
          <a:bodyPr/>
          <a:lstStyle>
            <a:lvl1pPr>
              <a:defRPr>
                <a:solidFill>
                  <a:srgbClr val="00B1AD"/>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5820D0E1-F4AB-9048-AAFA-A8199BF319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100004">
            <a:off x="5877046" y="1960122"/>
            <a:ext cx="4184372" cy="7885842"/>
          </a:xfrm>
          <a:prstGeom prst="rect">
            <a:avLst/>
          </a:prstGeom>
        </p:spPr>
      </p:pic>
      <p:pic>
        <p:nvPicPr>
          <p:cNvPr id="11" name="Picture 10">
            <a:extLst>
              <a:ext uri="{FF2B5EF4-FFF2-40B4-BE49-F238E27FC236}">
                <a16:creationId xmlns:a16="http://schemas.microsoft.com/office/drawing/2014/main" id="{7C9FD4E6-6AE7-904C-AEB4-B5353FC8CC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spTree>
    <p:extLst>
      <p:ext uri="{BB962C8B-B14F-4D97-AF65-F5344CB8AC3E}">
        <p14:creationId xmlns:p14="http://schemas.microsoft.com/office/powerpoint/2010/main" val="322380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7" y="4333528"/>
            <a:ext cx="6528032"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3451" y="1448489"/>
            <a:ext cx="3381098" cy="6371997"/>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6788462" cy="1729720"/>
          </a:xfrm>
        </p:spPr>
        <p:txBody>
          <a:bodyPr/>
          <a:lstStyle>
            <a:lvl1pPr>
              <a:defRPr>
                <a:solidFill>
                  <a:srgbClr val="FFF042"/>
                </a:solidFill>
              </a:defRPr>
            </a:lvl1pPr>
          </a:lstStyle>
          <a:p>
            <a:r>
              <a:rPr lang="en-US" dirty="0"/>
              <a:t>Click to edit Master title style</a:t>
            </a:r>
          </a:p>
        </p:txBody>
      </p:sp>
      <p:pic>
        <p:nvPicPr>
          <p:cNvPr id="7" name="Picture 6">
            <a:extLst>
              <a:ext uri="{FF2B5EF4-FFF2-40B4-BE49-F238E27FC236}">
                <a16:creationId xmlns:a16="http://schemas.microsoft.com/office/drawing/2014/main" id="{2D60D1AB-058C-4A4A-81FF-9507610F3A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3146949">
            <a:off x="565274" y="5268655"/>
            <a:ext cx="4010418" cy="4251381"/>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33121" y="397417"/>
            <a:ext cx="2159084" cy="1051071"/>
          </a:xfrm>
          <a:prstGeom prst="rect">
            <a:avLst/>
          </a:prstGeom>
        </p:spPr>
      </p:pic>
    </p:spTree>
    <p:extLst>
      <p:ext uri="{BB962C8B-B14F-4D97-AF65-F5344CB8AC3E}">
        <p14:creationId xmlns:p14="http://schemas.microsoft.com/office/powerpoint/2010/main" val="773829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FFF04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4AC508-A55C-6F4A-8ED5-80F13F145CB2}"/>
              </a:ext>
            </a:extLst>
          </p:cNvPr>
          <p:cNvSpPr>
            <a:spLocks noGrp="1"/>
          </p:cNvSpPr>
          <p:nvPr>
            <p:ph type="subTitle" idx="1"/>
          </p:nvPr>
        </p:nvSpPr>
        <p:spPr>
          <a:xfrm>
            <a:off x="408097" y="4333528"/>
            <a:ext cx="6528032"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5857" y="942938"/>
            <a:ext cx="3381098" cy="6371997"/>
          </a:xfrm>
          <a:prstGeom prst="rect">
            <a:avLst/>
          </a:prstGeom>
        </p:spPr>
      </p:pic>
      <p:sp>
        <p:nvSpPr>
          <p:cNvPr id="16" name="Title 15">
            <a:extLst>
              <a:ext uri="{FF2B5EF4-FFF2-40B4-BE49-F238E27FC236}">
                <a16:creationId xmlns:a16="http://schemas.microsoft.com/office/drawing/2014/main" id="{7BB39879-81B3-8742-970E-68BDD7520E11}"/>
              </a:ext>
            </a:extLst>
          </p:cNvPr>
          <p:cNvSpPr>
            <a:spLocks noGrp="1"/>
          </p:cNvSpPr>
          <p:nvPr>
            <p:ph type="title"/>
          </p:nvPr>
        </p:nvSpPr>
        <p:spPr>
          <a:xfrm>
            <a:off x="408099" y="1849821"/>
            <a:ext cx="6788462" cy="1729720"/>
          </a:xfrm>
        </p:spPr>
        <p:txBody>
          <a:bodyPr/>
          <a:lstStyle>
            <a:lvl1pPr>
              <a:defRPr>
                <a:solidFill>
                  <a:srgbClr val="00B1AD"/>
                </a:solidFill>
              </a:defRPr>
            </a:lvl1pPr>
          </a:lstStyle>
          <a:p>
            <a:r>
              <a:rPr lang="en-US" dirty="0"/>
              <a:t>Click to edit Master title style</a:t>
            </a:r>
          </a:p>
        </p:txBody>
      </p:sp>
      <p:pic>
        <p:nvPicPr>
          <p:cNvPr id="7" name="Picture 6">
            <a:extLst>
              <a:ext uri="{FF2B5EF4-FFF2-40B4-BE49-F238E27FC236}">
                <a16:creationId xmlns:a16="http://schemas.microsoft.com/office/drawing/2014/main" id="{2D60D1AB-058C-4A4A-81FF-9507610F3A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4344985">
            <a:off x="5480273" y="4770985"/>
            <a:ext cx="4010418" cy="4251381"/>
          </a:xfrm>
          <a:prstGeom prst="rect">
            <a:avLst/>
          </a:prstGeom>
        </p:spPr>
      </p:pic>
      <p:pic>
        <p:nvPicPr>
          <p:cNvPr id="9" name="Picture 8">
            <a:extLst>
              <a:ext uri="{FF2B5EF4-FFF2-40B4-BE49-F238E27FC236}">
                <a16:creationId xmlns:a16="http://schemas.microsoft.com/office/drawing/2014/main" id="{46290B11-8041-5842-B491-5520C97F6E7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67685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12431" y="3650211"/>
            <a:ext cx="2580782" cy="2952951"/>
          </a:xfrm>
          <a:prstGeom prst="rect">
            <a:avLst/>
          </a:prstGeom>
        </p:spPr>
      </p:pic>
      <p:sp>
        <p:nvSpPr>
          <p:cNvPr id="7" name="Subtitle 2">
            <a:extLst>
              <a:ext uri="{FF2B5EF4-FFF2-40B4-BE49-F238E27FC236}">
                <a16:creationId xmlns:a16="http://schemas.microsoft.com/office/drawing/2014/main" id="{0313BABD-1DCA-7E40-A38D-BC0BFEE805F4}"/>
              </a:ext>
            </a:extLst>
          </p:cNvPr>
          <p:cNvSpPr>
            <a:spLocks noGrp="1"/>
          </p:cNvSpPr>
          <p:nvPr>
            <p:ph type="subTitle" idx="1"/>
          </p:nvPr>
        </p:nvSpPr>
        <p:spPr>
          <a:xfrm>
            <a:off x="408098" y="4333528"/>
            <a:ext cx="5938821" cy="1655762"/>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9" name="Title 15">
            <a:extLst>
              <a:ext uri="{FF2B5EF4-FFF2-40B4-BE49-F238E27FC236}">
                <a16:creationId xmlns:a16="http://schemas.microsoft.com/office/drawing/2014/main" id="{D83EC2F5-EA98-A341-9421-C5EA5C0204A4}"/>
              </a:ext>
            </a:extLst>
          </p:cNvPr>
          <p:cNvSpPr>
            <a:spLocks noGrp="1"/>
          </p:cNvSpPr>
          <p:nvPr>
            <p:ph type="title"/>
          </p:nvPr>
        </p:nvSpPr>
        <p:spPr>
          <a:xfrm>
            <a:off x="408099" y="1849821"/>
            <a:ext cx="7886701" cy="1729720"/>
          </a:xfrm>
        </p:spPr>
        <p:txBody>
          <a:bodyPr/>
          <a:lstStyle>
            <a:lvl1pPr>
              <a:defRPr>
                <a:solidFill>
                  <a:srgbClr val="FFF042"/>
                </a:solidFill>
              </a:defRPr>
            </a:lvl1pPr>
          </a:lstStyle>
          <a:p>
            <a:r>
              <a:rPr lang="en-US" dirty="0"/>
              <a:t>Click to edit Master title style</a:t>
            </a: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23279" y="397417"/>
            <a:ext cx="2159084" cy="1051071"/>
          </a:xfrm>
          <a:prstGeom prst="rect">
            <a:avLst/>
          </a:prstGeom>
        </p:spPr>
      </p:pic>
    </p:spTree>
    <p:extLst>
      <p:ext uri="{BB962C8B-B14F-4D97-AF65-F5344CB8AC3E}">
        <p14:creationId xmlns:p14="http://schemas.microsoft.com/office/powerpoint/2010/main" val="648040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rgbClr val="FFF04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12431" y="3650211"/>
            <a:ext cx="2580782" cy="2952951"/>
          </a:xfrm>
          <a:prstGeom prst="rect">
            <a:avLst/>
          </a:prstGeom>
        </p:spPr>
      </p:pic>
      <p:sp>
        <p:nvSpPr>
          <p:cNvPr id="7" name="Subtitle 2">
            <a:extLst>
              <a:ext uri="{FF2B5EF4-FFF2-40B4-BE49-F238E27FC236}">
                <a16:creationId xmlns:a16="http://schemas.microsoft.com/office/drawing/2014/main" id="{0313BABD-1DCA-7E40-A38D-BC0BFEE805F4}"/>
              </a:ext>
            </a:extLst>
          </p:cNvPr>
          <p:cNvSpPr>
            <a:spLocks noGrp="1"/>
          </p:cNvSpPr>
          <p:nvPr>
            <p:ph type="subTitle" idx="1"/>
          </p:nvPr>
        </p:nvSpPr>
        <p:spPr>
          <a:xfrm>
            <a:off x="408098" y="4333528"/>
            <a:ext cx="5938821" cy="1655762"/>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9" name="Title 15">
            <a:extLst>
              <a:ext uri="{FF2B5EF4-FFF2-40B4-BE49-F238E27FC236}">
                <a16:creationId xmlns:a16="http://schemas.microsoft.com/office/drawing/2014/main" id="{D83EC2F5-EA98-A341-9421-C5EA5C0204A4}"/>
              </a:ext>
            </a:extLst>
          </p:cNvPr>
          <p:cNvSpPr>
            <a:spLocks noGrp="1"/>
          </p:cNvSpPr>
          <p:nvPr>
            <p:ph type="title"/>
          </p:nvPr>
        </p:nvSpPr>
        <p:spPr>
          <a:xfrm>
            <a:off x="408099" y="1849821"/>
            <a:ext cx="7886701" cy="1729720"/>
          </a:xfrm>
        </p:spPr>
        <p:txBody>
          <a:bodyPr/>
          <a:lstStyle>
            <a:lvl1pPr>
              <a:defRPr>
                <a:solidFill>
                  <a:srgbClr val="00B1AD"/>
                </a:solidFill>
              </a:defRPr>
            </a:lvl1pPr>
          </a:lstStyle>
          <a:p>
            <a:r>
              <a:rPr lang="en-US" dirty="0"/>
              <a:t>Click to edit Master title style</a:t>
            </a:r>
          </a:p>
        </p:txBody>
      </p:sp>
      <p:pic>
        <p:nvPicPr>
          <p:cNvPr id="6" name="Picture 5">
            <a:extLst>
              <a:ext uri="{FF2B5EF4-FFF2-40B4-BE49-F238E27FC236}">
                <a16:creationId xmlns:a16="http://schemas.microsoft.com/office/drawing/2014/main" id="{A723AE18-0B6E-A545-A831-CC8F2154A2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1270313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751659">
            <a:off x="3868432" y="-1211777"/>
            <a:ext cx="2580782" cy="2920885"/>
          </a:xfrm>
          <a:prstGeom prst="rect">
            <a:avLst/>
          </a:prstGeom>
        </p:spPr>
      </p:pic>
      <p:sp>
        <p:nvSpPr>
          <p:cNvPr id="6" name="Subtitle 2">
            <a:extLst>
              <a:ext uri="{FF2B5EF4-FFF2-40B4-BE49-F238E27FC236}">
                <a16:creationId xmlns:a16="http://schemas.microsoft.com/office/drawing/2014/main" id="{2ACAA5BA-5A04-5349-AEF2-7BDC17A8A229}"/>
              </a:ext>
            </a:extLst>
          </p:cNvPr>
          <p:cNvSpPr>
            <a:spLocks noGrp="1"/>
          </p:cNvSpPr>
          <p:nvPr>
            <p:ph type="subTitle" idx="1"/>
          </p:nvPr>
        </p:nvSpPr>
        <p:spPr>
          <a:xfrm>
            <a:off x="408098" y="4884517"/>
            <a:ext cx="8055889" cy="1296365"/>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2CD9E497-A410-D248-B736-3F341B245E95}"/>
              </a:ext>
            </a:extLst>
          </p:cNvPr>
          <p:cNvSpPr>
            <a:spLocks noGrp="1"/>
          </p:cNvSpPr>
          <p:nvPr>
            <p:ph type="title"/>
          </p:nvPr>
        </p:nvSpPr>
        <p:spPr>
          <a:xfrm>
            <a:off x="408099" y="2721807"/>
            <a:ext cx="8055888" cy="1729720"/>
          </a:xfrm>
        </p:spPr>
        <p:txBody>
          <a:bodyPr/>
          <a:lstStyle>
            <a:lvl1pPr>
              <a:defRPr>
                <a:solidFill>
                  <a:srgbClr val="FFF042"/>
                </a:solidFill>
              </a:defRPr>
            </a:lvl1pPr>
          </a:lstStyle>
          <a:p>
            <a:r>
              <a:rPr lang="en-US" dirty="0"/>
              <a:t>Click to edit Master title style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19767" y="397417"/>
            <a:ext cx="2159084" cy="1051071"/>
          </a:xfrm>
          <a:prstGeom prst="rect">
            <a:avLst/>
          </a:prstGeom>
        </p:spPr>
      </p:pic>
    </p:spTree>
    <p:extLst>
      <p:ext uri="{BB962C8B-B14F-4D97-AF65-F5344CB8AC3E}">
        <p14:creationId xmlns:p14="http://schemas.microsoft.com/office/powerpoint/2010/main" val="1098951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FF04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751659">
            <a:off x="4139641" y="-1211775"/>
            <a:ext cx="2580782" cy="2920885"/>
          </a:xfrm>
          <a:prstGeom prst="rect">
            <a:avLst/>
          </a:prstGeom>
        </p:spPr>
      </p:pic>
      <p:sp>
        <p:nvSpPr>
          <p:cNvPr id="6" name="Subtitle 2">
            <a:extLst>
              <a:ext uri="{FF2B5EF4-FFF2-40B4-BE49-F238E27FC236}">
                <a16:creationId xmlns:a16="http://schemas.microsoft.com/office/drawing/2014/main" id="{2ACAA5BA-5A04-5349-AEF2-7BDC17A8A229}"/>
              </a:ext>
            </a:extLst>
          </p:cNvPr>
          <p:cNvSpPr>
            <a:spLocks noGrp="1"/>
          </p:cNvSpPr>
          <p:nvPr>
            <p:ph type="subTitle" idx="1"/>
          </p:nvPr>
        </p:nvSpPr>
        <p:spPr>
          <a:xfrm>
            <a:off x="408098" y="4884517"/>
            <a:ext cx="8055889" cy="1296365"/>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2CD9E497-A410-D248-B736-3F341B245E95}"/>
              </a:ext>
            </a:extLst>
          </p:cNvPr>
          <p:cNvSpPr>
            <a:spLocks noGrp="1"/>
          </p:cNvSpPr>
          <p:nvPr>
            <p:ph type="title"/>
          </p:nvPr>
        </p:nvSpPr>
        <p:spPr>
          <a:xfrm>
            <a:off x="408099" y="2721807"/>
            <a:ext cx="8055888" cy="1729720"/>
          </a:xfrm>
        </p:spPr>
        <p:txBody>
          <a:bodyPr/>
          <a:lstStyle>
            <a:lvl1pPr>
              <a:defRPr>
                <a:solidFill>
                  <a:srgbClr val="00B1AD"/>
                </a:solidFill>
              </a:defRPr>
            </a:lvl1pPr>
          </a:lstStyle>
          <a:p>
            <a:r>
              <a:rPr lang="en-US" dirty="0"/>
              <a:t>Click to edit Master title style</a:t>
            </a:r>
          </a:p>
        </p:txBody>
      </p:sp>
      <p:pic>
        <p:nvPicPr>
          <p:cNvPr id="9" name="Picture 8">
            <a:extLst>
              <a:ext uri="{FF2B5EF4-FFF2-40B4-BE49-F238E27FC236}">
                <a16:creationId xmlns:a16="http://schemas.microsoft.com/office/drawing/2014/main" id="{C1E19700-17F7-5F47-9687-A9F03A8D82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165017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10399">
            <a:off x="-281256" y="3852880"/>
            <a:ext cx="3309596" cy="3193353"/>
          </a:xfrm>
          <a:prstGeom prst="rect">
            <a:avLst/>
          </a:prstGeom>
        </p:spPr>
      </p:pic>
      <p:sp>
        <p:nvSpPr>
          <p:cNvPr id="6" name="Subtitle 2">
            <a:extLst>
              <a:ext uri="{FF2B5EF4-FFF2-40B4-BE49-F238E27FC236}">
                <a16:creationId xmlns:a16="http://schemas.microsoft.com/office/drawing/2014/main" id="{7628A95D-26EF-374D-A3FF-31F7E691FAB5}"/>
              </a:ext>
            </a:extLst>
          </p:cNvPr>
          <p:cNvSpPr>
            <a:spLocks noGrp="1"/>
          </p:cNvSpPr>
          <p:nvPr>
            <p:ph type="subTitle" idx="1"/>
          </p:nvPr>
        </p:nvSpPr>
        <p:spPr>
          <a:xfrm>
            <a:off x="2934182" y="4074290"/>
            <a:ext cx="5590572" cy="1915001"/>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71524ADD-FB6B-0D4A-B409-827D445BA3EB}"/>
              </a:ext>
            </a:extLst>
          </p:cNvPr>
          <p:cNvSpPr>
            <a:spLocks noGrp="1"/>
          </p:cNvSpPr>
          <p:nvPr>
            <p:ph type="title"/>
          </p:nvPr>
        </p:nvSpPr>
        <p:spPr>
          <a:xfrm>
            <a:off x="408098" y="1849821"/>
            <a:ext cx="8116656" cy="1729720"/>
          </a:xfrm>
        </p:spPr>
        <p:txBody>
          <a:bodyPr/>
          <a:lstStyle>
            <a:lvl1pPr>
              <a:defRPr>
                <a:solidFill>
                  <a:srgbClr val="FFF042"/>
                </a:solidFill>
              </a:defRPr>
            </a:lvl1pPr>
          </a:lstStyle>
          <a:p>
            <a:r>
              <a:rPr lang="en-US" dirty="0"/>
              <a:t>Click to edit Master title style</a:t>
            </a:r>
          </a:p>
        </p:txBody>
      </p:sp>
    </p:spTree>
    <p:extLst>
      <p:ext uri="{BB962C8B-B14F-4D97-AF65-F5344CB8AC3E}">
        <p14:creationId xmlns:p14="http://schemas.microsoft.com/office/powerpoint/2010/main" val="44410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rgbClr val="FFF04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10399">
            <a:off x="-281256" y="3852880"/>
            <a:ext cx="3309596" cy="3193353"/>
          </a:xfrm>
          <a:prstGeom prst="rect">
            <a:avLst/>
          </a:prstGeom>
        </p:spPr>
      </p:pic>
      <p:sp>
        <p:nvSpPr>
          <p:cNvPr id="6" name="Subtitle 2">
            <a:extLst>
              <a:ext uri="{FF2B5EF4-FFF2-40B4-BE49-F238E27FC236}">
                <a16:creationId xmlns:a16="http://schemas.microsoft.com/office/drawing/2014/main" id="{7628A95D-26EF-374D-A3FF-31F7E691FAB5}"/>
              </a:ext>
            </a:extLst>
          </p:cNvPr>
          <p:cNvSpPr>
            <a:spLocks noGrp="1"/>
          </p:cNvSpPr>
          <p:nvPr>
            <p:ph type="subTitle" idx="1"/>
          </p:nvPr>
        </p:nvSpPr>
        <p:spPr>
          <a:xfrm>
            <a:off x="2934182" y="4074290"/>
            <a:ext cx="5590572" cy="1915001"/>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71524ADD-FB6B-0D4A-B409-827D445BA3EB}"/>
              </a:ext>
            </a:extLst>
          </p:cNvPr>
          <p:cNvSpPr>
            <a:spLocks noGrp="1"/>
          </p:cNvSpPr>
          <p:nvPr>
            <p:ph type="title"/>
          </p:nvPr>
        </p:nvSpPr>
        <p:spPr>
          <a:xfrm>
            <a:off x="408098" y="1849821"/>
            <a:ext cx="8116656" cy="1729720"/>
          </a:xfrm>
        </p:spPr>
        <p:txBody>
          <a:bodyPr/>
          <a:lstStyle>
            <a:lvl1pPr>
              <a:defRPr>
                <a:solidFill>
                  <a:srgbClr val="00B1AD"/>
                </a:solidFill>
              </a:defRPr>
            </a:lvl1pPr>
          </a:lstStyle>
          <a:p>
            <a:r>
              <a:rPr lang="en-US" dirty="0"/>
              <a:t>Click to edit Master title style</a:t>
            </a:r>
          </a:p>
        </p:txBody>
      </p:sp>
      <p:pic>
        <p:nvPicPr>
          <p:cNvPr id="9" name="Picture 8">
            <a:extLst>
              <a:ext uri="{FF2B5EF4-FFF2-40B4-BE49-F238E27FC236}">
                <a16:creationId xmlns:a16="http://schemas.microsoft.com/office/drawing/2014/main" id="{F5281ED7-7D71-2A4D-8BF2-60B7E4A47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1975025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59F21B-BA8A-8247-BDCC-D415BE46EE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5023" y="397418"/>
            <a:ext cx="1993280" cy="1051071"/>
          </a:xfrm>
          <a:prstGeom prst="rect">
            <a:avLst/>
          </a:prstGeom>
        </p:spPr>
      </p:pic>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1294153">
            <a:off x="7098553" y="1588468"/>
            <a:ext cx="3446731" cy="3982147"/>
          </a:xfrm>
          <a:prstGeom prst="rect">
            <a:avLst/>
          </a:prstGeom>
        </p:spPr>
      </p:pic>
      <p:sp>
        <p:nvSpPr>
          <p:cNvPr id="6" name="Subtitle 2">
            <a:extLst>
              <a:ext uri="{FF2B5EF4-FFF2-40B4-BE49-F238E27FC236}">
                <a16:creationId xmlns:a16="http://schemas.microsoft.com/office/drawing/2014/main" id="{91A365B0-EE04-EE4F-81B1-0A6F02DFC807}"/>
              </a:ext>
            </a:extLst>
          </p:cNvPr>
          <p:cNvSpPr>
            <a:spLocks noGrp="1"/>
          </p:cNvSpPr>
          <p:nvPr>
            <p:ph type="subTitle" idx="1"/>
          </p:nvPr>
        </p:nvSpPr>
        <p:spPr>
          <a:xfrm>
            <a:off x="408098" y="3980874"/>
            <a:ext cx="5938821" cy="2008416"/>
          </a:xfrm>
        </p:spPr>
        <p:txBody>
          <a:bodyPr/>
          <a:lstStyle>
            <a:lvl1pPr marL="0" indent="0" algn="l">
              <a:buNone/>
              <a:defRPr sz="1800"/>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81C9CFF0-CBBE-FC48-92DE-709DF3DB4EB1}"/>
              </a:ext>
            </a:extLst>
          </p:cNvPr>
          <p:cNvSpPr>
            <a:spLocks noGrp="1"/>
          </p:cNvSpPr>
          <p:nvPr>
            <p:ph type="title"/>
          </p:nvPr>
        </p:nvSpPr>
        <p:spPr>
          <a:xfrm>
            <a:off x="408099" y="1849821"/>
            <a:ext cx="5850912" cy="1729720"/>
          </a:xfrm>
        </p:spPr>
        <p:txBody>
          <a:bodyPr/>
          <a:lstStyle>
            <a:lvl1pPr>
              <a:defRPr>
                <a:solidFill>
                  <a:srgbClr val="FFF042"/>
                </a:solidFill>
              </a:defRPr>
            </a:lvl1pPr>
          </a:lstStyle>
          <a:p>
            <a:r>
              <a:rPr lang="en-US" dirty="0"/>
              <a:t>Click to edit Master title style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62834" y="341109"/>
            <a:ext cx="2159084" cy="1051071"/>
          </a:xfrm>
          <a:prstGeom prst="rect">
            <a:avLst/>
          </a:prstGeom>
        </p:spPr>
      </p:pic>
    </p:spTree>
    <p:extLst>
      <p:ext uri="{BB962C8B-B14F-4D97-AF65-F5344CB8AC3E}">
        <p14:creationId xmlns:p14="http://schemas.microsoft.com/office/powerpoint/2010/main" val="396181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8"/>
            <a:ext cx="457200" cy="1015663"/>
          </a:xfrm>
          <a:prstGeom prst="rect">
            <a:avLst/>
          </a:prstGeom>
          <a:noFill/>
        </p:spPr>
        <p:txBody>
          <a:bodyPr wrap="square" lIns="0" tIns="0" rIns="0" bIns="0" rtlCol="0" anchor="t" anchorCtr="0">
            <a:spAutoFit/>
          </a:bodyPr>
          <a:lstStyle/>
          <a:p>
            <a:pPr defTabSz="914290"/>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GB"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29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519995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FFF04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D11A7F-8F5E-3243-837E-E6F4A71565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1294153">
            <a:off x="6915593" y="1588469"/>
            <a:ext cx="3446731" cy="3982147"/>
          </a:xfrm>
          <a:prstGeom prst="rect">
            <a:avLst/>
          </a:prstGeom>
        </p:spPr>
      </p:pic>
      <p:sp>
        <p:nvSpPr>
          <p:cNvPr id="6" name="Subtitle 2">
            <a:extLst>
              <a:ext uri="{FF2B5EF4-FFF2-40B4-BE49-F238E27FC236}">
                <a16:creationId xmlns:a16="http://schemas.microsoft.com/office/drawing/2014/main" id="{91A365B0-EE04-EE4F-81B1-0A6F02DFC807}"/>
              </a:ext>
            </a:extLst>
          </p:cNvPr>
          <p:cNvSpPr>
            <a:spLocks noGrp="1"/>
          </p:cNvSpPr>
          <p:nvPr>
            <p:ph type="subTitle" idx="1"/>
          </p:nvPr>
        </p:nvSpPr>
        <p:spPr>
          <a:xfrm>
            <a:off x="408098" y="3980874"/>
            <a:ext cx="5938821" cy="2008416"/>
          </a:xfrm>
        </p:spPr>
        <p:txBody>
          <a:bodyPr/>
          <a:lstStyle>
            <a:lvl1pPr marL="0" indent="0" algn="l">
              <a:buNone/>
              <a:defRPr sz="1800">
                <a:solidFill>
                  <a:schemeClr val="tx1"/>
                </a:solidFill>
              </a:defRPr>
            </a:lvl1pPr>
            <a:lvl2pPr marL="342934" indent="0" algn="ctr">
              <a:buNone/>
              <a:defRPr sz="1500"/>
            </a:lvl2pPr>
            <a:lvl3pPr marL="685866"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3" indent="0" algn="ctr">
              <a:buNone/>
              <a:defRPr sz="1200"/>
            </a:lvl8pPr>
            <a:lvl9pPr marL="2743467" indent="0" algn="ctr">
              <a:buNone/>
              <a:defRPr sz="1200"/>
            </a:lvl9pPr>
          </a:lstStyle>
          <a:p>
            <a:r>
              <a:rPr lang="en-US" dirty="0"/>
              <a:t>Click to edit Master subtitle style</a:t>
            </a:r>
          </a:p>
        </p:txBody>
      </p:sp>
      <p:sp>
        <p:nvSpPr>
          <p:cNvPr id="7" name="Title 15">
            <a:extLst>
              <a:ext uri="{FF2B5EF4-FFF2-40B4-BE49-F238E27FC236}">
                <a16:creationId xmlns:a16="http://schemas.microsoft.com/office/drawing/2014/main" id="{81C9CFF0-CBBE-FC48-92DE-709DF3DB4EB1}"/>
              </a:ext>
            </a:extLst>
          </p:cNvPr>
          <p:cNvSpPr>
            <a:spLocks noGrp="1"/>
          </p:cNvSpPr>
          <p:nvPr>
            <p:ph type="title"/>
          </p:nvPr>
        </p:nvSpPr>
        <p:spPr>
          <a:xfrm>
            <a:off x="408099" y="1849821"/>
            <a:ext cx="5850912" cy="1729720"/>
          </a:xfrm>
        </p:spPr>
        <p:txBody>
          <a:bodyPr/>
          <a:lstStyle>
            <a:lvl1pPr>
              <a:defRPr>
                <a:solidFill>
                  <a:srgbClr val="00B1AD"/>
                </a:solidFill>
              </a:defRPr>
            </a:lvl1pPr>
          </a:lstStyle>
          <a:p>
            <a:r>
              <a:rPr lang="en-US" dirty="0"/>
              <a:t>Click to edit Master title style</a:t>
            </a:r>
          </a:p>
        </p:txBody>
      </p:sp>
      <p:pic>
        <p:nvPicPr>
          <p:cNvPr id="9" name="Picture 8">
            <a:extLst>
              <a:ext uri="{FF2B5EF4-FFF2-40B4-BE49-F238E27FC236}">
                <a16:creationId xmlns:a16="http://schemas.microsoft.com/office/drawing/2014/main" id="{FAA25A44-A58D-F341-AEAB-23203E0B84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329" y="397418"/>
            <a:ext cx="1984669" cy="105107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403295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0" y="1825625"/>
            <a:ext cx="597778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476092">
            <a:off x="6769547" y="2714465"/>
            <a:ext cx="3491606" cy="3473700"/>
          </a:xfrm>
          <a:prstGeom prst="rect">
            <a:avLst/>
          </a:prstGeom>
        </p:spPr>
      </p:pic>
    </p:spTree>
    <p:extLst>
      <p:ext uri="{BB962C8B-B14F-4D97-AF65-F5344CB8AC3E}">
        <p14:creationId xmlns:p14="http://schemas.microsoft.com/office/powerpoint/2010/main" val="2446146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0" y="1825625"/>
            <a:ext cx="5977786"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476092">
            <a:off x="6769547" y="2714465"/>
            <a:ext cx="3491606" cy="34737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9728" y="397417"/>
            <a:ext cx="2125077" cy="1053974"/>
          </a:xfrm>
          <a:prstGeom prst="rect">
            <a:avLst/>
          </a:prstGeom>
        </p:spPr>
      </p:pic>
    </p:spTree>
    <p:extLst>
      <p:ext uri="{BB962C8B-B14F-4D97-AF65-F5344CB8AC3E}">
        <p14:creationId xmlns:p14="http://schemas.microsoft.com/office/powerpoint/2010/main" val="1722765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0" y="365127"/>
            <a:ext cx="5737363" cy="175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1" y="2249385"/>
            <a:ext cx="6378437"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98342">
            <a:off x="5771124" y="-1515721"/>
            <a:ext cx="3748532" cy="7064462"/>
          </a:xfrm>
          <a:prstGeom prst="rect">
            <a:avLst/>
          </a:prstGeom>
        </p:spPr>
      </p:pic>
    </p:spTree>
    <p:extLst>
      <p:ext uri="{BB962C8B-B14F-4D97-AF65-F5344CB8AC3E}">
        <p14:creationId xmlns:p14="http://schemas.microsoft.com/office/powerpoint/2010/main" val="3325964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0" y="365127"/>
            <a:ext cx="5737363" cy="175190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1" y="2249385"/>
            <a:ext cx="637843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98342">
            <a:off x="5771124" y="-1515721"/>
            <a:ext cx="3748532" cy="7064462"/>
          </a:xfrm>
          <a:prstGeom prst="rect">
            <a:avLst/>
          </a:prstGeom>
        </p:spPr>
      </p:pic>
    </p:spTree>
    <p:extLst>
      <p:ext uri="{BB962C8B-B14F-4D97-AF65-F5344CB8AC3E}">
        <p14:creationId xmlns:p14="http://schemas.microsoft.com/office/powerpoint/2010/main" val="3394746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7896104" cy="175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2564516" y="2249386"/>
            <a:ext cx="5960239" cy="39199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98342">
            <a:off x="-1168713" y="464549"/>
            <a:ext cx="4331365" cy="8162862"/>
          </a:xfrm>
          <a:prstGeom prst="rect">
            <a:avLst/>
          </a:prstGeom>
        </p:spPr>
      </p:pic>
    </p:spTree>
    <p:extLst>
      <p:ext uri="{BB962C8B-B14F-4D97-AF65-F5344CB8AC3E}">
        <p14:creationId xmlns:p14="http://schemas.microsoft.com/office/powerpoint/2010/main" val="3975835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7896104" cy="175190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2564516" y="2249386"/>
            <a:ext cx="5960239" cy="391992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998342">
            <a:off x="-1168713" y="464549"/>
            <a:ext cx="4331365" cy="8162862"/>
          </a:xfrm>
          <a:prstGeom prst="rect">
            <a:avLst/>
          </a:prstGeom>
        </p:spPr>
      </p:pic>
    </p:spTree>
    <p:extLst>
      <p:ext uri="{BB962C8B-B14F-4D97-AF65-F5344CB8AC3E}">
        <p14:creationId xmlns:p14="http://schemas.microsoft.com/office/powerpoint/2010/main" val="1153406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5621679" cy="175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1" y="2249385"/>
            <a:ext cx="523971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0225" y="-451017"/>
            <a:ext cx="5110251" cy="8190595"/>
          </a:xfrm>
          <a:prstGeom prst="rect">
            <a:avLst/>
          </a:prstGeom>
        </p:spPr>
      </p:pic>
    </p:spTree>
    <p:extLst>
      <p:ext uri="{BB962C8B-B14F-4D97-AF65-F5344CB8AC3E}">
        <p14:creationId xmlns:p14="http://schemas.microsoft.com/office/powerpoint/2010/main" val="1852614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5621679" cy="175190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1" y="2249385"/>
            <a:ext cx="5239714"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0225" y="-451017"/>
            <a:ext cx="5110251" cy="8190595"/>
          </a:xfrm>
          <a:prstGeom prst="rect">
            <a:avLst/>
          </a:prstGeom>
        </p:spPr>
      </p:pic>
    </p:spTree>
    <p:extLst>
      <p:ext uri="{BB962C8B-B14F-4D97-AF65-F5344CB8AC3E}">
        <p14:creationId xmlns:p14="http://schemas.microsoft.com/office/powerpoint/2010/main" val="858992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7817468" cy="175190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2199290" y="2249385"/>
            <a:ext cx="624682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988429">
            <a:off x="-20139" y="2365545"/>
            <a:ext cx="2023238" cy="4884635"/>
          </a:xfrm>
          <a:prstGeom prst="rect">
            <a:avLst/>
          </a:prstGeom>
        </p:spPr>
      </p:pic>
    </p:spTree>
    <p:extLst>
      <p:ext uri="{BB962C8B-B14F-4D97-AF65-F5344CB8AC3E}">
        <p14:creationId xmlns:p14="http://schemas.microsoft.com/office/powerpoint/2010/main" val="165898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GB"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9"/>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544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7817468" cy="175190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2199290" y="2249385"/>
            <a:ext cx="6246829"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935160D-463D-1545-9F64-DD52ED8DF9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20988429">
            <a:off x="-20139" y="2365545"/>
            <a:ext cx="2023238" cy="4884635"/>
          </a:xfrm>
          <a:prstGeom prst="rect">
            <a:avLst/>
          </a:prstGeom>
        </p:spPr>
      </p:pic>
    </p:spTree>
    <p:extLst>
      <p:ext uri="{BB962C8B-B14F-4D97-AF65-F5344CB8AC3E}">
        <p14:creationId xmlns:p14="http://schemas.microsoft.com/office/powerpoint/2010/main" val="3699281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5465421" cy="172871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2" y="2409755"/>
            <a:ext cx="4397655" cy="3767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BEDF129-8C61-674F-ABE6-A88205D625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9225" y="0"/>
            <a:ext cx="2754775" cy="6858000"/>
          </a:xfrm>
          <a:prstGeom prst="rect">
            <a:avLst/>
          </a:prstGeom>
        </p:spPr>
      </p:pic>
      <p:pic>
        <p:nvPicPr>
          <p:cNvPr id="7" name="Picture 6">
            <a:extLst>
              <a:ext uri="{FF2B5EF4-FFF2-40B4-BE49-F238E27FC236}">
                <a16:creationId xmlns:a16="http://schemas.microsoft.com/office/drawing/2014/main" id="{A8AB1D59-4CBF-634C-A6DB-BEA5E08465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6832" y="2230787"/>
            <a:ext cx="3388517" cy="5431040"/>
          </a:xfrm>
          <a:prstGeom prst="rect">
            <a:avLst/>
          </a:prstGeom>
        </p:spPr>
      </p:pic>
    </p:spTree>
    <p:extLst>
      <p:ext uri="{BB962C8B-B14F-4D97-AF65-F5344CB8AC3E}">
        <p14:creationId xmlns:p14="http://schemas.microsoft.com/office/powerpoint/2010/main" val="3587358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5465421" cy="172871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2" y="2409755"/>
            <a:ext cx="4397655" cy="3767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BEDF129-8C61-674F-ABE6-A88205D625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9225" y="0"/>
            <a:ext cx="2754775" cy="6858000"/>
          </a:xfrm>
          <a:prstGeom prst="rect">
            <a:avLst/>
          </a:prstGeom>
        </p:spPr>
      </p:pic>
      <p:pic>
        <p:nvPicPr>
          <p:cNvPr id="7" name="Picture 6">
            <a:extLst>
              <a:ext uri="{FF2B5EF4-FFF2-40B4-BE49-F238E27FC236}">
                <a16:creationId xmlns:a16="http://schemas.microsoft.com/office/drawing/2014/main" id="{A8AB1D59-4CBF-634C-A6DB-BEA5E08465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26832" y="2230787"/>
            <a:ext cx="3388517" cy="5431040"/>
          </a:xfrm>
          <a:prstGeom prst="rect">
            <a:avLst/>
          </a:prstGeom>
        </p:spPr>
      </p:pic>
    </p:spTree>
    <p:extLst>
      <p:ext uri="{BB962C8B-B14F-4D97-AF65-F5344CB8AC3E}">
        <p14:creationId xmlns:p14="http://schemas.microsoft.com/office/powerpoint/2010/main" val="632807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4640724" cy="172871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2" y="2409755"/>
            <a:ext cx="4397655" cy="37672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BEDF129-8C61-674F-ABE6-A88205D625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9224" y="0"/>
            <a:ext cx="2754776" cy="6858000"/>
          </a:xfrm>
          <a:prstGeom prst="rect">
            <a:avLst/>
          </a:prstGeom>
        </p:spPr>
      </p:pic>
      <p:pic>
        <p:nvPicPr>
          <p:cNvPr id="7" name="Picture 6">
            <a:extLst>
              <a:ext uri="{FF2B5EF4-FFF2-40B4-BE49-F238E27FC236}">
                <a16:creationId xmlns:a16="http://schemas.microsoft.com/office/drawing/2014/main" id="{A8AB1D59-4CBF-634C-A6DB-BEA5E08465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50670" y="909614"/>
            <a:ext cx="4225700" cy="7963729"/>
          </a:xfrm>
          <a:prstGeom prst="rect">
            <a:avLst/>
          </a:prstGeom>
        </p:spPr>
      </p:pic>
    </p:spTree>
    <p:extLst>
      <p:ext uri="{BB962C8B-B14F-4D97-AF65-F5344CB8AC3E}">
        <p14:creationId xmlns:p14="http://schemas.microsoft.com/office/powerpoint/2010/main" val="2368582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rgbClr val="FFF04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0CCB-4D7C-8449-9090-F4AB4D26C978}"/>
              </a:ext>
            </a:extLst>
          </p:cNvPr>
          <p:cNvSpPr>
            <a:spLocks noGrp="1"/>
          </p:cNvSpPr>
          <p:nvPr>
            <p:ph type="title"/>
          </p:nvPr>
        </p:nvSpPr>
        <p:spPr>
          <a:xfrm>
            <a:off x="628651" y="365127"/>
            <a:ext cx="4640724" cy="1728719"/>
          </a:xfrm>
        </p:spPr>
        <p:txBody>
          <a:bodyPr/>
          <a:lstStyle>
            <a:lvl1pPr>
              <a:defRPr>
                <a:solidFill>
                  <a:srgbClr val="00B1A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C534BE2-5A13-7147-BB2B-8BBE1CA3C6CF}"/>
              </a:ext>
            </a:extLst>
          </p:cNvPr>
          <p:cNvSpPr>
            <a:spLocks noGrp="1"/>
          </p:cNvSpPr>
          <p:nvPr>
            <p:ph idx="1"/>
          </p:nvPr>
        </p:nvSpPr>
        <p:spPr>
          <a:xfrm>
            <a:off x="628652" y="2409755"/>
            <a:ext cx="4397655" cy="3767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BEDF129-8C61-674F-ABE6-A88205D625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89224" y="0"/>
            <a:ext cx="2754776" cy="6858000"/>
          </a:xfrm>
          <a:prstGeom prst="rect">
            <a:avLst/>
          </a:prstGeom>
        </p:spPr>
      </p:pic>
      <p:pic>
        <p:nvPicPr>
          <p:cNvPr id="7" name="Picture 6">
            <a:extLst>
              <a:ext uri="{FF2B5EF4-FFF2-40B4-BE49-F238E27FC236}">
                <a16:creationId xmlns:a16="http://schemas.microsoft.com/office/drawing/2014/main" id="{A8AB1D59-4CBF-634C-A6DB-BEA5E08465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50670" y="469776"/>
            <a:ext cx="4225700" cy="7963729"/>
          </a:xfrm>
          <a:prstGeom prst="rect">
            <a:avLst/>
          </a:prstGeom>
        </p:spPr>
      </p:pic>
    </p:spTree>
    <p:extLst>
      <p:ext uri="{BB962C8B-B14F-4D97-AF65-F5344CB8AC3E}">
        <p14:creationId xmlns:p14="http://schemas.microsoft.com/office/powerpoint/2010/main" val="1406631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51D10-77B0-B04D-99CA-1EE164FB2AD5}" type="datetimeFigureOut">
              <a:rPr lang="en-US" smtClean="0"/>
              <a:pPr/>
              <a:t>10/14/2022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19224A-7E7F-2149-ACA5-8CD80F0B66D6}" type="slidenum">
              <a:rPr lang="en-US" smtClean="0"/>
              <a:pPr/>
              <a:t>‹#›</a:t>
            </a:fld>
            <a:endParaRPr lang="en-US" dirty="0"/>
          </a:p>
        </p:txBody>
      </p:sp>
    </p:spTree>
    <p:extLst>
      <p:ext uri="{BB962C8B-B14F-4D97-AF65-F5344CB8AC3E}">
        <p14:creationId xmlns:p14="http://schemas.microsoft.com/office/powerpoint/2010/main" val="158861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defTabSz="914290"/>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defTabSz="914290"/>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5" name="Slide Number Placeholder 14"/>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6" name="Footer Placeholder 15"/>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205831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8" name="Slide Number Placeholder 7"/>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9" name="Footer Placeholder 8"/>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21820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6" name="Slide Number Placeholder 5"/>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7" name="Footer Placeholder 6"/>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272085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defTabSz="914290"/>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GB"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3834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6"/>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defTabSz="914290"/>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F10B501A-91DA-4CD0-B5F0-F8819C3ED386}" type="datetimeFigureOut">
              <a:rPr lang="en-GB" smtClean="0">
                <a:solidFill>
                  <a:prstClr val="white">
                    <a:alpha val="60000"/>
                  </a:prstClr>
                </a:solidFill>
              </a:rPr>
              <a:pPr/>
              <a:t>14/10/2022</a:t>
            </a:fld>
            <a:endParaRPr lang="en-GB" dirty="0">
              <a:solidFill>
                <a:prstClr val="white">
                  <a:alpha val="60000"/>
                </a:prstClr>
              </a:solidFill>
            </a:endParaRPr>
          </a:p>
        </p:txBody>
      </p:sp>
      <p:sp>
        <p:nvSpPr>
          <p:cNvPr id="14" name="Slide Number Placeholder 13"/>
          <p:cNvSpPr>
            <a:spLocks noGrp="1"/>
          </p:cNvSpPr>
          <p:nvPr>
            <p:ph type="sldNum" sz="quarter" idx="11"/>
          </p:nvPr>
        </p:nvSpPr>
        <p:spPr/>
        <p:txBody>
          <a:bodyPr/>
          <a:lstStyle/>
          <a:p>
            <a:fld id="{C39314AE-483F-4C83-BC8F-F2DEC041825A}" type="slidenum">
              <a:rPr lang="en-GB" smtClean="0">
                <a:solidFill>
                  <a:prstClr val="white">
                    <a:alpha val="60000"/>
                  </a:prstClr>
                </a:solidFill>
              </a:rPr>
              <a:pPr/>
              <a:t>‹#›</a:t>
            </a:fld>
            <a:endParaRPr lang="en-GB" dirty="0">
              <a:solidFill>
                <a:prstClr val="white">
                  <a:alpha val="60000"/>
                </a:prstClr>
              </a:solidFill>
            </a:endParaRPr>
          </a:p>
        </p:txBody>
      </p:sp>
      <p:sp>
        <p:nvSpPr>
          <p:cNvPr id="15" name="Footer Placeholder 14"/>
          <p:cNvSpPr>
            <a:spLocks noGrp="1"/>
          </p:cNvSpPr>
          <p:nvPr>
            <p:ph type="ftr" sz="quarter" idx="12"/>
          </p:nvPr>
        </p:nvSpPr>
        <p:spPr/>
        <p:txBody>
          <a:bodyPr/>
          <a:lstStyle/>
          <a:p>
            <a:endParaRPr lang="en-GB" dirty="0">
              <a:solidFill>
                <a:prstClr val="white">
                  <a:alpha val="60000"/>
                </a:prstClr>
              </a:solidFill>
            </a:endParaRPr>
          </a:p>
        </p:txBody>
      </p:sp>
    </p:spTree>
    <p:extLst>
      <p:ext uri="{BB962C8B-B14F-4D97-AF65-F5344CB8AC3E}">
        <p14:creationId xmlns:p14="http://schemas.microsoft.com/office/powerpoint/2010/main" val="127695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290"/>
            <a:endParaRPr lang="en-US" dirty="0">
              <a:solidFill>
                <a:prstClr val="white"/>
              </a:solidFill>
            </a:endParaRPr>
          </a:p>
        </p:txBody>
      </p:sp>
      <p:sp>
        <p:nvSpPr>
          <p:cNvPr id="8" name="Oval 7"/>
          <p:cNvSpPr/>
          <p:nvPr/>
        </p:nvSpPr>
        <p:spPr>
          <a:xfrm rot="19724275">
            <a:off x="1373221" y="1038441"/>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290"/>
            <a:endParaRPr lang="en-US" dirty="0">
              <a:solidFill>
                <a:prstClr val="white"/>
              </a:solidFill>
            </a:endParaRPr>
          </a:p>
        </p:txBody>
      </p:sp>
      <p:sp>
        <p:nvSpPr>
          <p:cNvPr id="9" name="Oval 8"/>
          <p:cNvSpPr/>
          <p:nvPr/>
        </p:nvSpPr>
        <p:spPr>
          <a:xfrm rot="17656910">
            <a:off x="-274211" y="1165876"/>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290"/>
            <a:endParaRPr lang="en-US"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defTabSz="914290"/>
            <a:endParaRPr lang="en-US"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29" tIns="45715" rIns="91429" bIns="45715"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2"/>
            <a:ext cx="6096000" cy="3657599"/>
          </a:xfrm>
          <a:prstGeom prst="rect">
            <a:avLst/>
          </a:prstGeom>
        </p:spPr>
        <p:txBody>
          <a:bodyPr vert="horz" lIns="91429" tIns="45715" rIns="91429" bIns="45715"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9"/>
            <a:ext cx="2133600" cy="365125"/>
          </a:xfrm>
          <a:prstGeom prst="rect">
            <a:avLst/>
          </a:prstGeom>
        </p:spPr>
        <p:txBody>
          <a:bodyPr vert="horz" lIns="91429" tIns="45715" rIns="91429" bIns="45715" rtlCol="0" anchor="t"/>
          <a:lstStyle>
            <a:lvl1pPr algn="r">
              <a:defRPr sz="1100">
                <a:solidFill>
                  <a:schemeClr val="tx1">
                    <a:alpha val="60000"/>
                  </a:schemeClr>
                </a:solidFill>
                <a:effectLst/>
              </a:defRPr>
            </a:lvl1pPr>
          </a:lstStyle>
          <a:p>
            <a:pPr defTabSz="914290"/>
            <a:fld id="{F10B501A-91DA-4CD0-B5F0-F8819C3ED386}" type="datetimeFigureOut">
              <a:rPr lang="en-GB" smtClean="0">
                <a:solidFill>
                  <a:prstClr val="white">
                    <a:alpha val="60000"/>
                  </a:prstClr>
                </a:solidFill>
              </a:rPr>
              <a:pPr defTabSz="914290"/>
              <a:t>14/10/2022</a:t>
            </a:fld>
            <a:endParaRPr lang="en-GB" dirty="0">
              <a:solidFill>
                <a:prstClr val="white">
                  <a:alpha val="60000"/>
                </a:prstClr>
              </a:solidFill>
            </a:endParaRPr>
          </a:p>
        </p:txBody>
      </p:sp>
      <p:sp>
        <p:nvSpPr>
          <p:cNvPr id="5" name="Footer Placeholder 4"/>
          <p:cNvSpPr>
            <a:spLocks noGrp="1"/>
          </p:cNvSpPr>
          <p:nvPr>
            <p:ph type="ftr" sz="quarter" idx="3"/>
          </p:nvPr>
        </p:nvSpPr>
        <p:spPr>
          <a:xfrm>
            <a:off x="822960" y="6154739"/>
            <a:ext cx="4572000" cy="365125"/>
          </a:xfrm>
          <a:prstGeom prst="rect">
            <a:avLst/>
          </a:prstGeom>
        </p:spPr>
        <p:txBody>
          <a:bodyPr vert="horz" lIns="91429" tIns="45715" rIns="91429" bIns="45715" rtlCol="0" anchor="t"/>
          <a:lstStyle>
            <a:lvl1pPr algn="l">
              <a:defRPr sz="1100">
                <a:solidFill>
                  <a:schemeClr val="tx1">
                    <a:alpha val="60000"/>
                  </a:schemeClr>
                </a:solidFill>
                <a:effectLst/>
              </a:defRPr>
            </a:lvl1pPr>
          </a:lstStyle>
          <a:p>
            <a:pPr defTabSz="914290"/>
            <a:endParaRPr lang="en-GB" dirty="0">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29" tIns="45715" rIns="91429" bIns="9143" rtlCol="0" anchor="b"/>
          <a:lstStyle>
            <a:lvl1pPr algn="l">
              <a:defRPr sz="1600">
                <a:solidFill>
                  <a:schemeClr val="tx1">
                    <a:alpha val="60000"/>
                  </a:schemeClr>
                </a:solidFill>
                <a:effectLst/>
              </a:defRPr>
            </a:lvl1pPr>
          </a:lstStyle>
          <a:p>
            <a:pPr defTabSz="914290"/>
            <a:fld id="{C39314AE-483F-4C83-BC8F-F2DEC041825A}" type="slidenum">
              <a:rPr lang="en-GB" smtClean="0">
                <a:solidFill>
                  <a:prstClr val="white">
                    <a:alpha val="60000"/>
                  </a:prstClr>
                </a:solidFill>
              </a:rPr>
              <a:pPr defTabSz="914290"/>
              <a:t>‹#›</a:t>
            </a:fld>
            <a:endParaRPr lang="en-GB" dirty="0">
              <a:solidFill>
                <a:prstClr val="white">
                  <a:alpha val="60000"/>
                </a:prstClr>
              </a:solidFill>
            </a:endParaRPr>
          </a:p>
        </p:txBody>
      </p:sp>
    </p:spTree>
    <p:extLst>
      <p:ext uri="{BB962C8B-B14F-4D97-AF65-F5344CB8AC3E}">
        <p14:creationId xmlns:p14="http://schemas.microsoft.com/office/powerpoint/2010/main" val="16711382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29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287" indent="-256001" algn="l" defTabSz="91429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03" indent="-256001" algn="l" defTabSz="91429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719" indent="-256001" algn="l" defTabSz="91429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435" indent="-256001" algn="l" defTabSz="91429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722" indent="-256001" algn="l" defTabSz="91429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724" indent="-256001" algn="l" defTabSz="91429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011" indent="-256001" algn="l" defTabSz="91429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298" indent="-256001" algn="l" defTabSz="91429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300" indent="-256001" algn="l" defTabSz="91429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1A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C70D70-5F2F-124E-9933-C921F6722E6C}"/>
              </a:ext>
            </a:extLst>
          </p:cNvPr>
          <p:cNvSpPr>
            <a:spLocks noGrp="1"/>
          </p:cNvSpPr>
          <p:nvPr>
            <p:ph type="title"/>
          </p:nvPr>
        </p:nvSpPr>
        <p:spPr>
          <a:xfrm>
            <a:off x="628650" y="365127"/>
            <a:ext cx="7886701"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885F4E76-C66A-1440-B1FB-FFB3C87BF531}"/>
              </a:ext>
            </a:extLst>
          </p:cNvPr>
          <p:cNvSpPr>
            <a:spLocks noGrp="1"/>
          </p:cNvSpPr>
          <p:nvPr>
            <p:ph type="body" idx="1"/>
          </p:nvPr>
        </p:nvSpPr>
        <p:spPr>
          <a:xfrm>
            <a:off x="628650" y="1825625"/>
            <a:ext cx="788670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AE0A09-CA6C-D340-B178-71EC6DCA9E71}"/>
              </a:ext>
            </a:extLst>
          </p:cNvPr>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FDB51D10-77B0-B04D-99CA-1EE164FB2AD5}" type="datetimeFigureOut">
              <a:rPr lang="en-US" smtClean="0"/>
              <a:pPr/>
              <a:t>10/14/2022</a:t>
            </a:fld>
            <a:endParaRPr lang="en-US" dirty="0"/>
          </a:p>
        </p:txBody>
      </p:sp>
      <p:sp>
        <p:nvSpPr>
          <p:cNvPr id="5" name="Footer Placeholder 4">
            <a:extLst>
              <a:ext uri="{FF2B5EF4-FFF2-40B4-BE49-F238E27FC236}">
                <a16:creationId xmlns:a16="http://schemas.microsoft.com/office/drawing/2014/main" id="{D6102C05-9247-5B41-BD98-CD7DD174758A}"/>
              </a:ext>
            </a:extLst>
          </p:cNvPr>
          <p:cNvSpPr>
            <a:spLocks noGrp="1"/>
          </p:cNvSpPr>
          <p:nvPr>
            <p:ph type="ftr" sz="quarter" idx="3"/>
          </p:nvPr>
        </p:nvSpPr>
        <p:spPr>
          <a:xfrm>
            <a:off x="3028951" y="6356351"/>
            <a:ext cx="3086099" cy="365125"/>
          </a:xfrm>
          <a:prstGeom prst="rect">
            <a:avLst/>
          </a:prstGeom>
        </p:spPr>
        <p:txBody>
          <a:bodyPr vert="horz" lIns="91440" tIns="45720" rIns="91440" bIns="45720" rtlCol="0" anchor="ctr"/>
          <a:lstStyle>
            <a:lvl1pPr algn="ctr">
              <a:defRPr sz="9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BBA271B5-4487-1D44-9533-2070CF372E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0C19224A-7E7F-2149-ACA5-8CD80F0B66D6}" type="slidenum">
              <a:rPr lang="en-US" smtClean="0"/>
              <a:pPr/>
              <a:t>‹#›</a:t>
            </a:fld>
            <a:endParaRPr lang="en-US" dirty="0"/>
          </a:p>
        </p:txBody>
      </p:sp>
    </p:spTree>
    <p:extLst>
      <p:ext uri="{BB962C8B-B14F-4D97-AF65-F5344CB8AC3E}">
        <p14:creationId xmlns:p14="http://schemas.microsoft.com/office/powerpoint/2010/main" val="3632399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Lst>
  <p:txStyles>
    <p:titleStyle>
      <a:lvl1pPr algn="l" defTabSz="685866" rtl="0" eaLnBrk="1" latinLnBrk="0" hangingPunct="1">
        <a:lnSpc>
          <a:spcPct val="90000"/>
        </a:lnSpc>
        <a:spcBef>
          <a:spcPct val="0"/>
        </a:spcBef>
        <a:buNone/>
        <a:defRPr sz="3300" b="1" i="0" kern="1200" spc="0" baseline="0">
          <a:solidFill>
            <a:schemeClr val="bg1"/>
          </a:solidFill>
          <a:latin typeface="Arial" panose="020B0604020202020204" pitchFamily="34" charset="0"/>
          <a:ea typeface="+mj-ea"/>
          <a:cs typeface="Arial" panose="020B0604020202020204" pitchFamily="34" charset="0"/>
        </a:defRPr>
      </a:lvl1pPr>
    </p:titleStyle>
    <p:bodyStyle>
      <a:lvl1pPr marL="171467" indent="-171467" algn="l" defTabSz="685866" rtl="0" eaLnBrk="1" latinLnBrk="0" hangingPunct="1">
        <a:lnSpc>
          <a:spcPct val="90000"/>
        </a:lnSpc>
        <a:spcBef>
          <a:spcPts val="750"/>
        </a:spcBef>
        <a:buFont typeface="Arial" panose="020B0604020202020204" pitchFamily="34" charset="0"/>
        <a:buChar char="•"/>
        <a:defRPr sz="2100" b="0" i="0" kern="1200" spc="0" baseline="0">
          <a:solidFill>
            <a:schemeClr val="bg1"/>
          </a:solidFill>
          <a:latin typeface="Arial" panose="020B0604020202020204" pitchFamily="34" charset="0"/>
          <a:ea typeface="+mn-ea"/>
          <a:cs typeface="Arial" panose="020B0604020202020204" pitchFamily="34" charset="0"/>
        </a:defRPr>
      </a:lvl1pPr>
      <a:lvl2pPr marL="514400" indent="-171467" algn="l" defTabSz="685866" rtl="0" eaLnBrk="1" latinLnBrk="0" hangingPunct="1">
        <a:lnSpc>
          <a:spcPct val="90000"/>
        </a:lnSpc>
        <a:spcBef>
          <a:spcPts val="375"/>
        </a:spcBef>
        <a:buFont typeface="Arial" panose="020B0604020202020204" pitchFamily="34" charset="0"/>
        <a:buChar char="•"/>
        <a:defRPr sz="1800" b="0" i="0" kern="1200" spc="0" baseline="0">
          <a:solidFill>
            <a:schemeClr val="bg1"/>
          </a:solidFill>
          <a:latin typeface="Arial" panose="020B0604020202020204" pitchFamily="34" charset="0"/>
          <a:ea typeface="+mn-ea"/>
          <a:cs typeface="Arial" panose="020B0604020202020204" pitchFamily="34" charset="0"/>
        </a:defRPr>
      </a:lvl2pPr>
      <a:lvl3pPr marL="857333" indent="-171467" algn="l" defTabSz="685866" rtl="0" eaLnBrk="1" latinLnBrk="0" hangingPunct="1">
        <a:lnSpc>
          <a:spcPct val="90000"/>
        </a:lnSpc>
        <a:spcBef>
          <a:spcPts val="375"/>
        </a:spcBef>
        <a:buFont typeface="Arial" panose="020B0604020202020204" pitchFamily="34" charset="0"/>
        <a:buChar char="•"/>
        <a:defRPr sz="1500" b="0" i="0" kern="1200" spc="0" baseline="0">
          <a:solidFill>
            <a:schemeClr val="bg1"/>
          </a:solidFill>
          <a:latin typeface="Arial" panose="020B0604020202020204" pitchFamily="34" charset="0"/>
          <a:ea typeface="+mn-ea"/>
          <a:cs typeface="Arial" panose="020B0604020202020204" pitchFamily="34" charset="0"/>
        </a:defRPr>
      </a:lvl3pPr>
      <a:lvl4pPr marL="1200267" indent="-171467" algn="l" defTabSz="685866" rtl="0" eaLnBrk="1" latinLnBrk="0" hangingPunct="1">
        <a:lnSpc>
          <a:spcPct val="90000"/>
        </a:lnSpc>
        <a:spcBef>
          <a:spcPts val="375"/>
        </a:spcBef>
        <a:buFont typeface="Arial" panose="020B0604020202020204" pitchFamily="34" charset="0"/>
        <a:buChar char="•"/>
        <a:defRPr sz="1350" b="0" i="0" kern="1200" spc="0" baseline="0">
          <a:solidFill>
            <a:schemeClr val="bg1"/>
          </a:solidFill>
          <a:latin typeface="Arial" panose="020B0604020202020204" pitchFamily="34" charset="0"/>
          <a:ea typeface="+mn-ea"/>
          <a:cs typeface="Arial" panose="020B0604020202020204" pitchFamily="34" charset="0"/>
        </a:defRPr>
      </a:lvl4pPr>
      <a:lvl5pPr marL="1543201" indent="-171467" algn="l" defTabSz="685866" rtl="0" eaLnBrk="1" latinLnBrk="0" hangingPunct="1">
        <a:lnSpc>
          <a:spcPct val="90000"/>
        </a:lnSpc>
        <a:spcBef>
          <a:spcPts val="375"/>
        </a:spcBef>
        <a:buFont typeface="Arial" panose="020B0604020202020204" pitchFamily="34" charset="0"/>
        <a:buChar char="•"/>
        <a:defRPr sz="1350" b="0" i="0" kern="1200" spc="0" baseline="0">
          <a:solidFill>
            <a:schemeClr val="bg1"/>
          </a:solidFill>
          <a:latin typeface="Arial" panose="020B0604020202020204" pitchFamily="34" charset="0"/>
          <a:ea typeface="+mn-ea"/>
          <a:cs typeface="Arial" panose="020B0604020202020204" pitchFamily="34" charset="0"/>
        </a:defRPr>
      </a:lvl5pPr>
      <a:lvl6pPr marL="1886133" indent="-171467"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7" indent="-171467"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01" indent="-171467"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4" indent="-171467" algn="l" defTabSz="6858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66" rtl="0" eaLnBrk="1" latinLnBrk="0" hangingPunct="1">
        <a:defRPr sz="1350" kern="1200">
          <a:solidFill>
            <a:schemeClr val="tx1"/>
          </a:solidFill>
          <a:latin typeface="+mn-lt"/>
          <a:ea typeface="+mn-ea"/>
          <a:cs typeface="+mn-cs"/>
        </a:defRPr>
      </a:lvl1pPr>
      <a:lvl2pPr marL="342934" algn="l" defTabSz="685866" rtl="0" eaLnBrk="1" latinLnBrk="0" hangingPunct="1">
        <a:defRPr sz="1350" kern="1200">
          <a:solidFill>
            <a:schemeClr val="tx1"/>
          </a:solidFill>
          <a:latin typeface="+mn-lt"/>
          <a:ea typeface="+mn-ea"/>
          <a:cs typeface="+mn-cs"/>
        </a:defRPr>
      </a:lvl2pPr>
      <a:lvl3pPr marL="685866" algn="l" defTabSz="685866" rtl="0" eaLnBrk="1" latinLnBrk="0" hangingPunct="1">
        <a:defRPr sz="1350" kern="1200">
          <a:solidFill>
            <a:schemeClr val="tx1"/>
          </a:solidFill>
          <a:latin typeface="+mn-lt"/>
          <a:ea typeface="+mn-ea"/>
          <a:cs typeface="+mn-cs"/>
        </a:defRPr>
      </a:lvl3pPr>
      <a:lvl4pPr marL="1028800" algn="l" defTabSz="685866" rtl="0" eaLnBrk="1" latinLnBrk="0" hangingPunct="1">
        <a:defRPr sz="1350" kern="1200">
          <a:solidFill>
            <a:schemeClr val="tx1"/>
          </a:solidFill>
          <a:latin typeface="+mn-lt"/>
          <a:ea typeface="+mn-ea"/>
          <a:cs typeface="+mn-cs"/>
        </a:defRPr>
      </a:lvl4pPr>
      <a:lvl5pPr marL="1371734" algn="l" defTabSz="685866" rtl="0" eaLnBrk="1" latinLnBrk="0" hangingPunct="1">
        <a:defRPr sz="1350" kern="1200">
          <a:solidFill>
            <a:schemeClr val="tx1"/>
          </a:solidFill>
          <a:latin typeface="+mn-lt"/>
          <a:ea typeface="+mn-ea"/>
          <a:cs typeface="+mn-cs"/>
        </a:defRPr>
      </a:lvl5pPr>
      <a:lvl6pPr marL="1714667" algn="l" defTabSz="685866" rtl="0" eaLnBrk="1" latinLnBrk="0" hangingPunct="1">
        <a:defRPr sz="1350" kern="1200">
          <a:solidFill>
            <a:schemeClr val="tx1"/>
          </a:solidFill>
          <a:latin typeface="+mn-lt"/>
          <a:ea typeface="+mn-ea"/>
          <a:cs typeface="+mn-cs"/>
        </a:defRPr>
      </a:lvl6pPr>
      <a:lvl7pPr marL="2057600" algn="l" defTabSz="685866" rtl="0" eaLnBrk="1" latinLnBrk="0" hangingPunct="1">
        <a:defRPr sz="1350" kern="1200">
          <a:solidFill>
            <a:schemeClr val="tx1"/>
          </a:solidFill>
          <a:latin typeface="+mn-lt"/>
          <a:ea typeface="+mn-ea"/>
          <a:cs typeface="+mn-cs"/>
        </a:defRPr>
      </a:lvl7pPr>
      <a:lvl8pPr marL="2400533" algn="l" defTabSz="685866" rtl="0" eaLnBrk="1" latinLnBrk="0" hangingPunct="1">
        <a:defRPr sz="1350" kern="1200">
          <a:solidFill>
            <a:schemeClr val="tx1"/>
          </a:solidFill>
          <a:latin typeface="+mn-lt"/>
          <a:ea typeface="+mn-ea"/>
          <a:cs typeface="+mn-cs"/>
        </a:defRPr>
      </a:lvl8pPr>
      <a:lvl9pPr marL="2743467" algn="l" defTabSz="6858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28.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6.png"/><Relationship Id="rId7" Type="http://schemas.openxmlformats.org/officeDocument/2006/relationships/image" Target="../media/image50.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2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6.sv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56.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4.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8.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solidFill>
                <a:prstClr val="white"/>
              </a:solidFill>
            </a:endParaRPr>
          </a:p>
        </p:txBody>
      </p:sp>
      <p:sp>
        <p:nvSpPr>
          <p:cNvPr id="16" name="TextBox 15"/>
          <p:cNvSpPr txBox="1"/>
          <p:nvPr/>
        </p:nvSpPr>
        <p:spPr>
          <a:xfrm>
            <a:off x="1214254" y="2074156"/>
            <a:ext cx="7102162" cy="804599"/>
          </a:xfrm>
          <a:prstGeom prst="rect">
            <a:avLst/>
          </a:prstGeom>
          <a:noFill/>
        </p:spPr>
        <p:txBody>
          <a:bodyPr wrap="square" lIns="65298" tIns="32649" rIns="65298" bIns="32649" rtlCol="0">
            <a:spAutoFit/>
          </a:bodyPr>
          <a:lstStyle/>
          <a:p>
            <a:pPr defTabSz="914180"/>
            <a:r>
              <a:rPr lang="en-GB" sz="2400" b="0" i="0" u="none" strike="noStrike" dirty="0">
                <a:solidFill>
                  <a:srgbClr val="FBF34F"/>
                </a:solidFill>
                <a:effectLst/>
                <a:latin typeface="Century Gothic" panose="020B0502020202020204" pitchFamily="34" charset="0"/>
              </a:rPr>
              <a:t>Incorporating psychotherapeutic principles into simulation pre-briefing</a:t>
            </a:r>
            <a:endParaRPr lang="en-GB" sz="2400" b="1" dirty="0">
              <a:solidFill>
                <a:srgbClr val="FBF34F"/>
              </a:solidFill>
              <a:latin typeface="Century Gothic" panose="020B0502020202020204" pitchFamily="34" charset="0"/>
            </a:endParaRPr>
          </a:p>
        </p:txBody>
      </p:sp>
      <p:sp>
        <p:nvSpPr>
          <p:cNvPr id="20" name="TextBox 19"/>
          <p:cNvSpPr txBox="1"/>
          <p:nvPr/>
        </p:nvSpPr>
        <p:spPr>
          <a:xfrm>
            <a:off x="147789" y="2888942"/>
            <a:ext cx="8846697" cy="558378"/>
          </a:xfrm>
          <a:prstGeom prst="rect">
            <a:avLst/>
          </a:prstGeom>
          <a:noFill/>
        </p:spPr>
        <p:txBody>
          <a:bodyPr wrap="square" lIns="65298" tIns="32649" rIns="65298" bIns="32649" rtlCol="0">
            <a:spAutoFit/>
          </a:bodyPr>
          <a:lstStyle/>
          <a:p>
            <a:pPr defTabSz="914180"/>
            <a:endParaRPr lang="en-GB" dirty="0">
              <a:solidFill>
                <a:srgbClr val="FBF24F"/>
              </a:solidFill>
              <a:latin typeface="Century Gothic" panose="020B0502020202020204" pitchFamily="34" charset="0"/>
            </a:endParaRPr>
          </a:p>
          <a:p>
            <a:pPr defTabSz="914180"/>
            <a:endParaRPr lang="en-GB" sz="1400" dirty="0">
              <a:solidFill>
                <a:srgbClr val="FBF24F"/>
              </a:solidFill>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35251">
            <a:off x="3939603" y="125222"/>
            <a:ext cx="1114479" cy="60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DC1A18D-4AA7-C84E-87BB-33DE9E31DB84}"/>
              </a:ext>
            </a:extLst>
          </p:cNvPr>
          <p:cNvSpPr txBox="1"/>
          <p:nvPr/>
        </p:nvSpPr>
        <p:spPr>
          <a:xfrm>
            <a:off x="1044886" y="3859806"/>
            <a:ext cx="4733988" cy="2062103"/>
          </a:xfrm>
          <a:prstGeom prst="rect">
            <a:avLst/>
          </a:prstGeom>
          <a:noFill/>
        </p:spPr>
        <p:txBody>
          <a:bodyPr wrap="none" rtlCol="0">
            <a:spAutoFit/>
          </a:bodyPr>
          <a:lstStyle/>
          <a:p>
            <a:pPr defTabSz="914180"/>
            <a:r>
              <a:rPr lang="en-GB" sz="1600" dirty="0">
                <a:solidFill>
                  <a:srgbClr val="FBF34F"/>
                </a:solidFill>
                <a:latin typeface="Century Gothic" panose="020B0502020202020204" pitchFamily="34" charset="0"/>
              </a:rPr>
              <a:t>Gareth Drake</a:t>
            </a:r>
          </a:p>
          <a:p>
            <a:pPr defTabSz="914180"/>
            <a:r>
              <a:rPr lang="en-GB" sz="1600" dirty="0">
                <a:latin typeface="Century Gothic" panose="020B0502020202020204" pitchFamily="34" charset="0"/>
              </a:rPr>
              <a:t>Psychologist in Simulation</a:t>
            </a:r>
          </a:p>
          <a:p>
            <a:pPr defTabSz="914180"/>
            <a:r>
              <a:rPr lang="en-GB" sz="1600" dirty="0">
                <a:latin typeface="Century Gothic" panose="020B0502020202020204" pitchFamily="34" charset="0"/>
              </a:rPr>
              <a:t>Great Ormond Street Hospital</a:t>
            </a:r>
          </a:p>
          <a:p>
            <a:pPr defTabSz="914180"/>
            <a:endParaRPr lang="en-GB" sz="1600" dirty="0">
              <a:latin typeface="Century Gothic" panose="020B0502020202020204" pitchFamily="34" charset="0"/>
            </a:endParaRPr>
          </a:p>
          <a:p>
            <a:pPr defTabSz="914180"/>
            <a:r>
              <a:rPr lang="en-GB" sz="1600" dirty="0">
                <a:solidFill>
                  <a:srgbClr val="FBF34F"/>
                </a:solidFill>
                <a:latin typeface="Century Gothic" panose="020B0502020202020204" pitchFamily="34" charset="0"/>
              </a:rPr>
              <a:t>Kate Drewek </a:t>
            </a:r>
          </a:p>
          <a:p>
            <a:pPr defTabSz="914180"/>
            <a:r>
              <a:rPr lang="en-GB" sz="1600" dirty="0">
                <a:latin typeface="Century Gothic" panose="020B0502020202020204" pitchFamily="34" charset="0"/>
              </a:rPr>
              <a:t>Recent Education Fellow in Clinical Simulation</a:t>
            </a:r>
          </a:p>
          <a:p>
            <a:pPr defTabSz="914180"/>
            <a:r>
              <a:rPr lang="en-GB" sz="1600" dirty="0">
                <a:latin typeface="Century Gothic" panose="020B0502020202020204" pitchFamily="34" charset="0"/>
              </a:rPr>
              <a:t>Great Ormond Street Hospital  </a:t>
            </a:r>
          </a:p>
          <a:p>
            <a:endParaRPr lang="en-US" sz="16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49393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501" y="4395"/>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a:p>
          <a:p>
            <a:pPr algn="ctr" defTabSz="914180"/>
            <a:endParaRPr lang="en-GB" dirty="0">
              <a:solidFill>
                <a:prstClr val="white"/>
              </a:solidFill>
            </a:endParaRPr>
          </a:p>
        </p:txBody>
      </p:sp>
      <p:sp>
        <p:nvSpPr>
          <p:cNvPr id="16" name="TextBox 15"/>
          <p:cNvSpPr txBox="1"/>
          <p:nvPr/>
        </p:nvSpPr>
        <p:spPr>
          <a:xfrm>
            <a:off x="518685" y="993495"/>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Stance</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635DFACA-37D1-21D1-E4A1-B20355710009}"/>
              </a:ext>
            </a:extLst>
          </p:cNvPr>
          <p:cNvGrpSpPr/>
          <p:nvPr/>
        </p:nvGrpSpPr>
        <p:grpSpPr>
          <a:xfrm>
            <a:off x="-50646" y="4121695"/>
            <a:ext cx="2165260" cy="2239433"/>
            <a:chOff x="5064568" y="2629570"/>
            <a:chExt cx="1938992" cy="1938992"/>
          </a:xfrm>
        </p:grpSpPr>
        <p:pic>
          <p:nvPicPr>
            <p:cNvPr id="3" name="Graphic 2" descr="Thought bubble outline">
              <a:extLst>
                <a:ext uri="{FF2B5EF4-FFF2-40B4-BE49-F238E27FC236}">
                  <a16:creationId xmlns:a16="http://schemas.microsoft.com/office/drawing/2014/main" id="{C7D218FD-EF13-979E-1AF5-C74267BDEE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64568" y="2629570"/>
              <a:ext cx="1938992" cy="1938992"/>
            </a:xfrm>
            <a:prstGeom prst="rect">
              <a:avLst/>
            </a:prstGeom>
          </p:spPr>
        </p:pic>
        <p:sp>
          <p:nvSpPr>
            <p:cNvPr id="4" name="TextBox 3">
              <a:extLst>
                <a:ext uri="{FF2B5EF4-FFF2-40B4-BE49-F238E27FC236}">
                  <a16:creationId xmlns:a16="http://schemas.microsoft.com/office/drawing/2014/main" id="{CE8AAC94-1C13-2424-8F08-B794C537BBB1}"/>
                </a:ext>
              </a:extLst>
            </p:cNvPr>
            <p:cNvSpPr txBox="1"/>
            <p:nvPr/>
          </p:nvSpPr>
          <p:spPr>
            <a:xfrm>
              <a:off x="5277311" y="3201398"/>
              <a:ext cx="1651404" cy="369332"/>
            </a:xfrm>
            <a:prstGeom prst="rect">
              <a:avLst/>
            </a:prstGeom>
            <a:noFill/>
          </p:spPr>
          <p:txBody>
            <a:bodyPr wrap="square" rtlCol="0">
              <a:spAutoFit/>
            </a:bodyPr>
            <a:lstStyle/>
            <a:p>
              <a:r>
                <a:rPr lang="en-US" b="1" dirty="0">
                  <a:latin typeface="Century Gothic" panose="020B0502020202020204" pitchFamily="34" charset="0"/>
                </a:rPr>
                <a:t>It’s not a doll!</a:t>
              </a:r>
            </a:p>
          </p:txBody>
        </p:sp>
      </p:grpSp>
      <p:pic>
        <p:nvPicPr>
          <p:cNvPr id="11" name="Content Placeholder 4">
            <a:extLst>
              <a:ext uri="{FF2B5EF4-FFF2-40B4-BE49-F238E27FC236}">
                <a16:creationId xmlns:a16="http://schemas.microsoft.com/office/drawing/2014/main" id="{6C18591E-C694-4E57-AB58-2913B6DC90F9}"/>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89474" y="2014436"/>
            <a:ext cx="2634507" cy="1215927"/>
          </a:xfrm>
          <a:prstGeom prst="rect">
            <a:avLst/>
          </a:prstGeom>
        </p:spPr>
      </p:pic>
      <p:sp>
        <p:nvSpPr>
          <p:cNvPr id="12" name="Rectangle 11">
            <a:extLst>
              <a:ext uri="{FF2B5EF4-FFF2-40B4-BE49-F238E27FC236}">
                <a16:creationId xmlns:a16="http://schemas.microsoft.com/office/drawing/2014/main" id="{4F3C6B3A-C201-41FD-B08F-B85F0E147A7B}"/>
              </a:ext>
            </a:extLst>
          </p:cNvPr>
          <p:cNvSpPr/>
          <p:nvPr/>
        </p:nvSpPr>
        <p:spPr>
          <a:xfrm>
            <a:off x="3745722" y="1926584"/>
            <a:ext cx="5129844" cy="954107"/>
          </a:xfrm>
          <a:prstGeom prst="rect">
            <a:avLst/>
          </a:prstGeom>
        </p:spPr>
        <p:txBody>
          <a:bodyPr wrap="square">
            <a:spAutoFit/>
          </a:bodyPr>
          <a:lstStyle/>
          <a:p>
            <a:r>
              <a:rPr lang="en-GB" sz="2800" b="1" u="sng" dirty="0"/>
              <a:t>Background stance: </a:t>
            </a:r>
            <a:r>
              <a:rPr lang="en-GB" sz="2800" dirty="0"/>
              <a:t>relatively stable once decided upon </a:t>
            </a:r>
          </a:p>
        </p:txBody>
      </p:sp>
      <p:sp>
        <p:nvSpPr>
          <p:cNvPr id="13" name="Rectangle 12">
            <a:extLst>
              <a:ext uri="{FF2B5EF4-FFF2-40B4-BE49-F238E27FC236}">
                <a16:creationId xmlns:a16="http://schemas.microsoft.com/office/drawing/2014/main" id="{A58108B3-CAFE-4F6B-8334-EECF07DA13A1}"/>
              </a:ext>
            </a:extLst>
          </p:cNvPr>
          <p:cNvSpPr/>
          <p:nvPr/>
        </p:nvSpPr>
        <p:spPr>
          <a:xfrm>
            <a:off x="3682724" y="4121695"/>
            <a:ext cx="5459465" cy="2246769"/>
          </a:xfrm>
          <a:prstGeom prst="rect">
            <a:avLst/>
          </a:prstGeom>
        </p:spPr>
        <p:txBody>
          <a:bodyPr wrap="square">
            <a:spAutoFit/>
          </a:bodyPr>
          <a:lstStyle/>
          <a:p>
            <a:r>
              <a:rPr lang="en-GB" sz="2800" b="1" u="sng" dirty="0"/>
              <a:t>Front-ground drama</a:t>
            </a:r>
            <a:r>
              <a:rPr lang="en-GB" sz="2800" u="sng" dirty="0"/>
              <a:t>: e.g. </a:t>
            </a:r>
            <a:r>
              <a:rPr lang="en-GB" sz="2800" u="sng"/>
              <a:t>st</a:t>
            </a:r>
            <a:r>
              <a:rPr lang="en-GB" sz="2800"/>
              <a:t>rong feelings, </a:t>
            </a:r>
            <a:r>
              <a:rPr lang="en-GB" sz="2800" dirty="0"/>
              <a:t>defensiveness, sarcastic jokes, heated atmosphere, rushing through, flatness, excessive positivity. </a:t>
            </a:r>
          </a:p>
        </p:txBody>
      </p:sp>
      <p:pic>
        <p:nvPicPr>
          <p:cNvPr id="14" name="Picture 2">
            <a:extLst>
              <a:ext uri="{FF2B5EF4-FFF2-40B4-BE49-F238E27FC236}">
                <a16:creationId xmlns:a16="http://schemas.microsoft.com/office/drawing/2014/main" id="{2AFA980D-A838-41DF-8684-AE0F73ABD9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113" y="4215388"/>
            <a:ext cx="1811611" cy="92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8868FDF7-27F4-475B-B4D4-BEF43CE87C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6728" y="5245756"/>
            <a:ext cx="996706" cy="150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41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FE60AACE-15BF-2707-F046-8A10087CA3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70384">
            <a:off x="4520147" y="4171868"/>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descr="Chat with solid fill">
            <a:extLst>
              <a:ext uri="{FF2B5EF4-FFF2-40B4-BE49-F238E27FC236}">
                <a16:creationId xmlns:a16="http://schemas.microsoft.com/office/drawing/2014/main" id="{604049E4-CB49-2341-51A6-C35B68534B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52622">
            <a:off x="481072" y="1181755"/>
            <a:ext cx="2084682" cy="2084682"/>
          </a:xfrm>
          <a:prstGeom prst="rect">
            <a:avLst/>
          </a:prstGeom>
        </p:spPr>
      </p:pic>
      <p:sp>
        <p:nvSpPr>
          <p:cNvPr id="16" name="TextBox 15"/>
          <p:cNvSpPr txBox="1"/>
          <p:nvPr/>
        </p:nvSpPr>
        <p:spPr>
          <a:xfrm>
            <a:off x="1955854" y="2996952"/>
            <a:ext cx="6264696" cy="1789484"/>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Discuss with your table:</a:t>
            </a:r>
          </a:p>
          <a:p>
            <a:pPr defTabSz="914180"/>
            <a:r>
              <a:rPr lang="en-GB" sz="2800" dirty="0">
                <a:solidFill>
                  <a:srgbClr val="FBF24F"/>
                </a:solidFill>
                <a:latin typeface="Century Gothic" panose="020B0502020202020204" pitchFamily="34" charset="0"/>
              </a:rPr>
              <a:t> </a:t>
            </a:r>
          </a:p>
          <a:p>
            <a:pPr marL="514350" indent="-514350" defTabSz="914180">
              <a:buAutoNum type="arabicPeriod"/>
            </a:pPr>
            <a:r>
              <a:rPr lang="en-GB" sz="2800" dirty="0">
                <a:solidFill>
                  <a:srgbClr val="FBF24F"/>
                </a:solidFill>
                <a:latin typeface="Century Gothic" panose="020B0502020202020204" pitchFamily="34" charset="0"/>
              </a:rPr>
              <a:t>What affects your stance?</a:t>
            </a:r>
          </a:p>
          <a:p>
            <a:pPr marL="514350" indent="-514350" defTabSz="914180">
              <a:buAutoNum type="arabicPeriod"/>
            </a:pPr>
            <a:r>
              <a:rPr lang="en-GB" sz="2800" dirty="0">
                <a:solidFill>
                  <a:srgbClr val="FBF24F"/>
                </a:solidFill>
                <a:latin typeface="Century Gothic" panose="020B0502020202020204" pitchFamily="34" charset="0"/>
              </a:rPr>
              <a:t>What is your ideal stance?</a:t>
            </a:r>
          </a:p>
        </p:txBody>
      </p:sp>
      <p:grpSp>
        <p:nvGrpSpPr>
          <p:cNvPr id="9" name="Group 8">
            <a:extLst>
              <a:ext uri="{FF2B5EF4-FFF2-40B4-BE49-F238E27FC236}">
                <a16:creationId xmlns:a16="http://schemas.microsoft.com/office/drawing/2014/main" id="{2A818BEE-DCFE-E2CE-419B-569535C61373}"/>
              </a:ext>
            </a:extLst>
          </p:cNvPr>
          <p:cNvGrpSpPr/>
          <p:nvPr/>
        </p:nvGrpSpPr>
        <p:grpSpPr>
          <a:xfrm>
            <a:off x="7195796" y="3453231"/>
            <a:ext cx="1003648" cy="1810063"/>
            <a:chOff x="7195796" y="3453231"/>
            <a:chExt cx="1003648" cy="1810063"/>
          </a:xfrm>
        </p:grpSpPr>
        <p:pic>
          <p:nvPicPr>
            <p:cNvPr id="2" name="Graphic 1" descr="Postit Notes 3 with solid fill">
              <a:extLst>
                <a:ext uri="{FF2B5EF4-FFF2-40B4-BE49-F238E27FC236}">
                  <a16:creationId xmlns:a16="http://schemas.microsoft.com/office/drawing/2014/main" id="{9D8256EC-F7F6-418E-A03A-5E0FAB806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95796" y="3453231"/>
              <a:ext cx="914400" cy="914400"/>
            </a:xfrm>
            <a:prstGeom prst="rect">
              <a:avLst/>
            </a:prstGeom>
          </p:spPr>
        </p:pic>
        <p:pic>
          <p:nvPicPr>
            <p:cNvPr id="3" name="Graphic 2" descr="Postit Notes 3 with solid fill">
              <a:extLst>
                <a:ext uri="{FF2B5EF4-FFF2-40B4-BE49-F238E27FC236}">
                  <a16:creationId xmlns:a16="http://schemas.microsoft.com/office/drawing/2014/main" id="{C83839BE-0E9F-A8C7-208A-A1A67E390B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5044" y="4348894"/>
              <a:ext cx="914400" cy="914400"/>
            </a:xfrm>
            <a:prstGeom prst="rect">
              <a:avLst/>
            </a:prstGeom>
          </p:spPr>
        </p:pic>
      </p:grpSp>
    </p:spTree>
    <p:extLst>
      <p:ext uri="{BB962C8B-B14F-4D97-AF65-F5344CB8AC3E}">
        <p14:creationId xmlns:p14="http://schemas.microsoft.com/office/powerpoint/2010/main" val="6622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197" y="-13276"/>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1518582" y="3066393"/>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Short leg stretching break, as promised!</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phic 2" descr="Smart Phone with solid fill">
            <a:extLst>
              <a:ext uri="{FF2B5EF4-FFF2-40B4-BE49-F238E27FC236}">
                <a16:creationId xmlns:a16="http://schemas.microsoft.com/office/drawing/2014/main" id="{8B408C05-E1F7-9EE9-A56F-33321513A5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2841543">
            <a:off x="4024961" y="3991633"/>
            <a:ext cx="914400" cy="914400"/>
          </a:xfrm>
          <a:prstGeom prst="rect">
            <a:avLst/>
          </a:prstGeom>
        </p:spPr>
      </p:pic>
      <p:pic>
        <p:nvPicPr>
          <p:cNvPr id="5" name="Graphic 4" descr="Chat bubble outline">
            <a:extLst>
              <a:ext uri="{FF2B5EF4-FFF2-40B4-BE49-F238E27FC236}">
                <a16:creationId xmlns:a16="http://schemas.microsoft.com/office/drawing/2014/main" id="{1CCED11F-39F1-8914-F556-5078502F1D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79147" y="3991633"/>
            <a:ext cx="914400" cy="914400"/>
          </a:xfrm>
          <a:prstGeom prst="rect">
            <a:avLst/>
          </a:prstGeom>
        </p:spPr>
      </p:pic>
      <p:pic>
        <p:nvPicPr>
          <p:cNvPr id="7" name="Graphic 6" descr="Walk with solid fill">
            <a:extLst>
              <a:ext uri="{FF2B5EF4-FFF2-40B4-BE49-F238E27FC236}">
                <a16:creationId xmlns:a16="http://schemas.microsoft.com/office/drawing/2014/main" id="{F48BE893-772D-09D6-F626-4C098990FF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63189" y="3991633"/>
            <a:ext cx="914400" cy="914400"/>
          </a:xfrm>
          <a:prstGeom prst="rect">
            <a:avLst/>
          </a:prstGeom>
        </p:spPr>
      </p:pic>
    </p:spTree>
    <p:extLst>
      <p:ext uri="{BB962C8B-B14F-4D97-AF65-F5344CB8AC3E}">
        <p14:creationId xmlns:p14="http://schemas.microsoft.com/office/powerpoint/2010/main" val="256896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FE60AACE-15BF-2707-F046-8A10087CA3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770384">
            <a:off x="4520147" y="4171868"/>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descr="Chat with solid fill">
            <a:extLst>
              <a:ext uri="{FF2B5EF4-FFF2-40B4-BE49-F238E27FC236}">
                <a16:creationId xmlns:a16="http://schemas.microsoft.com/office/drawing/2014/main" id="{604049E4-CB49-2341-51A6-C35B68534B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52622">
            <a:off x="481072" y="1181755"/>
            <a:ext cx="2084682" cy="2084682"/>
          </a:xfrm>
          <a:prstGeom prst="rect">
            <a:avLst/>
          </a:prstGeom>
        </p:spPr>
      </p:pic>
      <p:grpSp>
        <p:nvGrpSpPr>
          <p:cNvPr id="8" name="Group 7">
            <a:extLst>
              <a:ext uri="{FF2B5EF4-FFF2-40B4-BE49-F238E27FC236}">
                <a16:creationId xmlns:a16="http://schemas.microsoft.com/office/drawing/2014/main" id="{6EC82B55-391D-772B-4048-B05A6C61AA5C}"/>
              </a:ext>
            </a:extLst>
          </p:cNvPr>
          <p:cNvGrpSpPr/>
          <p:nvPr/>
        </p:nvGrpSpPr>
        <p:grpSpPr>
          <a:xfrm>
            <a:off x="1955854" y="2996952"/>
            <a:ext cx="6264696" cy="2266342"/>
            <a:chOff x="1955854" y="2996952"/>
            <a:chExt cx="6264696" cy="2266342"/>
          </a:xfrm>
        </p:grpSpPr>
        <p:sp>
          <p:nvSpPr>
            <p:cNvPr id="16" name="TextBox 15"/>
            <p:cNvSpPr txBox="1"/>
            <p:nvPr/>
          </p:nvSpPr>
          <p:spPr>
            <a:xfrm>
              <a:off x="1955854" y="2996952"/>
              <a:ext cx="6264696" cy="1789484"/>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Discuss with your table:</a:t>
              </a:r>
            </a:p>
            <a:p>
              <a:pPr defTabSz="914180"/>
              <a:r>
                <a:rPr lang="en-GB" sz="2800" dirty="0">
                  <a:solidFill>
                    <a:srgbClr val="FBF24F"/>
                  </a:solidFill>
                  <a:latin typeface="Century Gothic" panose="020B0502020202020204" pitchFamily="34" charset="0"/>
                </a:rPr>
                <a:t> </a:t>
              </a:r>
            </a:p>
            <a:p>
              <a:pPr marL="514350" indent="-514350" defTabSz="914180">
                <a:buAutoNum type="arabicPeriod"/>
              </a:pPr>
              <a:r>
                <a:rPr lang="en-GB" sz="2800" dirty="0">
                  <a:solidFill>
                    <a:srgbClr val="FBF24F"/>
                  </a:solidFill>
                  <a:latin typeface="Century Gothic" panose="020B0502020202020204" pitchFamily="34" charset="0"/>
                </a:rPr>
                <a:t>What affects your stance?</a:t>
              </a:r>
            </a:p>
            <a:p>
              <a:pPr marL="514350" indent="-514350" defTabSz="914180">
                <a:buAutoNum type="arabicPeriod"/>
              </a:pPr>
              <a:r>
                <a:rPr lang="en-GB" sz="2800" dirty="0">
                  <a:solidFill>
                    <a:srgbClr val="FBF24F"/>
                  </a:solidFill>
                  <a:latin typeface="Century Gothic" panose="020B0502020202020204" pitchFamily="34" charset="0"/>
                </a:rPr>
                <a:t>What is your ideal stance?</a:t>
              </a:r>
            </a:p>
          </p:txBody>
        </p:sp>
        <p:pic>
          <p:nvPicPr>
            <p:cNvPr id="2" name="Graphic 1" descr="Postit Notes 3 with solid fill">
              <a:extLst>
                <a:ext uri="{FF2B5EF4-FFF2-40B4-BE49-F238E27FC236}">
                  <a16:creationId xmlns:a16="http://schemas.microsoft.com/office/drawing/2014/main" id="{9D8256EC-F7F6-418E-A03A-5E0FAB806C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95796" y="3453231"/>
              <a:ext cx="914400" cy="914400"/>
            </a:xfrm>
            <a:prstGeom prst="rect">
              <a:avLst/>
            </a:prstGeom>
          </p:spPr>
        </p:pic>
        <p:pic>
          <p:nvPicPr>
            <p:cNvPr id="3" name="Graphic 2" descr="Postit Notes 3 with solid fill">
              <a:extLst>
                <a:ext uri="{FF2B5EF4-FFF2-40B4-BE49-F238E27FC236}">
                  <a16:creationId xmlns:a16="http://schemas.microsoft.com/office/drawing/2014/main" id="{C83839BE-0E9F-A8C7-208A-A1A67E390B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85044" y="4348894"/>
              <a:ext cx="914400" cy="914400"/>
            </a:xfrm>
            <a:prstGeom prst="rect">
              <a:avLst/>
            </a:prstGeom>
          </p:spPr>
        </p:pic>
      </p:grpSp>
    </p:spTree>
    <p:extLst>
      <p:ext uri="{BB962C8B-B14F-4D97-AF65-F5344CB8AC3E}">
        <p14:creationId xmlns:p14="http://schemas.microsoft.com/office/powerpoint/2010/main" val="42156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A8CEC9-0011-DEE5-D433-3AC6D9FA0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39787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A8CEC9-0011-DEE5-D433-3AC6D9FA06D4}"/>
              </a:ext>
            </a:extLst>
          </p:cNvPr>
          <p:cNvPicPr>
            <a:picLocks noChangeAspect="1"/>
          </p:cNvPicPr>
          <p:nvPr/>
        </p:nvPicPr>
        <p:blipFill rotWithShape="1">
          <a:blip r:embed="rId3">
            <a:extLst>
              <a:ext uri="{28A0092B-C50C-407E-A947-70E740481C1C}">
                <a14:useLocalDpi xmlns:a14="http://schemas.microsoft.com/office/drawing/2010/main" val="0"/>
              </a:ext>
            </a:extLst>
          </a:blip>
          <a:srcRect r="-400" b="47900"/>
          <a:stretch/>
        </p:blipFill>
        <p:spPr>
          <a:xfrm>
            <a:off x="15210" y="20095"/>
            <a:ext cx="9138575" cy="6323012"/>
          </a:xfrm>
          <a:prstGeom prst="rect">
            <a:avLst/>
          </a:prstGeom>
        </p:spPr>
      </p:pic>
      <p:sp>
        <p:nvSpPr>
          <p:cNvPr id="2" name="Rectangle 1">
            <a:extLst>
              <a:ext uri="{FF2B5EF4-FFF2-40B4-BE49-F238E27FC236}">
                <a16:creationId xmlns:a16="http://schemas.microsoft.com/office/drawing/2014/main" id="{E64BC604-689B-FD03-1AC3-8570C7D5C681}"/>
              </a:ext>
            </a:extLst>
          </p:cNvPr>
          <p:cNvSpPr/>
          <p:nvPr/>
        </p:nvSpPr>
        <p:spPr>
          <a:xfrm>
            <a:off x="-13364" y="6343107"/>
            <a:ext cx="9128790" cy="527568"/>
          </a:xfrm>
          <a:prstGeom prst="rect">
            <a:avLst/>
          </a:prstGeom>
          <a:solidFill>
            <a:srgbClr val="00B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299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A8CEC9-0011-DEE5-D433-3AC6D9FA06D4}"/>
              </a:ext>
            </a:extLst>
          </p:cNvPr>
          <p:cNvPicPr>
            <a:picLocks noChangeAspect="1"/>
          </p:cNvPicPr>
          <p:nvPr/>
        </p:nvPicPr>
        <p:blipFill rotWithShape="1">
          <a:blip r:embed="rId3">
            <a:extLst>
              <a:ext uri="{28A0092B-C50C-407E-A947-70E740481C1C}">
                <a14:useLocalDpi xmlns:a14="http://schemas.microsoft.com/office/drawing/2010/main" val="0"/>
              </a:ext>
            </a:extLst>
          </a:blip>
          <a:srcRect t="52100"/>
          <a:stretch/>
        </p:blipFill>
        <p:spPr>
          <a:xfrm>
            <a:off x="0" y="988280"/>
            <a:ext cx="9144000" cy="5839971"/>
          </a:xfrm>
          <a:prstGeom prst="rect">
            <a:avLst/>
          </a:prstGeom>
        </p:spPr>
      </p:pic>
      <p:sp>
        <p:nvSpPr>
          <p:cNvPr id="2" name="Rectangle 1">
            <a:extLst>
              <a:ext uri="{FF2B5EF4-FFF2-40B4-BE49-F238E27FC236}">
                <a16:creationId xmlns:a16="http://schemas.microsoft.com/office/drawing/2014/main" id="{29F27B3C-D9E6-A5A0-BFA6-FF5149E7BDDC}"/>
              </a:ext>
            </a:extLst>
          </p:cNvPr>
          <p:cNvSpPr/>
          <p:nvPr/>
        </p:nvSpPr>
        <p:spPr>
          <a:xfrm>
            <a:off x="0" y="0"/>
            <a:ext cx="9144000" cy="991663"/>
          </a:xfrm>
          <a:prstGeom prst="rect">
            <a:avLst/>
          </a:prstGeom>
          <a:solidFill>
            <a:srgbClr val="00B9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52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1083345" y="3009231"/>
            <a:ext cx="7416824" cy="3943920"/>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Explore the previous simulation experiences of the ‘learner’ in your group</a:t>
            </a: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r>
              <a:rPr lang="en-GB" sz="2800" dirty="0">
                <a:solidFill>
                  <a:srgbClr val="FBF24F"/>
                </a:solidFill>
                <a:latin typeface="Century Gothic" panose="020B0502020202020204" pitchFamily="34" charset="0"/>
              </a:rPr>
              <a:t>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FE60AACE-15BF-2707-F046-8A10087CA3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51466">
            <a:off x="3537390" y="3284548"/>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descr="Chat with solid fill">
            <a:extLst>
              <a:ext uri="{FF2B5EF4-FFF2-40B4-BE49-F238E27FC236}">
                <a16:creationId xmlns:a16="http://schemas.microsoft.com/office/drawing/2014/main" id="{604049E4-CB49-2341-51A6-C35B68534B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52622">
            <a:off x="481072" y="1181755"/>
            <a:ext cx="2084682" cy="2084682"/>
          </a:xfrm>
          <a:prstGeom prst="rect">
            <a:avLst/>
          </a:prstGeom>
        </p:spPr>
      </p:pic>
      <p:grpSp>
        <p:nvGrpSpPr>
          <p:cNvPr id="2" name="Group 1">
            <a:extLst>
              <a:ext uri="{FF2B5EF4-FFF2-40B4-BE49-F238E27FC236}">
                <a16:creationId xmlns:a16="http://schemas.microsoft.com/office/drawing/2014/main" id="{895888E3-5AD8-5177-6525-94CC253C11EE}"/>
              </a:ext>
            </a:extLst>
          </p:cNvPr>
          <p:cNvGrpSpPr/>
          <p:nvPr/>
        </p:nvGrpSpPr>
        <p:grpSpPr>
          <a:xfrm>
            <a:off x="6228184" y="4121695"/>
            <a:ext cx="2736304" cy="2736304"/>
            <a:chOff x="5292106" y="2695639"/>
            <a:chExt cx="2736304" cy="2736304"/>
          </a:xfrm>
        </p:grpSpPr>
        <p:pic>
          <p:nvPicPr>
            <p:cNvPr id="3" name="Graphic 2" descr="Thought bubble outline">
              <a:extLst>
                <a:ext uri="{FF2B5EF4-FFF2-40B4-BE49-F238E27FC236}">
                  <a16:creationId xmlns:a16="http://schemas.microsoft.com/office/drawing/2014/main" id="{9AEEDAE7-B8BF-1746-716F-6872A3F043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92106" y="2695639"/>
              <a:ext cx="2736304" cy="2736304"/>
            </a:xfrm>
            <a:prstGeom prst="rect">
              <a:avLst/>
            </a:prstGeom>
          </p:spPr>
        </p:pic>
        <p:sp>
          <p:nvSpPr>
            <p:cNvPr id="4" name="TextBox 3">
              <a:extLst>
                <a:ext uri="{FF2B5EF4-FFF2-40B4-BE49-F238E27FC236}">
                  <a16:creationId xmlns:a16="http://schemas.microsoft.com/office/drawing/2014/main" id="{52089D61-292B-2B9F-4D74-3532EC9FF225}"/>
                </a:ext>
              </a:extLst>
            </p:cNvPr>
            <p:cNvSpPr txBox="1"/>
            <p:nvPr/>
          </p:nvSpPr>
          <p:spPr>
            <a:xfrm>
              <a:off x="5855750" y="3592590"/>
              <a:ext cx="1651404"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You get me!</a:t>
              </a:r>
            </a:p>
          </p:txBody>
        </p:sp>
      </p:grpSp>
    </p:spTree>
    <p:extLst>
      <p:ext uri="{BB962C8B-B14F-4D97-AF65-F5344CB8AC3E}">
        <p14:creationId xmlns:p14="http://schemas.microsoft.com/office/powerpoint/2010/main" val="194356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solidFill>
                <a:prstClr val="white"/>
              </a:solidFill>
            </a:endParaRPr>
          </a:p>
        </p:txBody>
      </p:sp>
      <p:sp>
        <p:nvSpPr>
          <p:cNvPr id="16" name="TextBox 15"/>
          <p:cNvSpPr txBox="1"/>
          <p:nvPr/>
        </p:nvSpPr>
        <p:spPr>
          <a:xfrm>
            <a:off x="538332" y="1124744"/>
            <a:ext cx="8846697" cy="496823"/>
          </a:xfrm>
          <a:prstGeom prst="rect">
            <a:avLst/>
          </a:prstGeom>
          <a:noFill/>
        </p:spPr>
        <p:txBody>
          <a:bodyPr wrap="square" lIns="65298" tIns="32649" rIns="65298" bIns="32649" rtlCol="0">
            <a:spAutoFit/>
          </a:bodyPr>
          <a:lstStyle/>
          <a:p>
            <a:pPr defTabSz="914180"/>
            <a:r>
              <a:rPr lang="en-GB" sz="2800" b="1" dirty="0">
                <a:solidFill>
                  <a:srgbClr val="FBF24F"/>
                </a:solidFill>
                <a:latin typeface="Century Gothic" panose="020B0502020202020204" pitchFamily="34" charset="0"/>
              </a:rPr>
              <a:t>Summary </a:t>
            </a:r>
          </a:p>
        </p:txBody>
      </p:sp>
      <p:sp>
        <p:nvSpPr>
          <p:cNvPr id="20" name="TextBox 19"/>
          <p:cNvSpPr txBox="1"/>
          <p:nvPr/>
        </p:nvSpPr>
        <p:spPr>
          <a:xfrm>
            <a:off x="147789" y="2204864"/>
            <a:ext cx="8816699" cy="3943920"/>
          </a:xfrm>
          <a:prstGeom prst="rect">
            <a:avLst/>
          </a:prstGeom>
          <a:noFill/>
        </p:spPr>
        <p:txBody>
          <a:bodyPr wrap="square" lIns="65298" tIns="32649" rIns="65298" bIns="32649" rtlCol="0">
            <a:spAutoFit/>
          </a:bodyPr>
          <a:lstStyle/>
          <a:p>
            <a:pPr defTabSz="914180"/>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solidFill>
                  <a:schemeClr val="bg1"/>
                </a:solidFill>
                <a:latin typeface="Century Gothic" panose="020B0502020202020204" pitchFamily="34" charset="0"/>
              </a:rPr>
              <a:t>Pre-brief is essential to psychological safety of candidates and educators</a:t>
            </a:r>
          </a:p>
          <a:p>
            <a:pPr marL="457200" indent="-457200" defTabSz="914180">
              <a:buFont typeface="Arial" panose="020B0604020202020204" pitchFamily="34" charset="0"/>
              <a:buChar char="•"/>
            </a:pPr>
            <a:endParaRPr lang="en-GB" dirty="0">
              <a:solidFill>
                <a:schemeClr val="bg1"/>
              </a:solidFill>
              <a:latin typeface="Century Gothic" panose="020B0502020202020204" pitchFamily="34" charset="0"/>
            </a:endParaRPr>
          </a:p>
          <a:p>
            <a:pPr marL="457200" indent="-457200" defTabSz="914180">
              <a:buFont typeface="Arial" panose="020B0604020202020204" pitchFamily="34" charset="0"/>
              <a:buChar char="•"/>
            </a:pPr>
            <a:r>
              <a:rPr lang="en-GB" dirty="0">
                <a:solidFill>
                  <a:schemeClr val="bg1"/>
                </a:solidFill>
                <a:latin typeface="Century Gothic" panose="020B0502020202020204" pitchFamily="34" charset="0"/>
              </a:rPr>
              <a:t>We can apply psychotherapeutic principles to pre-briefing: </a:t>
            </a:r>
          </a:p>
          <a:p>
            <a:pPr marL="914400" lvl="1" indent="-457200" defTabSz="914180">
              <a:buFont typeface="Arial" panose="020B0604020202020204" pitchFamily="34" charset="0"/>
              <a:buChar char="•"/>
            </a:pPr>
            <a:r>
              <a:rPr lang="en-GB" dirty="0">
                <a:solidFill>
                  <a:schemeClr val="bg1"/>
                </a:solidFill>
                <a:latin typeface="Century Gothic" panose="020B0502020202020204" pitchFamily="34" charset="0"/>
              </a:rPr>
              <a:t>Our stance as educators </a:t>
            </a:r>
          </a:p>
          <a:p>
            <a:pPr marL="914400" lvl="1" indent="-457200" defTabSz="914180">
              <a:buFont typeface="Arial" panose="020B0604020202020204" pitchFamily="34" charset="0"/>
              <a:buChar char="•"/>
            </a:pPr>
            <a:r>
              <a:rPr lang="en-GB" dirty="0">
                <a:solidFill>
                  <a:schemeClr val="bg1"/>
                </a:solidFill>
                <a:latin typeface="Century Gothic" panose="020B0502020202020204" pitchFamily="34" charset="0"/>
              </a:rPr>
              <a:t>Epistemic trust</a:t>
            </a:r>
          </a:p>
          <a:p>
            <a:pPr marL="457200" indent="-457200" defTabSz="914180">
              <a:buFont typeface="Arial" panose="020B0604020202020204" pitchFamily="34" charset="0"/>
              <a:buChar char="•"/>
            </a:pPr>
            <a:endParaRPr lang="en-GB" dirty="0">
              <a:solidFill>
                <a:schemeClr val="bg1"/>
              </a:solidFill>
              <a:latin typeface="Century Gothic" panose="020B0502020202020204" pitchFamily="34" charset="0"/>
            </a:endParaRPr>
          </a:p>
          <a:p>
            <a:pPr marL="457200" indent="-457200" defTabSz="914180">
              <a:buFont typeface="Arial" panose="020B0604020202020204" pitchFamily="34" charset="0"/>
              <a:buChar char="•"/>
            </a:pPr>
            <a:r>
              <a:rPr lang="en-GB" dirty="0">
                <a:solidFill>
                  <a:schemeClr val="bg1"/>
                </a:solidFill>
                <a:latin typeface="Century Gothic" panose="020B0502020202020204" pitchFamily="34" charset="0"/>
              </a:rPr>
              <a:t>Introduction to new pre-briefing tool being introduced in our centre</a:t>
            </a:r>
          </a:p>
          <a:p>
            <a:pPr defTabSz="914180"/>
            <a:endParaRPr lang="en-GB" dirty="0">
              <a:latin typeface="Century Gothic" panose="020B0502020202020204" pitchFamily="34" charset="0"/>
            </a:endParaRPr>
          </a:p>
          <a:p>
            <a:pPr marL="457200" indent="-457200" defTabSz="914180">
              <a:buFont typeface="Arial" panose="020B0604020202020204" pitchFamily="34" charset="0"/>
              <a:buChar char="•"/>
            </a:pPr>
            <a:endParaRPr lang="en-GB" dirty="0">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894244">
            <a:off x="1048818" y="515837"/>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8E59160-FD7D-D2EE-1615-82358CD93417}"/>
              </a:ext>
            </a:extLst>
          </p:cNvPr>
          <p:cNvSpPr txBox="1"/>
          <p:nvPr/>
        </p:nvSpPr>
        <p:spPr>
          <a:xfrm>
            <a:off x="271786" y="6006844"/>
            <a:ext cx="8620694" cy="877163"/>
          </a:xfrm>
          <a:prstGeom prst="rect">
            <a:avLst/>
          </a:prstGeom>
          <a:noFill/>
        </p:spPr>
        <p:txBody>
          <a:bodyPr wrap="square" rtlCol="0">
            <a:spAutoFit/>
          </a:bodyPr>
          <a:lstStyle/>
          <a:p>
            <a:r>
              <a:rPr lang="en-US" sz="1100" dirty="0">
                <a:solidFill>
                  <a:schemeClr val="bg1"/>
                </a:solidFill>
                <a:latin typeface="Century Gothic" panose="020B0502020202020204" pitchFamily="34" charset="0"/>
              </a:rPr>
              <a:t>Rudolph, Jenny W. PhD; </a:t>
            </a:r>
            <a:r>
              <a:rPr lang="en-US" sz="1100" dirty="0" err="1">
                <a:solidFill>
                  <a:schemeClr val="bg1"/>
                </a:solidFill>
                <a:latin typeface="Century Gothic" panose="020B0502020202020204" pitchFamily="34" charset="0"/>
              </a:rPr>
              <a:t>Raemer</a:t>
            </a:r>
            <a:r>
              <a:rPr lang="en-US" sz="1100" dirty="0">
                <a:solidFill>
                  <a:schemeClr val="bg1"/>
                </a:solidFill>
                <a:latin typeface="Century Gothic" panose="020B0502020202020204" pitchFamily="34" charset="0"/>
              </a:rPr>
              <a:t>, Daniel B. PhD; Simon, Robert EdD. Establishing a Safe Container for Learning in Simulation: The Role of the </a:t>
            </a:r>
            <a:r>
              <a:rPr lang="en-US" sz="1100" dirty="0" err="1">
                <a:solidFill>
                  <a:schemeClr val="bg1"/>
                </a:solidFill>
                <a:latin typeface="Century Gothic" panose="020B0502020202020204" pitchFamily="34" charset="0"/>
              </a:rPr>
              <a:t>Presimulation</a:t>
            </a:r>
            <a:r>
              <a:rPr lang="en-US" sz="1100" dirty="0">
                <a:solidFill>
                  <a:schemeClr val="bg1"/>
                </a:solidFill>
                <a:latin typeface="Century Gothic" panose="020B0502020202020204" pitchFamily="34" charset="0"/>
              </a:rPr>
              <a:t> Briefing. Simulation in Healthcare: Journal of the Society for Simulation in Healthcare: December 2014 - Volume 9 - Issue 6 - p 339-349</a:t>
            </a:r>
          </a:p>
          <a:p>
            <a:r>
              <a:rPr lang="en-US" dirty="0"/>
              <a:t> </a:t>
            </a:r>
          </a:p>
        </p:txBody>
      </p:sp>
    </p:spTree>
    <p:extLst>
      <p:ext uri="{BB962C8B-B14F-4D97-AF65-F5344CB8AC3E}">
        <p14:creationId xmlns:p14="http://schemas.microsoft.com/office/powerpoint/2010/main" val="1755035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2195736" y="3262129"/>
            <a:ext cx="7416824" cy="351303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What are your thoughts?</a:t>
            </a: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endParaRPr lang="en-GB" sz="2800" dirty="0">
              <a:solidFill>
                <a:srgbClr val="FBF24F"/>
              </a:solidFill>
              <a:latin typeface="Century Gothic" panose="020B0502020202020204" pitchFamily="34" charset="0"/>
            </a:endParaRPr>
          </a:p>
          <a:p>
            <a:pPr defTabSz="914180"/>
            <a:r>
              <a:rPr lang="en-GB" sz="2800" dirty="0">
                <a:solidFill>
                  <a:srgbClr val="FBF24F"/>
                </a:solidFill>
                <a:latin typeface="Century Gothic" panose="020B0502020202020204" pitchFamily="34" charset="0"/>
              </a:rPr>
              <a:t>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descr="Chat with solid fill">
            <a:extLst>
              <a:ext uri="{FF2B5EF4-FFF2-40B4-BE49-F238E27FC236}">
                <a16:creationId xmlns:a16="http://schemas.microsoft.com/office/drawing/2014/main" id="{604049E4-CB49-2341-51A6-C35B68534B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352622">
            <a:off x="481072" y="1181755"/>
            <a:ext cx="2084682" cy="2084682"/>
          </a:xfrm>
          <a:prstGeom prst="rect">
            <a:avLst/>
          </a:prstGeom>
        </p:spPr>
      </p:pic>
      <p:sp>
        <p:nvSpPr>
          <p:cNvPr id="8" name="TextBox 7">
            <a:extLst>
              <a:ext uri="{FF2B5EF4-FFF2-40B4-BE49-F238E27FC236}">
                <a16:creationId xmlns:a16="http://schemas.microsoft.com/office/drawing/2014/main" id="{E3CBA108-90BD-3CC8-1DFA-60C8669BC18E}"/>
              </a:ext>
            </a:extLst>
          </p:cNvPr>
          <p:cNvSpPr txBox="1"/>
          <p:nvPr/>
        </p:nvSpPr>
        <p:spPr>
          <a:xfrm>
            <a:off x="2051720" y="4531778"/>
            <a:ext cx="4896544" cy="681489"/>
          </a:xfrm>
          <a:prstGeom prst="rect">
            <a:avLst/>
          </a:prstGeom>
          <a:noFill/>
        </p:spPr>
        <p:txBody>
          <a:bodyPr wrap="square" lIns="65298" tIns="32649" rIns="65298" bIns="32649" rtlCol="0">
            <a:spAutoFit/>
          </a:bodyPr>
          <a:lstStyle/>
          <a:p>
            <a:pPr defTabSz="914180"/>
            <a:r>
              <a:rPr lang="en-GB" sz="2000" i="1" dirty="0">
                <a:solidFill>
                  <a:schemeClr val="bg1"/>
                </a:solidFill>
                <a:latin typeface="Century Gothic" panose="020B0502020202020204" pitchFamily="34" charset="0"/>
              </a:rPr>
              <a:t>Stay in touch: simulation@gosh.nhs.uk</a:t>
            </a:r>
          </a:p>
          <a:p>
            <a:pPr defTabSz="914180"/>
            <a:endParaRPr lang="en-GB" sz="2000" i="1" dirty="0">
              <a:latin typeface="Century Gothic" panose="020B0502020202020204" pitchFamily="34" charset="0"/>
            </a:endParaRPr>
          </a:p>
        </p:txBody>
      </p:sp>
    </p:spTree>
    <p:extLst>
      <p:ext uri="{BB962C8B-B14F-4D97-AF65-F5344CB8AC3E}">
        <p14:creationId xmlns:p14="http://schemas.microsoft.com/office/powerpoint/2010/main" val="217470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solidFill>
                <a:prstClr val="white"/>
              </a:solidFill>
            </a:endParaRPr>
          </a:p>
        </p:txBody>
      </p:sp>
      <p:sp>
        <p:nvSpPr>
          <p:cNvPr id="16" name="TextBox 15"/>
          <p:cNvSpPr txBox="1"/>
          <p:nvPr/>
        </p:nvSpPr>
        <p:spPr>
          <a:xfrm>
            <a:off x="523293" y="1365797"/>
            <a:ext cx="8846697" cy="496823"/>
          </a:xfrm>
          <a:prstGeom prst="rect">
            <a:avLst/>
          </a:prstGeom>
          <a:noFill/>
        </p:spPr>
        <p:txBody>
          <a:bodyPr wrap="square" lIns="65298" tIns="32649" rIns="65298" bIns="32649" rtlCol="0">
            <a:spAutoFit/>
          </a:bodyPr>
          <a:lstStyle/>
          <a:p>
            <a:pPr defTabSz="914180"/>
            <a:r>
              <a:rPr lang="en-GB" sz="2800" b="1" dirty="0">
                <a:solidFill>
                  <a:srgbClr val="FBF24F"/>
                </a:solidFill>
                <a:latin typeface="Century Gothic" panose="020B0502020202020204" pitchFamily="34" charset="0"/>
              </a:rPr>
              <a:t>Overview </a:t>
            </a:r>
          </a:p>
        </p:txBody>
      </p:sp>
      <p:sp>
        <p:nvSpPr>
          <p:cNvPr id="20" name="TextBox 19"/>
          <p:cNvSpPr txBox="1"/>
          <p:nvPr/>
        </p:nvSpPr>
        <p:spPr>
          <a:xfrm>
            <a:off x="147789" y="2204864"/>
            <a:ext cx="8816699" cy="5605914"/>
          </a:xfrm>
          <a:prstGeom prst="rect">
            <a:avLst/>
          </a:prstGeom>
          <a:noFill/>
        </p:spPr>
        <p:txBody>
          <a:bodyPr wrap="square" lIns="65298" tIns="32649" rIns="65298" bIns="32649" rtlCol="0">
            <a:spAutoFit/>
          </a:bodyPr>
          <a:lstStyle/>
          <a:p>
            <a:pPr defTabSz="914180"/>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latin typeface="Century Gothic" panose="020B0502020202020204" pitchFamily="34" charset="0"/>
              </a:rPr>
              <a:t>Consider what the pre-brief is, and why it is important</a:t>
            </a:r>
          </a:p>
          <a:p>
            <a:pPr marL="457200" indent="-457200" defTabSz="914180">
              <a:buFont typeface="Arial" panose="020B0604020202020204" pitchFamily="34" charset="0"/>
              <a:buChar char="•"/>
            </a:pPr>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latin typeface="Century Gothic" panose="020B0502020202020204" pitchFamily="34" charset="0"/>
              </a:rPr>
              <a:t>Recognise the similarities between the therapeutic relationship between a psychologist and their patient and an educator and their simulation candidates </a:t>
            </a:r>
          </a:p>
          <a:p>
            <a:pPr defTabSz="914180"/>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latin typeface="Century Gothic" panose="020B0502020202020204" pitchFamily="34" charset="0"/>
              </a:rPr>
              <a:t>Develop tools to recognise and adapt own stance</a:t>
            </a:r>
          </a:p>
          <a:p>
            <a:pPr marL="457200" indent="-457200" defTabSz="914180">
              <a:buFont typeface="Arial" panose="020B0604020202020204" pitchFamily="34" charset="0"/>
              <a:buChar char="•"/>
            </a:pPr>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solidFill>
                  <a:srgbClr val="FBF34F"/>
                </a:solidFill>
                <a:latin typeface="Century Gothic" panose="020B0502020202020204" pitchFamily="34" charset="0"/>
              </a:rPr>
              <a:t>Short leg stretching break! </a:t>
            </a:r>
          </a:p>
          <a:p>
            <a:pPr marL="457200" indent="-457200" defTabSz="914180">
              <a:buFont typeface="Arial" panose="020B0604020202020204" pitchFamily="34" charset="0"/>
              <a:buChar char="•"/>
            </a:pPr>
            <a:endParaRPr lang="en-GB" dirty="0">
              <a:solidFill>
                <a:srgbClr val="FBF34F"/>
              </a:solidFill>
              <a:latin typeface="Century Gothic" panose="020B0502020202020204" pitchFamily="34" charset="0"/>
            </a:endParaRPr>
          </a:p>
          <a:p>
            <a:pPr marL="457200" indent="-457200" defTabSz="914180">
              <a:buFont typeface="Arial" panose="020B0604020202020204" pitchFamily="34" charset="0"/>
              <a:buChar char="•"/>
            </a:pPr>
            <a:r>
              <a:rPr lang="en-GB" dirty="0">
                <a:latin typeface="Century Gothic" panose="020B0502020202020204" pitchFamily="34" charset="0"/>
              </a:rPr>
              <a:t>Review and critique the new GOSH pre-briefing tool </a:t>
            </a:r>
            <a:endParaRPr lang="en-GB" dirty="0">
              <a:solidFill>
                <a:srgbClr val="FBF34F"/>
              </a:solidFill>
              <a:latin typeface="Century Gothic" panose="020B0502020202020204" pitchFamily="34" charset="0"/>
            </a:endParaRPr>
          </a:p>
          <a:p>
            <a:pPr defTabSz="914180"/>
            <a:endParaRPr lang="en-GB" dirty="0">
              <a:latin typeface="Century Gothic" panose="020B0502020202020204" pitchFamily="34" charset="0"/>
            </a:endParaRPr>
          </a:p>
          <a:p>
            <a:pPr marL="457200" indent="-457200" defTabSz="914180">
              <a:buFont typeface="Arial" panose="020B0604020202020204" pitchFamily="34" charset="0"/>
              <a:buChar char="•"/>
            </a:pPr>
            <a:r>
              <a:rPr lang="en-GB" dirty="0">
                <a:latin typeface="Century Gothic" panose="020B0502020202020204" pitchFamily="34" charset="0"/>
              </a:rPr>
              <a:t>Practice applying principles to develop epistemic trust </a:t>
            </a:r>
          </a:p>
          <a:p>
            <a:pPr marL="457200" indent="-457200" defTabSz="914180">
              <a:buFont typeface="Arial" panose="020B0604020202020204" pitchFamily="34" charset="0"/>
              <a:buChar char="•"/>
            </a:pPr>
            <a:endParaRPr lang="en-GB" dirty="0">
              <a:latin typeface="Century Gothic" panose="020B0502020202020204" pitchFamily="34" charset="0"/>
            </a:endParaRPr>
          </a:p>
          <a:p>
            <a:pPr marL="457200" indent="-457200" defTabSz="914180">
              <a:buFont typeface="Arial" panose="020B0604020202020204" pitchFamily="34" charset="0"/>
              <a:buChar char="•"/>
            </a:pPr>
            <a:endParaRPr lang="en-GB" dirty="0">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solidFill>
                <a:srgbClr val="FFFF00"/>
              </a:solidFill>
              <a:latin typeface="Century Gothic" panose="020B0502020202020204" pitchFamily="34" charset="0"/>
            </a:endParaRPr>
          </a:p>
          <a:p>
            <a:pPr marL="457200" indent="-457200" defTabSz="914180">
              <a:buFont typeface="Arial" panose="020B0604020202020204" pitchFamily="34" charset="0"/>
              <a:buChar char="•"/>
            </a:pPr>
            <a:endParaRPr lang="en-GB" dirty="0">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894244">
            <a:off x="1198611" y="789222"/>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28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1264524-4DB6-FF43-9B32-62025BA16682}"/>
              </a:ext>
            </a:extLst>
          </p:cNvPr>
          <p:cNvSpPr txBox="1"/>
          <p:nvPr/>
        </p:nvSpPr>
        <p:spPr>
          <a:xfrm>
            <a:off x="708335" y="2380368"/>
            <a:ext cx="7725606" cy="2097261"/>
          </a:xfrm>
          <a:prstGeom prst="rect">
            <a:avLst/>
          </a:prstGeom>
          <a:noFill/>
        </p:spPr>
        <p:txBody>
          <a:bodyPr wrap="square" lIns="65298" tIns="32649" rIns="65298" bIns="32649" rtlCol="0">
            <a:spAutoFit/>
          </a:bodyPr>
          <a:lstStyle/>
          <a:p>
            <a:r>
              <a:rPr lang="en-GB" sz="2400" dirty="0">
                <a:solidFill>
                  <a:srgbClr val="FBF34F"/>
                </a:solidFill>
                <a:effectLst/>
                <a:latin typeface="Century Gothic" panose="020B0502020202020204" pitchFamily="34" charset="0"/>
              </a:rPr>
              <a:t>“The pre-simulation briefing (synonymous with the terms </a:t>
            </a:r>
            <a:r>
              <a:rPr lang="en-GB" sz="2400" i="1" dirty="0">
                <a:solidFill>
                  <a:srgbClr val="FBF34F"/>
                </a:solidFill>
                <a:effectLst/>
                <a:latin typeface="Century Gothic" panose="020B0502020202020204" pitchFamily="34" charset="0"/>
              </a:rPr>
              <a:t>introduction, orientation,</a:t>
            </a:r>
            <a:r>
              <a:rPr lang="en-GB" sz="2400" dirty="0">
                <a:solidFill>
                  <a:srgbClr val="FBF34F"/>
                </a:solidFill>
                <a:effectLst/>
                <a:latin typeface="Century Gothic" panose="020B0502020202020204" pitchFamily="34" charset="0"/>
              </a:rPr>
              <a:t> and </a:t>
            </a:r>
            <a:r>
              <a:rPr lang="en-GB" sz="2400" i="1" dirty="0">
                <a:solidFill>
                  <a:srgbClr val="FBF34F"/>
                </a:solidFill>
                <a:effectLst/>
                <a:latin typeface="Century Gothic" panose="020B0502020202020204" pitchFamily="34" charset="0"/>
              </a:rPr>
              <a:t>pre-briefing</a:t>
            </a:r>
            <a:r>
              <a:rPr lang="en-GB" sz="2400" dirty="0">
                <a:solidFill>
                  <a:srgbClr val="FBF34F"/>
                </a:solidFill>
                <a:effectLst/>
                <a:latin typeface="Century Gothic" panose="020B0502020202020204" pitchFamily="34" charset="0"/>
              </a:rPr>
              <a:t>) for a simulation session or entire simulation course sets the tone for all that follows” </a:t>
            </a:r>
          </a:p>
          <a:p>
            <a:endParaRPr lang="en-GB" dirty="0">
              <a:latin typeface="Century Gothic" panose="020B0502020202020204" pitchFamily="34" charset="0"/>
            </a:endParaRPr>
          </a:p>
          <a:p>
            <a:r>
              <a:rPr lang="en-GB" sz="1800" dirty="0">
                <a:effectLst/>
                <a:latin typeface="Century Gothic" panose="020B0502020202020204" pitchFamily="34" charset="0"/>
              </a:rPr>
              <a:t>(Rudolph, </a:t>
            </a:r>
            <a:r>
              <a:rPr lang="en-GB" sz="1800" dirty="0" err="1">
                <a:effectLst/>
                <a:latin typeface="Century Gothic" panose="020B0502020202020204" pitchFamily="34" charset="0"/>
              </a:rPr>
              <a:t>Raemer</a:t>
            </a:r>
            <a:r>
              <a:rPr lang="en-GB" dirty="0">
                <a:latin typeface="Century Gothic" panose="020B0502020202020204" pitchFamily="34" charset="0"/>
              </a:rPr>
              <a:t> and</a:t>
            </a:r>
            <a:r>
              <a:rPr lang="en-GB" sz="1800" dirty="0">
                <a:effectLst/>
                <a:latin typeface="Century Gothic" panose="020B0502020202020204" pitchFamily="34" charset="0"/>
              </a:rPr>
              <a:t> Simon, 2014)</a:t>
            </a:r>
          </a:p>
        </p:txBody>
      </p:sp>
    </p:spTree>
    <p:extLst>
      <p:ext uri="{BB962C8B-B14F-4D97-AF65-F5344CB8AC3E}">
        <p14:creationId xmlns:p14="http://schemas.microsoft.com/office/powerpoint/2010/main" val="885168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2051720" y="2565168"/>
            <a:ext cx="6264696" cy="3790032"/>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Tell your neighbours about your pre-briefing experience </a:t>
            </a:r>
          </a:p>
          <a:p>
            <a:pPr marL="457200" indent="-457200" defTabSz="914180">
              <a:buFont typeface="Arial" panose="020B0604020202020204" pitchFamily="34" charset="0"/>
              <a:buChar char="•"/>
            </a:pPr>
            <a:endParaRPr lang="en-GB" sz="2800" dirty="0">
              <a:solidFill>
                <a:srgbClr val="FBF24F"/>
              </a:solidFill>
              <a:latin typeface="Century Gothic" panose="020B0502020202020204" pitchFamily="34" charset="0"/>
            </a:endParaRPr>
          </a:p>
          <a:p>
            <a:pPr marL="285750" indent="-285750">
              <a:buFont typeface="Arial" panose="020B0604020202020204" pitchFamily="34" charset="0"/>
              <a:buChar char="•"/>
            </a:pPr>
            <a:r>
              <a:rPr lang="en-GB" sz="2800" dirty="0"/>
              <a:t>Do you pre-brief already? </a:t>
            </a:r>
          </a:p>
          <a:p>
            <a:pPr marL="285750" indent="-285750">
              <a:buFont typeface="Arial" panose="020B0604020202020204" pitchFamily="34" charset="0"/>
              <a:buChar char="•"/>
            </a:pPr>
            <a:r>
              <a:rPr lang="en-GB" sz="2800" dirty="0"/>
              <a:t>What do you routinely include? </a:t>
            </a:r>
          </a:p>
          <a:p>
            <a:pPr marL="285750" indent="-285750">
              <a:buFont typeface="Arial" panose="020B0604020202020204" pitchFamily="34" charset="0"/>
              <a:buChar char="•"/>
            </a:pPr>
            <a:r>
              <a:rPr lang="en-GB" sz="2800" dirty="0"/>
              <a:t>Do you notice it makes a difference? </a:t>
            </a:r>
          </a:p>
          <a:p>
            <a:pPr marL="285750" indent="-285750">
              <a:buFont typeface="Arial" panose="020B0604020202020204" pitchFamily="34" charset="0"/>
              <a:buChar char="•"/>
            </a:pPr>
            <a:r>
              <a:rPr lang="en-GB" sz="2800" dirty="0"/>
              <a:t>What are the challenges?</a:t>
            </a:r>
          </a:p>
          <a:p>
            <a:endParaRPr lang="en-GB" sz="1800" dirty="0"/>
          </a:p>
          <a:p>
            <a:pPr defTabSz="914180"/>
            <a:endParaRPr lang="en-GB" sz="2800" dirty="0">
              <a:solidFill>
                <a:srgbClr val="FBF24F"/>
              </a:solidFill>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FE60AACE-15BF-2707-F046-8A10087CA3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551466">
            <a:off x="6216654" y="4409513"/>
            <a:ext cx="1136108" cy="249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descr="Chat with solid fill">
            <a:extLst>
              <a:ext uri="{FF2B5EF4-FFF2-40B4-BE49-F238E27FC236}">
                <a16:creationId xmlns:a16="http://schemas.microsoft.com/office/drawing/2014/main" id="{604049E4-CB49-2341-51A6-C35B68534B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52622">
            <a:off x="481072" y="1181755"/>
            <a:ext cx="2084682" cy="2084682"/>
          </a:xfrm>
          <a:prstGeom prst="rect">
            <a:avLst/>
          </a:prstGeom>
        </p:spPr>
      </p:pic>
    </p:spTree>
    <p:extLst>
      <p:ext uri="{BB962C8B-B14F-4D97-AF65-F5344CB8AC3E}">
        <p14:creationId xmlns:p14="http://schemas.microsoft.com/office/powerpoint/2010/main" val="8933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1264524-4DB6-FF43-9B32-62025BA16682}"/>
              </a:ext>
            </a:extLst>
          </p:cNvPr>
          <p:cNvSpPr txBox="1"/>
          <p:nvPr/>
        </p:nvSpPr>
        <p:spPr>
          <a:xfrm>
            <a:off x="827584" y="1916832"/>
            <a:ext cx="7725606" cy="4482529"/>
          </a:xfrm>
          <a:prstGeom prst="rect">
            <a:avLst/>
          </a:prstGeom>
          <a:noFill/>
        </p:spPr>
        <p:txBody>
          <a:bodyPr wrap="square" lIns="65298" tIns="32649" rIns="65298" bIns="32649" rtlCol="0">
            <a:spAutoFit/>
          </a:bodyPr>
          <a:lstStyle/>
          <a:p>
            <a:r>
              <a:rPr lang="en-GB" sz="2000" b="1" dirty="0">
                <a:solidFill>
                  <a:srgbClr val="FBF34F"/>
                </a:solidFill>
                <a:latin typeface="Century Gothic" panose="020B0502020202020204" pitchFamily="34" charset="0"/>
              </a:rPr>
              <a:t>Establishing a ‘safe container’: </a:t>
            </a:r>
          </a:p>
          <a:p>
            <a:endParaRPr lang="en-GB" dirty="0">
              <a:latin typeface="Century Gothic" panose="020B0502020202020204" pitchFamily="34" charset="0"/>
            </a:endParaRPr>
          </a:p>
          <a:p>
            <a:pPr marL="342900" indent="-342900">
              <a:lnSpc>
                <a:spcPct val="150000"/>
              </a:lnSpc>
              <a:buAutoNum type="arabicPeriod"/>
            </a:pPr>
            <a:r>
              <a:rPr lang="en-GB" sz="2000" dirty="0">
                <a:latin typeface="Century Gothic" panose="020B0502020202020204" pitchFamily="34" charset="0"/>
              </a:rPr>
              <a:t>Clarify </a:t>
            </a:r>
            <a:r>
              <a:rPr lang="en-GB" sz="2000" dirty="0">
                <a:effectLst/>
                <a:latin typeface="Century Gothic" panose="020B0502020202020204" pitchFamily="34" charset="0"/>
              </a:rPr>
              <a:t>expectations</a:t>
            </a:r>
          </a:p>
          <a:p>
            <a:pPr marL="342900" indent="-342900">
              <a:lnSpc>
                <a:spcPct val="150000"/>
              </a:lnSpc>
              <a:buAutoNum type="arabicPeriod"/>
            </a:pPr>
            <a:r>
              <a:rPr lang="en-GB" sz="2000" dirty="0">
                <a:latin typeface="Century Gothic" panose="020B0502020202020204" pitchFamily="34" charset="0"/>
              </a:rPr>
              <a:t>E</a:t>
            </a:r>
            <a:r>
              <a:rPr lang="en-GB" sz="2000" dirty="0">
                <a:effectLst/>
                <a:latin typeface="Century Gothic" panose="020B0502020202020204" pitchFamily="34" charset="0"/>
              </a:rPr>
              <a:t>stablish a fiction contract</a:t>
            </a:r>
          </a:p>
          <a:p>
            <a:pPr marL="342900" indent="-342900">
              <a:lnSpc>
                <a:spcPct val="150000"/>
              </a:lnSpc>
              <a:buAutoNum type="arabicPeriod"/>
            </a:pPr>
            <a:r>
              <a:rPr lang="en-GB" sz="2000" dirty="0">
                <a:latin typeface="Century Gothic" panose="020B0502020202020204" pitchFamily="34" charset="0"/>
              </a:rPr>
              <a:t>A</a:t>
            </a:r>
            <a:r>
              <a:rPr lang="en-GB" sz="2000" dirty="0">
                <a:effectLst/>
                <a:latin typeface="Century Gothic" panose="020B0502020202020204" pitchFamily="34" charset="0"/>
              </a:rPr>
              <a:t>ttend to logistic details</a:t>
            </a:r>
          </a:p>
          <a:p>
            <a:pPr marL="342900" indent="-342900">
              <a:lnSpc>
                <a:spcPct val="150000"/>
              </a:lnSpc>
              <a:buAutoNum type="arabicPeriod"/>
            </a:pPr>
            <a:r>
              <a:rPr lang="en-GB" sz="2000" dirty="0">
                <a:effectLst/>
                <a:latin typeface="Century Gothic" panose="020B0502020202020204" pitchFamily="34" charset="0"/>
              </a:rPr>
              <a:t>Convey a commitment to respecting learners and concern for their psychological safety</a:t>
            </a:r>
          </a:p>
          <a:p>
            <a:pPr marL="342900" indent="-342900">
              <a:lnSpc>
                <a:spcPct val="150000"/>
              </a:lnSpc>
              <a:buAutoNum type="arabicPeriod"/>
            </a:pPr>
            <a:endParaRPr lang="en-GB" sz="1800" dirty="0">
              <a:effectLst/>
              <a:latin typeface="Century Gothic" panose="020B0502020202020204" pitchFamily="34" charset="0"/>
            </a:endParaRPr>
          </a:p>
          <a:p>
            <a:endParaRPr lang="en-GB" dirty="0">
              <a:latin typeface="AdvP2283"/>
            </a:endParaRPr>
          </a:p>
          <a:p>
            <a:r>
              <a:rPr lang="en-GB" sz="1800" dirty="0">
                <a:effectLst/>
                <a:latin typeface="Century Gothic" panose="020B0502020202020204" pitchFamily="34" charset="0"/>
              </a:rPr>
              <a:t>(Rudolph, </a:t>
            </a:r>
            <a:r>
              <a:rPr lang="en-GB" sz="1800" dirty="0" err="1">
                <a:effectLst/>
                <a:latin typeface="Century Gothic" panose="020B0502020202020204" pitchFamily="34" charset="0"/>
              </a:rPr>
              <a:t>Raemer</a:t>
            </a:r>
            <a:r>
              <a:rPr lang="en-GB" dirty="0">
                <a:latin typeface="Century Gothic" panose="020B0502020202020204" pitchFamily="34" charset="0"/>
              </a:rPr>
              <a:t> and</a:t>
            </a:r>
            <a:r>
              <a:rPr lang="en-GB" sz="1800" dirty="0">
                <a:effectLst/>
                <a:latin typeface="Century Gothic" panose="020B0502020202020204" pitchFamily="34" charset="0"/>
              </a:rPr>
              <a:t> Simon, 2014) </a:t>
            </a:r>
          </a:p>
          <a:p>
            <a:pPr marL="342900" indent="-342900">
              <a:buAutoNum type="arabicPeriod"/>
            </a:pPr>
            <a:endParaRPr lang="en-GB" dirty="0"/>
          </a:p>
          <a:p>
            <a:endParaRPr lang="en-GB" sz="1800" dirty="0">
              <a:effectLst/>
              <a:latin typeface="Century Gothic" panose="020B0502020202020204" pitchFamily="34" charset="0"/>
            </a:endParaRPr>
          </a:p>
        </p:txBody>
      </p:sp>
      <p:pic>
        <p:nvPicPr>
          <p:cNvPr id="5" name="Graphic 4" descr="Filing Box Archive with solid fill">
            <a:extLst>
              <a:ext uri="{FF2B5EF4-FFF2-40B4-BE49-F238E27FC236}">
                <a16:creationId xmlns:a16="http://schemas.microsoft.com/office/drawing/2014/main" id="{8E6438CD-5FC5-9E1E-FA42-F99D3917D7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95022">
            <a:off x="6906533" y="5070209"/>
            <a:ext cx="914400" cy="914400"/>
          </a:xfrm>
          <a:prstGeom prst="rect">
            <a:avLst/>
          </a:prstGeom>
        </p:spPr>
      </p:pic>
    </p:spTree>
    <p:extLst>
      <p:ext uri="{BB962C8B-B14F-4D97-AF65-F5344CB8AC3E}">
        <p14:creationId xmlns:p14="http://schemas.microsoft.com/office/powerpoint/2010/main" val="381918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62"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1619672" y="2957264"/>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How is pre-briefing like therapy?</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phic 7" descr="Door Closed with solid fill">
            <a:extLst>
              <a:ext uri="{FF2B5EF4-FFF2-40B4-BE49-F238E27FC236}">
                <a16:creationId xmlns:a16="http://schemas.microsoft.com/office/drawing/2014/main" id="{05195EF0-38DE-67E1-E5F6-275E0D2245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4902" y="4077072"/>
            <a:ext cx="1296236" cy="1296236"/>
          </a:xfrm>
          <a:prstGeom prst="rect">
            <a:avLst/>
          </a:prstGeom>
        </p:spPr>
      </p:pic>
    </p:spTree>
    <p:extLst>
      <p:ext uri="{BB962C8B-B14F-4D97-AF65-F5344CB8AC3E}">
        <p14:creationId xmlns:p14="http://schemas.microsoft.com/office/powerpoint/2010/main" val="2016286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1"/>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p>
          <a:p>
            <a:pPr algn="ctr" defTabSz="914180"/>
            <a:endParaRPr lang="en-GB" dirty="0">
              <a:solidFill>
                <a:prstClr val="white"/>
              </a:solidFill>
            </a:endParaRPr>
          </a:p>
        </p:txBody>
      </p:sp>
      <p:sp>
        <p:nvSpPr>
          <p:cNvPr id="16" name="TextBox 15"/>
          <p:cNvSpPr txBox="1"/>
          <p:nvPr/>
        </p:nvSpPr>
        <p:spPr>
          <a:xfrm>
            <a:off x="518802" y="2079080"/>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Epistemic Trust </a:t>
            </a:r>
          </a:p>
        </p:txBody>
      </p:sp>
      <p:sp>
        <p:nvSpPr>
          <p:cNvPr id="20" name="TextBox 19"/>
          <p:cNvSpPr txBox="1"/>
          <p:nvPr/>
        </p:nvSpPr>
        <p:spPr>
          <a:xfrm>
            <a:off x="518802" y="2690236"/>
            <a:ext cx="7725606" cy="1173931"/>
          </a:xfrm>
          <a:prstGeom prst="rect">
            <a:avLst/>
          </a:prstGeom>
          <a:noFill/>
        </p:spPr>
        <p:txBody>
          <a:bodyPr wrap="square" lIns="65298" tIns="32649" rIns="65298" bIns="32649" rtlCol="0">
            <a:spAutoFit/>
          </a:bodyPr>
          <a:lstStyle/>
          <a:p>
            <a:pPr defTabSz="914180"/>
            <a:r>
              <a:rPr lang="en-GB" sz="2400" dirty="0">
                <a:latin typeface="Century Gothic" panose="020B0502020202020204" pitchFamily="34" charset="0"/>
              </a:rPr>
              <a:t>An individual’s willingness to consider new learning as relevant to them and relax their epistemic vigilance </a:t>
            </a:r>
            <a:endParaRPr lang="en-GB" dirty="0">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6F94FA53-0405-D112-3B84-26A41018D053}"/>
              </a:ext>
            </a:extLst>
          </p:cNvPr>
          <p:cNvGrpSpPr/>
          <p:nvPr/>
        </p:nvGrpSpPr>
        <p:grpSpPr>
          <a:xfrm>
            <a:off x="4601672" y="3670403"/>
            <a:ext cx="2736304" cy="2736304"/>
            <a:chOff x="5472267" y="4272125"/>
            <a:chExt cx="2736304" cy="2736304"/>
          </a:xfrm>
        </p:grpSpPr>
        <p:pic>
          <p:nvPicPr>
            <p:cNvPr id="9" name="Graphic 8" descr="Thought bubble outline">
              <a:extLst>
                <a:ext uri="{FF2B5EF4-FFF2-40B4-BE49-F238E27FC236}">
                  <a16:creationId xmlns:a16="http://schemas.microsoft.com/office/drawing/2014/main" id="{42EB4FAD-F408-0E04-6CA4-B59D3730D8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2267" y="4272125"/>
              <a:ext cx="2736304" cy="2736304"/>
            </a:xfrm>
            <a:prstGeom prst="rect">
              <a:avLst/>
            </a:prstGeom>
          </p:spPr>
        </p:pic>
        <p:sp>
          <p:nvSpPr>
            <p:cNvPr id="10" name="TextBox 9">
              <a:extLst>
                <a:ext uri="{FF2B5EF4-FFF2-40B4-BE49-F238E27FC236}">
                  <a16:creationId xmlns:a16="http://schemas.microsoft.com/office/drawing/2014/main" id="{42BAB9F7-8555-1909-CF15-EBDF2CF30D5B}"/>
                </a:ext>
              </a:extLst>
            </p:cNvPr>
            <p:cNvSpPr txBox="1"/>
            <p:nvPr/>
          </p:nvSpPr>
          <p:spPr>
            <a:xfrm>
              <a:off x="6063654" y="4993946"/>
              <a:ext cx="1852906" cy="646331"/>
            </a:xfrm>
            <a:prstGeom prst="rect">
              <a:avLst/>
            </a:prstGeom>
            <a:noFill/>
          </p:spPr>
          <p:txBody>
            <a:bodyPr wrap="square" rtlCol="0">
              <a:spAutoFit/>
            </a:bodyPr>
            <a:lstStyle/>
            <a:p>
              <a:r>
                <a:rPr lang="en-US" b="1" dirty="0">
                  <a:latin typeface="Century Gothic" panose="020B0502020202020204" pitchFamily="34" charset="0"/>
                </a:rPr>
                <a:t>What else have you got?</a:t>
              </a:r>
            </a:p>
          </p:txBody>
        </p:sp>
      </p:grpSp>
      <p:grpSp>
        <p:nvGrpSpPr>
          <p:cNvPr id="12" name="Group 11">
            <a:extLst>
              <a:ext uri="{FF2B5EF4-FFF2-40B4-BE49-F238E27FC236}">
                <a16:creationId xmlns:a16="http://schemas.microsoft.com/office/drawing/2014/main" id="{64FA26B7-7C57-681F-DBF6-9E44D1E75228}"/>
              </a:ext>
            </a:extLst>
          </p:cNvPr>
          <p:cNvGrpSpPr/>
          <p:nvPr/>
        </p:nvGrpSpPr>
        <p:grpSpPr>
          <a:xfrm>
            <a:off x="2261160" y="3956938"/>
            <a:ext cx="2736304" cy="2736304"/>
            <a:chOff x="5292106" y="2695639"/>
            <a:chExt cx="2736304" cy="2736304"/>
          </a:xfrm>
        </p:grpSpPr>
        <p:pic>
          <p:nvPicPr>
            <p:cNvPr id="13" name="Graphic 12" descr="Thought bubble outline">
              <a:extLst>
                <a:ext uri="{FF2B5EF4-FFF2-40B4-BE49-F238E27FC236}">
                  <a16:creationId xmlns:a16="http://schemas.microsoft.com/office/drawing/2014/main" id="{81D34916-3F70-94D1-1822-3C2EE25C6B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2106" y="2695639"/>
              <a:ext cx="2736304" cy="2736304"/>
            </a:xfrm>
            <a:prstGeom prst="rect">
              <a:avLst/>
            </a:prstGeom>
          </p:spPr>
        </p:pic>
        <p:sp>
          <p:nvSpPr>
            <p:cNvPr id="14" name="TextBox 13">
              <a:extLst>
                <a:ext uri="{FF2B5EF4-FFF2-40B4-BE49-F238E27FC236}">
                  <a16:creationId xmlns:a16="http://schemas.microsoft.com/office/drawing/2014/main" id="{519E1D1F-B128-8D3F-D0F0-9A2BC59543F8}"/>
                </a:ext>
              </a:extLst>
            </p:cNvPr>
            <p:cNvSpPr txBox="1"/>
            <p:nvPr/>
          </p:nvSpPr>
          <p:spPr>
            <a:xfrm>
              <a:off x="5855750" y="3592590"/>
              <a:ext cx="1651404" cy="369332"/>
            </a:xfrm>
            <a:prstGeom prst="rect">
              <a:avLst/>
            </a:prstGeom>
            <a:noFill/>
          </p:spPr>
          <p:txBody>
            <a:bodyPr wrap="square" rtlCol="0">
              <a:spAutoFit/>
            </a:bodyPr>
            <a:lstStyle/>
            <a:p>
              <a:r>
                <a:rPr lang="en-US" b="1" dirty="0">
                  <a:latin typeface="Century Gothic" panose="020B0502020202020204" pitchFamily="34" charset="0"/>
                </a:rPr>
                <a:t>You get me!</a:t>
              </a:r>
            </a:p>
          </p:txBody>
        </p:sp>
      </p:grpSp>
      <p:pic>
        <p:nvPicPr>
          <p:cNvPr id="15" name="Graphic 14" descr="Door Open with solid fill">
            <a:extLst>
              <a:ext uri="{FF2B5EF4-FFF2-40B4-BE49-F238E27FC236}">
                <a16:creationId xmlns:a16="http://schemas.microsoft.com/office/drawing/2014/main" id="{AE82F01F-DB43-B81C-B084-0BAEDD5A11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5965" y="4853889"/>
            <a:ext cx="1435003" cy="1435003"/>
          </a:xfrm>
          <a:prstGeom prst="rect">
            <a:avLst/>
          </a:prstGeom>
        </p:spPr>
      </p:pic>
    </p:spTree>
    <p:extLst>
      <p:ext uri="{BB962C8B-B14F-4D97-AF65-F5344CB8AC3E}">
        <p14:creationId xmlns:p14="http://schemas.microsoft.com/office/powerpoint/2010/main" val="411596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1"/>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dirty="0">
              <a:highlight>
                <a:srgbClr val="FFFF00"/>
              </a:highlight>
            </a:endParaRPr>
          </a:p>
          <a:p>
            <a:pPr algn="ctr" defTabSz="914180"/>
            <a:endParaRPr lang="en-GB" dirty="0">
              <a:solidFill>
                <a:prstClr val="white"/>
              </a:solidFill>
              <a:highlight>
                <a:srgbClr val="FFFF00"/>
              </a:highlight>
            </a:endParaRPr>
          </a:p>
        </p:txBody>
      </p:sp>
      <p:sp>
        <p:nvSpPr>
          <p:cNvPr id="16" name="TextBox 15"/>
          <p:cNvSpPr txBox="1"/>
          <p:nvPr/>
        </p:nvSpPr>
        <p:spPr>
          <a:xfrm>
            <a:off x="518802" y="2079080"/>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Epistemic Trust </a:t>
            </a:r>
          </a:p>
        </p:txBody>
      </p:sp>
      <p:sp>
        <p:nvSpPr>
          <p:cNvPr id="20" name="TextBox 19"/>
          <p:cNvSpPr txBox="1"/>
          <p:nvPr/>
        </p:nvSpPr>
        <p:spPr>
          <a:xfrm>
            <a:off x="518802" y="2690236"/>
            <a:ext cx="7725606" cy="1173931"/>
          </a:xfrm>
          <a:prstGeom prst="rect">
            <a:avLst/>
          </a:prstGeom>
          <a:noFill/>
        </p:spPr>
        <p:txBody>
          <a:bodyPr wrap="square" lIns="65298" tIns="32649" rIns="65298" bIns="32649" rtlCol="0">
            <a:spAutoFit/>
          </a:bodyPr>
          <a:lstStyle/>
          <a:p>
            <a:pPr defTabSz="914180"/>
            <a:r>
              <a:rPr lang="en-GB" sz="2400" dirty="0">
                <a:latin typeface="Century Gothic" panose="020B0502020202020204" pitchFamily="34" charset="0"/>
              </a:rPr>
              <a:t>An individual’s willingness to consider new learning as relevant to them and relax their epistemic vigilance </a:t>
            </a:r>
            <a:endParaRPr lang="en-GB" dirty="0">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RARE BULLSHIT FROG School Poster | #293778361">
            <a:extLst>
              <a:ext uri="{FF2B5EF4-FFF2-40B4-BE49-F238E27FC236}">
                <a16:creationId xmlns:a16="http://schemas.microsoft.com/office/drawing/2014/main" id="{9095C752-1B37-440D-95F2-7DC043AE6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3887645"/>
            <a:ext cx="4752528" cy="26614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E0B0E2-1FA5-44DD-9704-AD4600E2B1F6}"/>
              </a:ext>
            </a:extLst>
          </p:cNvPr>
          <p:cNvSpPr txBox="1"/>
          <p:nvPr/>
        </p:nvSpPr>
        <p:spPr>
          <a:xfrm>
            <a:off x="5364088" y="4315821"/>
            <a:ext cx="576064" cy="369332"/>
          </a:xfrm>
          <a:prstGeom prst="rect">
            <a:avLst/>
          </a:prstGeom>
          <a:noFill/>
        </p:spPr>
        <p:txBody>
          <a:bodyPr wrap="square" rtlCol="0">
            <a:spAutoFit/>
          </a:bodyPr>
          <a:lstStyle/>
          <a:p>
            <a:r>
              <a:rPr lang="en-GB" dirty="0">
                <a:solidFill>
                  <a:schemeClr val="bg1"/>
                </a:solidFill>
                <a:highlight>
                  <a:srgbClr val="FFFF00"/>
                </a:highlight>
              </a:rPr>
              <a:t>xx</a:t>
            </a:r>
          </a:p>
        </p:txBody>
      </p:sp>
    </p:spTree>
    <p:extLst>
      <p:ext uri="{BB962C8B-B14F-4D97-AF65-F5344CB8AC3E}">
        <p14:creationId xmlns:p14="http://schemas.microsoft.com/office/powerpoint/2010/main" val="190512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10" y="0"/>
            <a:ext cx="9142190" cy="6857999"/>
          </a:xfrm>
          <a:prstGeom prst="rect">
            <a:avLst/>
          </a:prstGeom>
          <a:solidFill>
            <a:srgbClr val="01B9AF"/>
          </a:solidFill>
          <a:ln>
            <a:solidFill>
              <a:srgbClr val="93CDDD"/>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defTabSz="914180"/>
            <a:endParaRPr lang="en-GB"/>
          </a:p>
          <a:p>
            <a:pPr algn="ctr" defTabSz="914180"/>
            <a:endParaRPr lang="en-GB" dirty="0">
              <a:solidFill>
                <a:prstClr val="white"/>
              </a:solidFill>
            </a:endParaRPr>
          </a:p>
        </p:txBody>
      </p:sp>
      <p:sp>
        <p:nvSpPr>
          <p:cNvPr id="16" name="TextBox 15"/>
          <p:cNvSpPr txBox="1"/>
          <p:nvPr/>
        </p:nvSpPr>
        <p:spPr>
          <a:xfrm>
            <a:off x="542018" y="2837608"/>
            <a:ext cx="8846697" cy="496823"/>
          </a:xfrm>
          <a:prstGeom prst="rect">
            <a:avLst/>
          </a:prstGeom>
          <a:noFill/>
        </p:spPr>
        <p:txBody>
          <a:bodyPr wrap="square" lIns="65298" tIns="32649" rIns="65298" bIns="32649" rtlCol="0">
            <a:spAutoFit/>
          </a:bodyPr>
          <a:lstStyle/>
          <a:p>
            <a:pPr defTabSz="914180"/>
            <a:r>
              <a:rPr lang="en-GB" sz="2800" dirty="0">
                <a:solidFill>
                  <a:srgbClr val="FBF24F"/>
                </a:solidFill>
                <a:latin typeface="Century Gothic" panose="020B0502020202020204" pitchFamily="34" charset="0"/>
              </a:rPr>
              <a:t>Stance</a:t>
            </a:r>
          </a:p>
        </p:txBody>
      </p:sp>
      <p:sp>
        <p:nvSpPr>
          <p:cNvPr id="20" name="TextBox 19"/>
          <p:cNvSpPr txBox="1"/>
          <p:nvPr/>
        </p:nvSpPr>
        <p:spPr>
          <a:xfrm>
            <a:off x="518685" y="3523569"/>
            <a:ext cx="7725606" cy="804599"/>
          </a:xfrm>
          <a:prstGeom prst="rect">
            <a:avLst/>
          </a:prstGeom>
          <a:noFill/>
        </p:spPr>
        <p:txBody>
          <a:bodyPr wrap="square" lIns="65298" tIns="32649" rIns="65298" bIns="32649" rtlCol="0">
            <a:spAutoFit/>
          </a:bodyPr>
          <a:lstStyle/>
          <a:p>
            <a:pPr defTabSz="914180"/>
            <a:r>
              <a:rPr lang="en-GB" sz="2400" dirty="0">
                <a:latin typeface="Century Gothic" panose="020B0502020202020204" pitchFamily="34" charset="0"/>
              </a:rPr>
              <a:t>The baseline against which a therapist notices any emotional pulls or deviations</a:t>
            </a:r>
            <a:endParaRPr lang="en-GB" dirty="0">
              <a:latin typeface="Century Gothic" panose="020B0502020202020204"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273" y="308939"/>
            <a:ext cx="4043731" cy="93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527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E6ED32796A1145880AA5B8D76554D0" ma:contentTypeVersion="16" ma:contentTypeDescription="Create a new document." ma:contentTypeScope="" ma:versionID="32607a53b870d993aac3db71c905d924">
  <xsd:schema xmlns:xsd="http://www.w3.org/2001/XMLSchema" xmlns:xs="http://www.w3.org/2001/XMLSchema" xmlns:p="http://schemas.microsoft.com/office/2006/metadata/properties" xmlns:ns2="606d4bb8-9c1f-426a-bd97-f09ee164aed9" xmlns:ns3="93f8fd81-e16b-4126-a8e9-b2ee8a61e2ab" xmlns:ns4="3f6f02f3-36e5-4e22-9dd2-4c5e770f3ab7" targetNamespace="http://schemas.microsoft.com/office/2006/metadata/properties" ma:root="true" ma:fieldsID="2877fcb1ecd584f1e7891843d1a3b589" ns2:_="" ns3:_="" ns4:_="">
    <xsd:import namespace="606d4bb8-9c1f-426a-bd97-f09ee164aed9"/>
    <xsd:import namespace="93f8fd81-e16b-4126-a8e9-b2ee8a61e2ab"/>
    <xsd:import namespace="3f6f02f3-36e5-4e22-9dd2-4c5e770f3ab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2:SharedWithUsers" minOccurs="0"/>
                <xsd:element ref="ns2:SharedWithDetails" minOccurs="0"/>
                <xsd:element ref="ns3:MediaServiceAutoKeyPoints" minOccurs="0"/>
                <xsd:element ref="ns3:MediaServiceKeyPoint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6d4bb8-9c1f-426a-bd97-f09ee164ae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f8fd81-e16b-4126-a8e9-b2ee8a61e2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a0b12d-6f22-4b65-b254-9421d2853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6f02f3-36e5-4e22-9dd2-4c5e770f3ab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35a8a60-59b7-4dfa-8849-e12a441a770c}" ma:internalName="TaxCatchAll" ma:showField="CatchAllData" ma:web="606d4bb8-9c1f-426a-bd97-f09ee164ae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f8fd81-e16b-4126-a8e9-b2ee8a61e2ab">
      <Terms xmlns="http://schemas.microsoft.com/office/infopath/2007/PartnerControls"/>
    </lcf76f155ced4ddcb4097134ff3c332f>
    <TaxCatchAll xmlns="3f6f02f3-36e5-4e22-9dd2-4c5e770f3ab7" xsi:nil="true"/>
    <_dlc_DocId xmlns="606d4bb8-9c1f-426a-bd97-f09ee164aed9">X2TVR5U55D64-1902412686-2524</_dlc_DocId>
    <_dlc_DocIdUrl xmlns="606d4bb8-9c1f-426a-bd97-f09ee164aed9">
      <Url>https://uclpartners.sharepoint.com/sites/UCLPEducationTeam/_layouts/15/DocIdRedir.aspx?ID=X2TVR5U55D64-1902412686-2524</Url>
      <Description>X2TVR5U55D64-1902412686-2524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B1AAC2-E70E-42DB-9C86-C6B02FD71C06}">
  <ds:schemaRefs>
    <ds:schemaRef ds:uri="http://schemas.microsoft.com/sharepoint/v3/contenttype/forms"/>
  </ds:schemaRefs>
</ds:datastoreItem>
</file>

<file path=customXml/itemProps2.xml><?xml version="1.0" encoding="utf-8"?>
<ds:datastoreItem xmlns:ds="http://schemas.openxmlformats.org/officeDocument/2006/customXml" ds:itemID="{DBFC7738-EF6D-401B-94D8-174682DD6A98}"/>
</file>

<file path=customXml/itemProps3.xml><?xml version="1.0" encoding="utf-8"?>
<ds:datastoreItem xmlns:ds="http://schemas.openxmlformats.org/officeDocument/2006/customXml" ds:itemID="{44BBECB6-8718-4151-A4C8-90FA7CF94B13}">
  <ds:schemaRefs>
    <ds:schemaRef ds:uri="49b22ec3-c1dc-47fd-8571-f5a4a4575524"/>
    <ds:schemaRef ds:uri="c23a3b9c-91b9-4ada-8e5c-0be53e6c0d07"/>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3E03C1A1-42F5-48F7-B512-E752CF3F00C6}"/>
</file>

<file path=docProps/app.xml><?xml version="1.0" encoding="utf-8"?>
<Properties xmlns="http://schemas.openxmlformats.org/officeDocument/2006/extended-properties" xmlns:vt="http://schemas.openxmlformats.org/officeDocument/2006/docPropsVTypes">
  <TotalTime>7772</TotalTime>
  <Words>1806</Words>
  <Application>Microsoft Office PowerPoint</Application>
  <PresentationFormat>On-screen Show (4:3)</PresentationFormat>
  <Paragraphs>287</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AdvP2283</vt:lpstr>
      <vt:lpstr>AdvPS9C8D</vt:lpstr>
      <vt:lpstr>Arial</vt:lpstr>
      <vt:lpstr>Calibri</vt:lpstr>
      <vt:lpstr>Century Gothic</vt:lpstr>
      <vt:lpstr>Palatino Linotype</vt:lpstr>
      <vt:lpstr>Wingdings</vt:lpstr>
      <vt:lpstr>Elemental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 Ormond Street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Broughton</dc:creator>
  <cp:lastModifiedBy>Gareth Drake</cp:lastModifiedBy>
  <cp:revision>143</cp:revision>
  <dcterms:created xsi:type="dcterms:W3CDTF">2019-12-09T18:31:27Z</dcterms:created>
  <dcterms:modified xsi:type="dcterms:W3CDTF">2022-10-14T14:48:46Z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0x0101001BCE218E954E0741996E748CC1539353</vt:lpwstr>
  </property>
  <property fmtid="{D5CDD505-2E9C-101B-9397-08002B2CF9AE}" pid="3" name="MediaServiceImageTags">
    <vt:lpwstr/>
  </property>
  <property fmtid="{D5CDD505-2E9C-101B-9397-08002B2CF9AE}" pid="4" name="_dlc_DocIdItemGuid">
    <vt:lpwstr>6d364467-45d8-4e60-97d3-adec00b8a260</vt:lpwstr>
  </property>
</Properties>
</file>