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9601200" cy="12801600" type="A3"/>
  <p:notesSz cx="6808788" cy="9940925"/>
  <p:custDataLst>
    <p:tags r:id="rId4"/>
  </p:custDataLst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9AF"/>
    <a:srgbClr val="FBF24F"/>
    <a:srgbClr val="00B0F0"/>
    <a:srgbClr val="B7DEE8"/>
    <a:srgbClr val="F2F2F2"/>
    <a:srgbClr val="FEFBEC"/>
    <a:srgbClr val="DBEEF4"/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94660"/>
  </p:normalViewPr>
  <p:slideViewPr>
    <p:cSldViewPr>
      <p:cViewPr varScale="1">
        <p:scale>
          <a:sx n="43" d="100"/>
          <a:sy n="43" d="100"/>
        </p:scale>
        <p:origin x="2184" y="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tags" Target="tags/tag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9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6221" y="717127"/>
            <a:ext cx="3023711" cy="15293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752" y="717127"/>
            <a:ext cx="8914448" cy="15293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4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9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5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6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7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13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753" y="4181267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0" y="4181267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7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8" indent="0">
              <a:buNone/>
              <a:defRPr sz="2800" b="1"/>
            </a:lvl2pPr>
            <a:lvl3pPr marL="1280176" indent="0">
              <a:buNone/>
              <a:defRPr sz="2500" b="1"/>
            </a:lvl3pPr>
            <a:lvl4pPr marL="1920264" indent="0">
              <a:buNone/>
              <a:defRPr sz="2200" b="1"/>
            </a:lvl4pPr>
            <a:lvl5pPr marL="2560352" indent="0">
              <a:buNone/>
              <a:defRPr sz="2200" b="1"/>
            </a:lvl5pPr>
            <a:lvl6pPr marL="3200440" indent="0">
              <a:buNone/>
              <a:defRPr sz="2200" b="1"/>
            </a:lvl6pPr>
            <a:lvl7pPr marL="3840528" indent="0">
              <a:buNone/>
              <a:defRPr sz="2200" b="1"/>
            </a:lvl7pPr>
            <a:lvl8pPr marL="4480616" indent="0">
              <a:buNone/>
              <a:defRPr sz="2200" b="1"/>
            </a:lvl8pPr>
            <a:lvl9pPr marL="5120704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9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6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8" indent="0">
              <a:buNone/>
              <a:defRPr sz="2800" b="1"/>
            </a:lvl2pPr>
            <a:lvl3pPr marL="1280176" indent="0">
              <a:buNone/>
              <a:defRPr sz="2500" b="1"/>
            </a:lvl3pPr>
            <a:lvl4pPr marL="1920264" indent="0">
              <a:buNone/>
              <a:defRPr sz="2200" b="1"/>
            </a:lvl4pPr>
            <a:lvl5pPr marL="2560352" indent="0">
              <a:buNone/>
              <a:defRPr sz="2200" b="1"/>
            </a:lvl5pPr>
            <a:lvl6pPr marL="3200440" indent="0">
              <a:buNone/>
              <a:defRPr sz="2200" b="1"/>
            </a:lvl6pPr>
            <a:lvl7pPr marL="3840528" indent="0">
              <a:buNone/>
              <a:defRPr sz="2200" b="1"/>
            </a:lvl7pPr>
            <a:lvl8pPr marL="4480616" indent="0">
              <a:buNone/>
              <a:defRPr sz="2200" b="1"/>
            </a:lvl8pPr>
            <a:lvl9pPr marL="5120704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9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8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3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8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3" y="2678858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8" indent="0">
              <a:buNone/>
              <a:defRPr sz="1700"/>
            </a:lvl2pPr>
            <a:lvl3pPr marL="1280176" indent="0">
              <a:buNone/>
              <a:defRPr sz="1400"/>
            </a:lvl3pPr>
            <a:lvl4pPr marL="1920264" indent="0">
              <a:buNone/>
              <a:defRPr sz="1300"/>
            </a:lvl4pPr>
            <a:lvl5pPr marL="2560352" indent="0">
              <a:buNone/>
              <a:defRPr sz="1300"/>
            </a:lvl5pPr>
            <a:lvl6pPr marL="3200440" indent="0">
              <a:buNone/>
              <a:defRPr sz="1300"/>
            </a:lvl6pPr>
            <a:lvl7pPr marL="3840528" indent="0">
              <a:buNone/>
              <a:defRPr sz="1300"/>
            </a:lvl7pPr>
            <a:lvl8pPr marL="4480616" indent="0">
              <a:buNone/>
              <a:defRPr sz="1300"/>
            </a:lvl8pPr>
            <a:lvl9pPr marL="512070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2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4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8" indent="0">
              <a:buNone/>
              <a:defRPr sz="3900"/>
            </a:lvl2pPr>
            <a:lvl3pPr marL="1280176" indent="0">
              <a:buNone/>
              <a:defRPr sz="3400"/>
            </a:lvl3pPr>
            <a:lvl4pPr marL="1920264" indent="0">
              <a:buNone/>
              <a:defRPr sz="2800"/>
            </a:lvl4pPr>
            <a:lvl5pPr marL="2560352" indent="0">
              <a:buNone/>
              <a:defRPr sz="2800"/>
            </a:lvl5pPr>
            <a:lvl6pPr marL="3200440" indent="0">
              <a:buNone/>
              <a:defRPr sz="2800"/>
            </a:lvl6pPr>
            <a:lvl7pPr marL="3840528" indent="0">
              <a:buNone/>
              <a:defRPr sz="2800"/>
            </a:lvl7pPr>
            <a:lvl8pPr marL="4480616" indent="0">
              <a:buNone/>
              <a:defRPr sz="2800"/>
            </a:lvl8pPr>
            <a:lvl9pPr marL="5120704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5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8" indent="0">
              <a:buNone/>
              <a:defRPr sz="1700"/>
            </a:lvl2pPr>
            <a:lvl3pPr marL="1280176" indent="0">
              <a:buNone/>
              <a:defRPr sz="1400"/>
            </a:lvl3pPr>
            <a:lvl4pPr marL="1920264" indent="0">
              <a:buNone/>
              <a:defRPr sz="1300"/>
            </a:lvl4pPr>
            <a:lvl5pPr marL="2560352" indent="0">
              <a:buNone/>
              <a:defRPr sz="1300"/>
            </a:lvl5pPr>
            <a:lvl6pPr marL="3200440" indent="0">
              <a:buNone/>
              <a:defRPr sz="1300"/>
            </a:lvl6pPr>
            <a:lvl7pPr marL="3840528" indent="0">
              <a:buNone/>
              <a:defRPr sz="1300"/>
            </a:lvl7pPr>
            <a:lvl8pPr marL="4480616" indent="0">
              <a:buNone/>
              <a:defRPr sz="1300"/>
            </a:lvl8pPr>
            <a:lvl9pPr marL="512070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61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2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501A-91DA-4CD0-B5F0-F8819C3ED38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2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2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14AE-483F-4C83-BC8F-F2DEC0418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56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7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6" indent="-480066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43" indent="-400055" algn="l" defTabSz="128017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20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08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96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84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72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60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48" indent="-320044" algn="l" defTabSz="1280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8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76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64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52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40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28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16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04" algn="l" defTabSz="128017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svg"/><Relationship Id="rId3" Type="http://schemas.openxmlformats.org/officeDocument/2006/relationships/hyperlink" Target="mailto:gareth.drake@gosh.nhs.uk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image" Target="../media/image1.png"/><Relationship Id="rId15" Type="http://schemas.openxmlformats.org/officeDocument/2006/relationships/image" Target="../media/image11.svg"/><Relationship Id="rId10" Type="http://schemas.openxmlformats.org/officeDocument/2006/relationships/image" Target="../media/image6.png"/><Relationship Id="rId4" Type="http://schemas.openxmlformats.org/officeDocument/2006/relationships/hyperlink" Target="mailto:simulation@gosh.nhs.uk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15314" cy="46674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267" name="Rectangle 127"/>
          <p:cNvSpPr/>
          <p:nvPr/>
        </p:nvSpPr>
        <p:spPr>
          <a:xfrm rot="16200000">
            <a:off x="-1600200" y="1593142"/>
            <a:ext cx="12801600" cy="9615316"/>
          </a:xfrm>
          <a:prstGeom prst="rect">
            <a:avLst/>
          </a:prstGeom>
          <a:solidFill>
            <a:srgbClr val="01B9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6">
              <a:defRPr/>
            </a:pPr>
            <a:endParaRPr lang="en-GB" sz="18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DF98C6-7B93-4AFD-9505-96692D9A93F4}"/>
              </a:ext>
            </a:extLst>
          </p:cNvPr>
          <p:cNvSpPr txBox="1"/>
          <p:nvPr/>
        </p:nvSpPr>
        <p:spPr>
          <a:xfrm>
            <a:off x="204440" y="6916170"/>
            <a:ext cx="9138354" cy="1464231"/>
          </a:xfrm>
          <a:prstGeom prst="roundRect">
            <a:avLst/>
          </a:prstGeom>
          <a:noFill/>
          <a:ln w="28575">
            <a:solidFill>
              <a:srgbClr val="FBF24F"/>
            </a:solidFill>
          </a:ln>
        </p:spPr>
        <p:txBody>
          <a:bodyPr wrap="square" rtlCol="0">
            <a:spAutoFit/>
          </a:bodyPr>
          <a:lstStyle/>
          <a:p>
            <a:endParaRPr lang="en-GB" sz="800" dirty="0">
              <a:solidFill>
                <a:srgbClr val="FBF24F"/>
              </a:solidFill>
            </a:endParaRP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Be particularly curious about frames or beliefs behind any negative attitudes to sim before attempting to reassure candidates </a:t>
            </a: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FBF24F"/>
                </a:solidFill>
              </a:rPr>
              <a:t>Remain aware of the impact of learners challenges or anxieties on yourself and your capacity to uphold your stance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357462" y="1780524"/>
            <a:ext cx="872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FBF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GOSH Pre-simulation Briefing Guide  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to create a psychologically safe learning environment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-14113" y="1440691"/>
            <a:ext cx="9629427" cy="72010"/>
          </a:xfrm>
          <a:prstGeom prst="rect">
            <a:avLst/>
          </a:prstGeom>
          <a:solidFill>
            <a:srgbClr val="FBF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clrChange>
              <a:clrFrom>
                <a:srgbClr val="01B9AF"/>
              </a:clrFrom>
              <a:clrTo>
                <a:srgbClr val="01B9A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427" y="470495"/>
            <a:ext cx="1833762" cy="757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516" y="470495"/>
            <a:ext cx="1999095" cy="7514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033002-7FB2-4CDE-ADAF-A7843D6841F3}"/>
              </a:ext>
            </a:extLst>
          </p:cNvPr>
          <p:cNvSpPr txBox="1"/>
          <p:nvPr/>
        </p:nvSpPr>
        <p:spPr>
          <a:xfrm>
            <a:off x="197940" y="4738286"/>
            <a:ext cx="9144854" cy="1770698"/>
          </a:xfrm>
          <a:prstGeom prst="roundRect">
            <a:avLst/>
          </a:prstGeom>
          <a:noFill/>
          <a:ln w="28575">
            <a:solidFill>
              <a:srgbClr val="FBF24F"/>
            </a:solidFill>
          </a:ln>
        </p:spPr>
        <p:txBody>
          <a:bodyPr wrap="square" rtlCol="0">
            <a:spAutoFit/>
          </a:bodyPr>
          <a:lstStyle/>
          <a:p>
            <a:pPr marL="285753" indent="-285753">
              <a:buFont typeface="Courier New" panose="02070309020205020404" pitchFamily="49" charset="0"/>
              <a:buChar char="o"/>
            </a:pPr>
            <a:endParaRPr lang="en-GB" sz="800" dirty="0">
              <a:solidFill>
                <a:schemeClr val="bg1"/>
              </a:solidFill>
            </a:endParaRP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Find a space with minimal disruption and arrange the room to include all learners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Ensure all educators present to meet learners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Share the logistical plan for the session (e.g. timeline, breaks) 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Orientate learners to the simulation environment (e.g. layout, rooms to be used)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Discuss the respectful and confidential nature of simulation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3B7547-09E9-4073-839A-226D475E6E79}"/>
              </a:ext>
            </a:extLst>
          </p:cNvPr>
          <p:cNvSpPr txBox="1"/>
          <p:nvPr/>
        </p:nvSpPr>
        <p:spPr>
          <a:xfrm>
            <a:off x="197941" y="8701954"/>
            <a:ext cx="9138353" cy="1464231"/>
          </a:xfrm>
          <a:prstGeom prst="roundRect">
            <a:avLst/>
          </a:prstGeom>
          <a:noFill/>
          <a:ln w="28575">
            <a:solidFill>
              <a:srgbClr val="FBF24F"/>
            </a:solidFill>
          </a:ln>
        </p:spPr>
        <p:txBody>
          <a:bodyPr wrap="square" rtlCol="0">
            <a:spAutoFit/>
          </a:bodyPr>
          <a:lstStyle/>
          <a:p>
            <a:pPr marL="342905" indent="-342905">
              <a:buFont typeface="Courier New" panose="02070309020205020404" pitchFamily="49" charset="0"/>
              <a:buChar char="o"/>
            </a:pPr>
            <a:endParaRPr lang="en-GB" sz="800" dirty="0">
              <a:solidFill>
                <a:schemeClr val="bg1"/>
              </a:solidFill>
            </a:endParaRP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Clarify objectives and purpose of simulation in healthcare</a:t>
            </a: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Outline specific course objectives </a:t>
            </a: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Let candidates know if there will be any form of assessment</a:t>
            </a: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Enquire about additional learning goals of candidates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8F13C8-C69D-4164-AC6F-B256BF55345F}"/>
              </a:ext>
            </a:extLst>
          </p:cNvPr>
          <p:cNvSpPr txBox="1"/>
          <p:nvPr/>
        </p:nvSpPr>
        <p:spPr>
          <a:xfrm>
            <a:off x="153071" y="10555815"/>
            <a:ext cx="9250188" cy="1770698"/>
          </a:xfrm>
          <a:prstGeom prst="roundRect">
            <a:avLst/>
          </a:prstGeom>
          <a:noFill/>
          <a:ln w="28575">
            <a:solidFill>
              <a:srgbClr val="FBF24F"/>
            </a:solidFill>
          </a:ln>
        </p:spPr>
        <p:txBody>
          <a:bodyPr wrap="square" rtlCol="0">
            <a:spAutoFit/>
          </a:bodyPr>
          <a:lstStyle/>
          <a:p>
            <a:pPr marL="285753" indent="-285753">
              <a:buFont typeface="Courier New" panose="02070309020205020404" pitchFamily="49" charset="0"/>
              <a:buChar char="o"/>
            </a:pPr>
            <a:endParaRPr lang="en-GB" sz="800" dirty="0">
              <a:solidFill>
                <a:schemeClr val="bg1"/>
              </a:solidFill>
            </a:endParaRP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Ensure candidates know they will not act in roles that differ vastly from their clinical roles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Be prepared to respond to scepticism non-defensively, note deviations from your stance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The aim: not for candidates to believe sim is real, but to take away clinically relevant learning</a:t>
            </a:r>
          </a:p>
          <a:p>
            <a:pPr marL="285753" indent="-285753">
              <a:buFont typeface="Courier New" panose="02070309020205020404" pitchFamily="49" charset="0"/>
              <a:buChar char="o"/>
            </a:pP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2CF475-891E-4A91-A976-83017CC92AD0}"/>
              </a:ext>
            </a:extLst>
          </p:cNvPr>
          <p:cNvSpPr/>
          <p:nvPr/>
        </p:nvSpPr>
        <p:spPr>
          <a:xfrm>
            <a:off x="8700757" y="5198415"/>
            <a:ext cx="648071" cy="760142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FF3CC-A41F-413D-8945-F3963A632727}"/>
              </a:ext>
            </a:extLst>
          </p:cNvPr>
          <p:cNvSpPr/>
          <p:nvPr/>
        </p:nvSpPr>
        <p:spPr>
          <a:xfrm rot="5400000">
            <a:off x="8703397" y="7711204"/>
            <a:ext cx="888200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Graphic 11" descr="Clock">
            <a:extLst>
              <a:ext uri="{FF2B5EF4-FFF2-40B4-BE49-F238E27FC236}">
                <a16:creationId xmlns:a16="http://schemas.microsoft.com/office/drawing/2014/main" id="{6FAE8DE8-5A09-4F70-861B-460D6D0E69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89489" y="5252644"/>
            <a:ext cx="619799" cy="6197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370A01-598A-4863-A6F1-427061CD303E}"/>
              </a:ext>
            </a:extLst>
          </p:cNvPr>
          <p:cNvSpPr txBox="1"/>
          <p:nvPr/>
        </p:nvSpPr>
        <p:spPr>
          <a:xfrm>
            <a:off x="357462" y="10247546"/>
            <a:ext cx="3270730" cy="477054"/>
          </a:xfrm>
          <a:prstGeom prst="rect">
            <a:avLst/>
          </a:prstGeom>
          <a:solidFill>
            <a:srgbClr val="01B9AF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rgbClr val="FBF24F"/>
                </a:solidFill>
              </a:rPr>
              <a:t>Discuss fiction contract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7E30386-2710-49A8-80C9-587496F94AC9}"/>
              </a:ext>
            </a:extLst>
          </p:cNvPr>
          <p:cNvSpPr txBox="1"/>
          <p:nvPr/>
        </p:nvSpPr>
        <p:spPr>
          <a:xfrm>
            <a:off x="357462" y="4480849"/>
            <a:ext cx="3558762" cy="477054"/>
          </a:xfrm>
          <a:prstGeom prst="rect">
            <a:avLst/>
          </a:prstGeom>
          <a:solidFill>
            <a:srgbClr val="01B9AF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BF24F"/>
                </a:solidFill>
              </a:rPr>
              <a:t>Establish a secure setting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9B734BD-214B-4CF8-BD04-85CE4856987C}"/>
              </a:ext>
            </a:extLst>
          </p:cNvPr>
          <p:cNvSpPr txBox="1"/>
          <p:nvPr/>
        </p:nvSpPr>
        <p:spPr>
          <a:xfrm>
            <a:off x="357463" y="6642009"/>
            <a:ext cx="4443138" cy="477054"/>
          </a:xfrm>
          <a:prstGeom prst="rect">
            <a:avLst/>
          </a:prstGeom>
          <a:solidFill>
            <a:srgbClr val="01B9AF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BF24F"/>
                </a:solidFill>
              </a:rPr>
              <a:t>Explore simulation experiences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0F9E46-780D-4FAF-8634-3412D89A8D3A}"/>
              </a:ext>
            </a:extLst>
          </p:cNvPr>
          <p:cNvSpPr txBox="1"/>
          <p:nvPr/>
        </p:nvSpPr>
        <p:spPr>
          <a:xfrm>
            <a:off x="357462" y="8490758"/>
            <a:ext cx="3558762" cy="477054"/>
          </a:xfrm>
          <a:prstGeom prst="rect">
            <a:avLst/>
          </a:prstGeom>
          <a:solidFill>
            <a:srgbClr val="01B9AF"/>
          </a:solidFill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BF24F"/>
                </a:solidFill>
              </a:rPr>
              <a:t>Agree learning </a:t>
            </a:r>
            <a:r>
              <a:rPr lang="en-GB" dirty="0">
                <a:solidFill>
                  <a:srgbClr val="FBF24F"/>
                </a:solidFill>
              </a:rPr>
              <a:t>objectives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383283-33D8-447B-B5AF-4EF4FE91A349}"/>
              </a:ext>
            </a:extLst>
          </p:cNvPr>
          <p:cNvSpPr txBox="1"/>
          <p:nvPr/>
        </p:nvSpPr>
        <p:spPr>
          <a:xfrm>
            <a:off x="204440" y="3487861"/>
            <a:ext cx="9138354" cy="851297"/>
          </a:xfrm>
          <a:prstGeom prst="roundRect">
            <a:avLst/>
          </a:prstGeom>
          <a:noFill/>
          <a:ln w="28575">
            <a:solidFill>
              <a:srgbClr val="FBF24F"/>
            </a:solidFill>
          </a:ln>
        </p:spPr>
        <p:txBody>
          <a:bodyPr wrap="square" rtlCol="0">
            <a:spAutoFit/>
          </a:bodyPr>
          <a:lstStyle/>
          <a:p>
            <a:pPr marL="342905" indent="-342905">
              <a:buFont typeface="Courier New" panose="02070309020205020404" pitchFamily="49" charset="0"/>
              <a:buChar char="o"/>
            </a:pPr>
            <a:endParaRPr lang="en-GB" sz="800" dirty="0">
              <a:solidFill>
                <a:schemeClr val="bg1"/>
              </a:solidFill>
            </a:endParaRP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Establish a baseline stance: E.g. Warm, curious, holding the learner in positive regard</a:t>
            </a:r>
          </a:p>
          <a:p>
            <a:pPr marL="342905" indent="-342905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bg1"/>
                </a:solidFill>
              </a:rPr>
              <a:t>Prepare to check in and reflect on this throughout the session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3FEAFD-B920-4559-A1FD-E3CD3FB4D993}"/>
              </a:ext>
            </a:extLst>
          </p:cNvPr>
          <p:cNvSpPr txBox="1"/>
          <p:nvPr/>
        </p:nvSpPr>
        <p:spPr>
          <a:xfrm>
            <a:off x="357463" y="3198976"/>
            <a:ext cx="2598241" cy="477054"/>
          </a:xfrm>
          <a:prstGeom prst="rect">
            <a:avLst/>
          </a:prstGeom>
          <a:solidFill>
            <a:srgbClr val="01B9AF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BF24F"/>
                </a:solidFill>
              </a:rPr>
              <a:t>Check your stance</a:t>
            </a:r>
          </a:p>
        </p:txBody>
      </p:sp>
      <p:pic>
        <p:nvPicPr>
          <p:cNvPr id="278" name="Picture 2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3874">
            <a:off x="8655305" y="7361710"/>
            <a:ext cx="1088162" cy="153860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EF542A0-B7AE-4845-AFF3-F9C602C7D681}"/>
              </a:ext>
            </a:extLst>
          </p:cNvPr>
          <p:cNvSpPr/>
          <p:nvPr/>
        </p:nvSpPr>
        <p:spPr>
          <a:xfrm rot="5400000">
            <a:off x="8746586" y="9046831"/>
            <a:ext cx="784618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C12F56-CA9F-48C0-8D01-811587D7081B}"/>
              </a:ext>
            </a:extLst>
          </p:cNvPr>
          <p:cNvSpPr/>
          <p:nvPr/>
        </p:nvSpPr>
        <p:spPr>
          <a:xfrm rot="5400000">
            <a:off x="8850964" y="10422639"/>
            <a:ext cx="888200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985575-67AB-4529-86B0-615BA7028D83}"/>
              </a:ext>
            </a:extLst>
          </p:cNvPr>
          <p:cNvSpPr/>
          <p:nvPr/>
        </p:nvSpPr>
        <p:spPr>
          <a:xfrm rot="5400000">
            <a:off x="8606609" y="2945023"/>
            <a:ext cx="890799" cy="702503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Graphic 5" descr="Thought bubble">
            <a:extLst>
              <a:ext uri="{FF2B5EF4-FFF2-40B4-BE49-F238E27FC236}">
                <a16:creationId xmlns:a16="http://schemas.microsoft.com/office/drawing/2014/main" id="{8BC35B05-6B66-41CD-BC6E-AA776C4C31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63966" y="3064109"/>
            <a:ext cx="758420" cy="758420"/>
          </a:xfrm>
          <a:prstGeom prst="rect">
            <a:avLst/>
          </a:prstGeom>
        </p:spPr>
      </p:pic>
      <p:pic>
        <p:nvPicPr>
          <p:cNvPr id="11" name="Graphic 10" descr="Drama">
            <a:extLst>
              <a:ext uri="{FF2B5EF4-FFF2-40B4-BE49-F238E27FC236}">
                <a16:creationId xmlns:a16="http://schemas.microsoft.com/office/drawing/2014/main" id="{B33F8B40-E08D-4535-8826-32209D0C421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80758" y="10428819"/>
            <a:ext cx="705878" cy="705878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D642A8AD-70BC-4F0D-B9C4-764070FD8FC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37768" y="8879619"/>
            <a:ext cx="784618" cy="784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234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15314" cy="46674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267" name="Rectangle 127"/>
          <p:cNvSpPr/>
          <p:nvPr/>
        </p:nvSpPr>
        <p:spPr>
          <a:xfrm rot="16200000">
            <a:off x="-1593144" y="1593142"/>
            <a:ext cx="12801600" cy="9615316"/>
          </a:xfrm>
          <a:prstGeom prst="rect">
            <a:avLst/>
          </a:prstGeom>
          <a:solidFill>
            <a:srgbClr val="01B9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6">
              <a:defRPr/>
            </a:pPr>
            <a:endParaRPr lang="en-GB" sz="18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094" y="5029201"/>
            <a:ext cx="87295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FBF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in touch:</a:t>
            </a:r>
          </a:p>
          <a:p>
            <a:pPr algn="ctr"/>
            <a:endParaRPr lang="en-GB" sz="3600" b="1" dirty="0">
              <a:solidFill>
                <a:srgbClr val="FBF2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gareth.drake@gosh.nhs.uk</a:t>
            </a:r>
            <a:endParaRPr lang="en-GB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simulation@gosh.nhs.uk</a:t>
            </a:r>
            <a:endParaRPr lang="en-GB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4113" y="1440691"/>
            <a:ext cx="9629427" cy="72010"/>
          </a:xfrm>
          <a:prstGeom prst="rect">
            <a:avLst/>
          </a:prstGeom>
          <a:solidFill>
            <a:srgbClr val="FBF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9" name="Picture 288"/>
          <p:cNvPicPr>
            <a:picLocks noChangeAspect="1"/>
          </p:cNvPicPr>
          <p:nvPr/>
        </p:nvPicPr>
        <p:blipFill>
          <a:blip r:embed="rId5">
            <a:clrChange>
              <a:clrFrom>
                <a:srgbClr val="01B9AF"/>
              </a:clrFrom>
              <a:clrTo>
                <a:srgbClr val="01B9A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427" y="470495"/>
            <a:ext cx="1833762" cy="757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516" y="470495"/>
            <a:ext cx="1999095" cy="7514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2CF475-891E-4A91-A976-83017CC92AD0}"/>
              </a:ext>
            </a:extLst>
          </p:cNvPr>
          <p:cNvSpPr/>
          <p:nvPr/>
        </p:nvSpPr>
        <p:spPr>
          <a:xfrm>
            <a:off x="8700757" y="5198415"/>
            <a:ext cx="648071" cy="760142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FF3CC-A41F-413D-8945-F3963A632727}"/>
              </a:ext>
            </a:extLst>
          </p:cNvPr>
          <p:cNvSpPr/>
          <p:nvPr/>
        </p:nvSpPr>
        <p:spPr>
          <a:xfrm rot="5400000">
            <a:off x="8703397" y="7711204"/>
            <a:ext cx="888200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Graphic 11" descr="Clock">
            <a:extLst>
              <a:ext uri="{FF2B5EF4-FFF2-40B4-BE49-F238E27FC236}">
                <a16:creationId xmlns:a16="http://schemas.microsoft.com/office/drawing/2014/main" id="{6FAE8DE8-5A09-4F70-861B-460D6D0E69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3642" y="10262656"/>
            <a:ext cx="1101530" cy="1101530"/>
          </a:xfrm>
          <a:prstGeom prst="rect">
            <a:avLst/>
          </a:prstGeom>
        </p:spPr>
      </p:pic>
      <p:pic>
        <p:nvPicPr>
          <p:cNvPr id="278" name="Picture 27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3874">
            <a:off x="3557363" y="9936269"/>
            <a:ext cx="2113244" cy="298801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EF542A0-B7AE-4845-AFF3-F9C602C7D681}"/>
              </a:ext>
            </a:extLst>
          </p:cNvPr>
          <p:cNvSpPr/>
          <p:nvPr/>
        </p:nvSpPr>
        <p:spPr>
          <a:xfrm rot="5400000">
            <a:off x="8746586" y="9046831"/>
            <a:ext cx="784618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C12F56-CA9F-48C0-8D01-811587D7081B}"/>
              </a:ext>
            </a:extLst>
          </p:cNvPr>
          <p:cNvSpPr/>
          <p:nvPr/>
        </p:nvSpPr>
        <p:spPr>
          <a:xfrm rot="5400000">
            <a:off x="8850964" y="10422639"/>
            <a:ext cx="888200" cy="511524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985575-67AB-4529-86B0-615BA7028D83}"/>
              </a:ext>
            </a:extLst>
          </p:cNvPr>
          <p:cNvSpPr/>
          <p:nvPr/>
        </p:nvSpPr>
        <p:spPr>
          <a:xfrm rot="5400000">
            <a:off x="8606609" y="2945023"/>
            <a:ext cx="890799" cy="702503"/>
          </a:xfrm>
          <a:prstGeom prst="rect">
            <a:avLst/>
          </a:prstGeom>
          <a:solidFill>
            <a:srgbClr val="01B9AF"/>
          </a:solidFill>
          <a:ln>
            <a:solidFill>
              <a:srgbClr val="01B9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Graphic 5" descr="Thought bubble">
            <a:extLst>
              <a:ext uri="{FF2B5EF4-FFF2-40B4-BE49-F238E27FC236}">
                <a16:creationId xmlns:a16="http://schemas.microsoft.com/office/drawing/2014/main" id="{8BC35B05-6B66-41CD-BC6E-AA776C4C318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6534" y="10513091"/>
            <a:ext cx="1595005" cy="1595005"/>
          </a:xfrm>
          <a:prstGeom prst="rect">
            <a:avLst/>
          </a:prstGeom>
        </p:spPr>
      </p:pic>
      <p:pic>
        <p:nvPicPr>
          <p:cNvPr id="11" name="Graphic 10" descr="Drama">
            <a:extLst>
              <a:ext uri="{FF2B5EF4-FFF2-40B4-BE49-F238E27FC236}">
                <a16:creationId xmlns:a16="http://schemas.microsoft.com/office/drawing/2014/main" id="{B33F8B40-E08D-4535-8826-32209D0C421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40248" y="10480536"/>
            <a:ext cx="1265948" cy="1265948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D642A8AD-70BC-4F0D-B9C4-764070FD8FC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33787" y="9741547"/>
            <a:ext cx="1688729" cy="168872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57462" y="1780524"/>
            <a:ext cx="872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FBF2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GOSH Pre-simulation Briefing Guide  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to create a psychologically safe learning environment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28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DED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E6ED32796A1145880AA5B8D76554D0" ma:contentTypeVersion="16" ma:contentTypeDescription="Create a new document." ma:contentTypeScope="" ma:versionID="32607a53b870d993aac3db71c905d924">
  <xsd:schema xmlns:xsd="http://www.w3.org/2001/XMLSchema" xmlns:xs="http://www.w3.org/2001/XMLSchema" xmlns:p="http://schemas.microsoft.com/office/2006/metadata/properties" xmlns:ns2="606d4bb8-9c1f-426a-bd97-f09ee164aed9" xmlns:ns3="93f8fd81-e16b-4126-a8e9-b2ee8a61e2ab" xmlns:ns4="3f6f02f3-36e5-4e22-9dd2-4c5e770f3ab7" targetNamespace="http://schemas.microsoft.com/office/2006/metadata/properties" ma:root="true" ma:fieldsID="2877fcb1ecd584f1e7891843d1a3b589" ns2:_="" ns3:_="" ns4:_="">
    <xsd:import namespace="606d4bb8-9c1f-426a-bd97-f09ee164aed9"/>
    <xsd:import namespace="93f8fd81-e16b-4126-a8e9-b2ee8a61e2ab"/>
    <xsd:import namespace="3f6f02f3-36e5-4e22-9dd2-4c5e770f3ab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d4bb8-9c1f-426a-bd97-f09ee164ae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8fd81-e16b-4126-a8e9-b2ee8a61e2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ca0b12d-6f22-4b65-b254-9421d2853f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f02f3-36e5-4e22-9dd2-4c5e770f3ab7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f35a8a60-59b7-4dfa-8849-e12a441a770c}" ma:internalName="TaxCatchAll" ma:showField="CatchAllData" ma:web="606d4bb8-9c1f-426a-bd97-f09ee164ae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B330F4-4A56-45E8-BD23-69C97186AB6B}"/>
</file>

<file path=customXml/itemProps2.xml><?xml version="1.0" encoding="utf-8"?>
<ds:datastoreItem xmlns:ds="http://schemas.openxmlformats.org/officeDocument/2006/customXml" ds:itemID="{DDB47CFE-A40D-4338-8988-F1468DE2A80B}"/>
</file>

<file path=customXml/itemProps3.xml><?xml version="1.0" encoding="utf-8"?>
<ds:datastoreItem xmlns:ds="http://schemas.openxmlformats.org/officeDocument/2006/customXml" ds:itemID="{53CA8A7F-FB23-4385-896E-25408806E59C}"/>
</file>

<file path=docProps/app.xml><?xml version="1.0" encoding="utf-8"?>
<Properties xmlns="http://schemas.openxmlformats.org/officeDocument/2006/extended-properties" xmlns:vt="http://schemas.openxmlformats.org/officeDocument/2006/docPropsVTypes">
  <TotalTime>5507</TotalTime>
  <Words>270</Words>
  <Application>Microsoft Office PowerPoint</Application>
  <PresentationFormat>A3 Paper (297x420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Office Theme</vt:lpstr>
      <vt:lpstr>PowerPoint Presentation</vt:lpstr>
      <vt:lpstr>PowerPoint Presentation</vt:lpstr>
    </vt:vector>
  </TitlesOfParts>
  <Company>Great Ormond Street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Speakman</dc:creator>
  <cp:lastModifiedBy>Emma Broughton</cp:lastModifiedBy>
  <cp:revision>85</cp:revision>
  <cp:lastPrinted>2018-10-01T12:52:49Z</cp:lastPrinted>
  <dcterms:created xsi:type="dcterms:W3CDTF">2018-07-12T08:58:14Z</dcterms:created>
  <dcterms:modified xsi:type="dcterms:W3CDTF">2022-09-23T08:47:08Z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BED45D85-EF15-40A0-85B7-F5899EDB554C</vt:lpwstr>
  </property>
  <property fmtid="{D5CDD505-2E9C-101B-9397-08002B2CF9AE}" pid="3" name="ArticulatePath">
    <vt:lpwstr>Clinical Simulation Centre - Poster Designs in GLA Format</vt:lpwstr>
  </property>
</Properties>
</file>