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5"/>
  </p:notesMasterIdLst>
  <p:sldIdLst>
    <p:sldId id="256" r:id="rId6"/>
    <p:sldId id="257" r:id="rId7"/>
    <p:sldId id="323" r:id="rId8"/>
    <p:sldId id="258" r:id="rId9"/>
    <p:sldId id="326" r:id="rId10"/>
    <p:sldId id="327" r:id="rId11"/>
    <p:sldId id="341" r:id="rId12"/>
    <p:sldId id="329" r:id="rId13"/>
    <p:sldId id="330" r:id="rId14"/>
    <p:sldId id="328" r:id="rId15"/>
    <p:sldId id="332" r:id="rId16"/>
    <p:sldId id="338" r:id="rId17"/>
    <p:sldId id="337" r:id="rId18"/>
    <p:sldId id="336" r:id="rId19"/>
    <p:sldId id="339" r:id="rId20"/>
    <p:sldId id="340" r:id="rId21"/>
    <p:sldId id="335" r:id="rId22"/>
    <p:sldId id="263" r:id="rId23"/>
    <p:sldId id="342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9A3B4-06E3-130C-A3D3-B62A8B690F67}" v="570" dt="2020-06-25T15:57:32.317"/>
    <p1510:client id="{45C72E98-8FA0-BF95-1438-2FA36D5C1D44}" v="3202" dt="2020-06-25T12:45:50.509"/>
    <p1510:client id="{4BC06E87-DD5A-64A4-5834-60F1587F8113}" v="4026" dt="2020-06-25T12:58:51.444"/>
    <p1510:client id="{8F4DF440-A6C1-94C1-1407-63DF3D4E82B2}" v="178" dt="2020-06-25T19:49:16.551"/>
    <p1510:client id="{D7EF6CFB-DCEB-1776-CD93-9AE9FA1136DA}" v="77" dt="2020-06-26T06:55:04.313"/>
    <p1510:client id="{F2D5B968-A04D-B90D-8E84-BACDC22DB75F}" v="7119" dt="2020-06-25T16:26:00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82" autoAdjust="0"/>
  </p:normalViewPr>
  <p:slideViewPr>
    <p:cSldViewPr snapToGrid="0">
      <p:cViewPr varScale="1">
        <p:scale>
          <a:sx n="43" d="100"/>
          <a:sy n="43" d="100"/>
        </p:scale>
        <p:origin x="15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0E11-886C-4BA9-ADC7-412D21E90800}" type="datetimeFigureOut">
              <a:rPr lang="en-US" smtClean="0"/>
              <a:pPr/>
              <a:t>8/2/2022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35688-EA57-41B2-97F2-60C1C13CD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Pole</a:t>
            </a:r>
            <a:r>
              <a:rPr lang="en-GB" baseline="0" dirty="0"/>
              <a:t> answers?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Pole</a:t>
            </a:r>
            <a:r>
              <a:rPr lang="en-GB" baseline="0" dirty="0"/>
              <a:t> answers?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Pole</a:t>
            </a:r>
            <a:r>
              <a:rPr lang="en-GB" baseline="0" dirty="0"/>
              <a:t> answers?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Pole</a:t>
            </a:r>
            <a:r>
              <a:rPr lang="en-GB" baseline="0" dirty="0"/>
              <a:t> answers?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Pole</a:t>
            </a:r>
            <a:r>
              <a:rPr lang="en-GB" baseline="0" dirty="0"/>
              <a:t> answers? </a:t>
            </a:r>
          </a:p>
          <a:p>
            <a:r>
              <a:rPr lang="en-GB" dirty="0"/>
              <a:t> - only 12.6% of board members were from BME backgrounds even though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Pole</a:t>
            </a:r>
            <a:r>
              <a:rPr lang="en-GB" baseline="0" dirty="0"/>
              <a:t> answers?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dirty="0"/>
              <a:t>co-facilitation from diverse background</a:t>
            </a:r>
          </a:p>
          <a:p>
            <a:pPr>
              <a:buFontTx/>
              <a:buChar char="-"/>
            </a:pPr>
            <a:r>
              <a:rPr lang="en-GB" baseline="0" dirty="0"/>
              <a:t>- icebreaker type: </a:t>
            </a:r>
            <a:r>
              <a:rPr lang="en-GB" baseline="0" dirty="0" err="1"/>
              <a:t>fvaourite</a:t>
            </a:r>
            <a:r>
              <a:rPr lang="en-GB" baseline="0" dirty="0"/>
              <a:t> place – often connect on cultural level, provide safe place for them to escape to in imagination</a:t>
            </a:r>
          </a:p>
          <a:p>
            <a:pPr>
              <a:buFontTx/>
              <a:buChar char="-"/>
            </a:pPr>
            <a:r>
              <a:rPr lang="en-GB" baseline="0" dirty="0"/>
              <a:t>- ground rules to include: agreement that</a:t>
            </a:r>
          </a:p>
          <a:p>
            <a:pPr>
              <a:buFontTx/>
              <a:buChar char="-"/>
            </a:pPr>
            <a:r>
              <a:rPr lang="en-GB" baseline="0" dirty="0"/>
              <a:t>I statements</a:t>
            </a:r>
          </a:p>
          <a:p>
            <a:pPr>
              <a:buFontTx/>
              <a:buChar char="-"/>
            </a:pPr>
            <a:r>
              <a:rPr lang="en-GB" baseline="0" dirty="0"/>
              <a:t> lean into difficult conversations</a:t>
            </a:r>
          </a:p>
          <a:p>
            <a:pPr>
              <a:buFontTx/>
              <a:buChar char="-"/>
            </a:pPr>
            <a:r>
              <a:rPr lang="en-GB" baseline="0" dirty="0"/>
              <a:t>There may not be closure for some topics </a:t>
            </a:r>
          </a:p>
          <a:p>
            <a:pPr>
              <a:buFontTx/>
              <a:buChar char="-"/>
            </a:pPr>
            <a:r>
              <a:rPr lang="en-GB" baseline="0" dirty="0"/>
              <a:t>Use own experiences</a:t>
            </a:r>
          </a:p>
          <a:p>
            <a:pPr>
              <a:buFontTx/>
              <a:buChar char="-"/>
            </a:pPr>
            <a:r>
              <a:rPr lang="en-GB" baseline="0" dirty="0"/>
              <a:t>- </a:t>
            </a:r>
            <a:r>
              <a:rPr lang="en-GB" baseline="0" dirty="0" err="1"/>
              <a:t>microaggresions</a:t>
            </a:r>
            <a:r>
              <a:rPr lang="en-GB" baseline="0" dirty="0"/>
              <a:t> will be dealt with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Pole</a:t>
            </a:r>
            <a:r>
              <a:rPr lang="en-GB" baseline="0" dirty="0"/>
              <a:t> answers?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Pole</a:t>
            </a:r>
            <a:r>
              <a:rPr lang="en-GB" baseline="0" dirty="0"/>
              <a:t> answers?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Pole</a:t>
            </a:r>
            <a:r>
              <a:rPr lang="en-GB" baseline="0" dirty="0"/>
              <a:t> answers?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Pole</a:t>
            </a:r>
            <a:r>
              <a:rPr lang="en-GB" baseline="0" dirty="0"/>
              <a:t> answers?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35688-EA57-41B2-97F2-60C1C13CD4B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Picture 5" descr="C:\Users\DOdebode\Desktop\hexangon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954088"/>
            <a:ext cx="40259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Image result for white twitter logo ep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21364" r="58904" b="22527"/>
          <a:stretch>
            <a:fillRect/>
          </a:stretch>
        </p:blipFill>
        <p:spPr bwMode="auto">
          <a:xfrm>
            <a:off x="597813" y="6089650"/>
            <a:ext cx="390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88338" y="6089650"/>
            <a:ext cx="810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@</a:t>
            </a:r>
            <a:r>
              <a:rPr lang="fr-FR" sz="2000" b="1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maudsleysim</a:t>
            </a:r>
            <a:r>
              <a:rPr lang="fr-FR" sz="2000" b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|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Remember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to tweet about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your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favourite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parts of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today’s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presentation</a:t>
            </a:r>
            <a:endParaRPr lang="fr-FR" sz="1100">
              <a:solidFill>
                <a:prstClr val="white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8730" r="4602" b="12901"/>
          <a:stretch>
            <a:fillRect/>
          </a:stretch>
        </p:blipFill>
        <p:spPr bwMode="auto">
          <a:xfrm>
            <a:off x="6063940" y="2018308"/>
            <a:ext cx="1851750" cy="75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959031" y="5774269"/>
            <a:ext cx="2279941" cy="661456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6ABD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/ venue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53444" y="2813712"/>
            <a:ext cx="3662246" cy="914400"/>
          </a:xfrm>
        </p:spPr>
        <p:txBody>
          <a:bodyPr/>
          <a:lstStyle>
            <a:lvl1pPr marL="0" indent="0">
              <a:buNone/>
              <a:defRPr sz="2800" b="0">
                <a:solidFill>
                  <a:srgbClr val="16ABD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GB" dirty="0"/>
              <a:t>subtitle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832474" y="3790075"/>
            <a:ext cx="2083215" cy="6931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  <a:p>
            <a:pPr lvl="0"/>
            <a:r>
              <a:rPr lang="en-GB" dirty="0"/>
              <a:t>email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5832474" y="4588919"/>
            <a:ext cx="2083215" cy="64722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6ABDC"/>
                </a:solidFill>
              </a:defRPr>
            </a:lvl1pPr>
          </a:lstStyle>
          <a:p>
            <a:pPr lvl="0"/>
            <a:r>
              <a:rPr lang="en-US" dirty="0"/>
              <a:t>Date / venue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45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8" name="Picture 4" descr="Image result for white twitter logo 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21364" r="58904" b="22527"/>
          <a:stretch>
            <a:fillRect/>
          </a:stretch>
        </p:blipFill>
        <p:spPr bwMode="auto">
          <a:xfrm>
            <a:off x="597813" y="6089650"/>
            <a:ext cx="390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88338" y="6089650"/>
            <a:ext cx="810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@</a:t>
            </a:r>
            <a:r>
              <a:rPr lang="fr-FR" sz="2000" b="1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maudsleysim</a:t>
            </a:r>
            <a:r>
              <a:rPr lang="fr-FR" sz="2000" b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|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Remember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to tweet about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your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favourite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parts of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today’s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presentation</a:t>
            </a:r>
            <a:endParaRPr lang="fr-FR" sz="1100">
              <a:solidFill>
                <a:prstClr val="white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8730" r="4602" b="12901"/>
          <a:stretch>
            <a:fillRect/>
          </a:stretch>
        </p:blipFill>
        <p:spPr bwMode="auto">
          <a:xfrm>
            <a:off x="6063940" y="2008679"/>
            <a:ext cx="1851750" cy="75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959031" y="5774269"/>
            <a:ext cx="2279941" cy="661456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6ABD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/ venue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53444" y="2813712"/>
            <a:ext cx="3662246" cy="914400"/>
          </a:xfrm>
        </p:spPr>
        <p:txBody>
          <a:bodyPr/>
          <a:lstStyle>
            <a:lvl1pPr marL="0" indent="0">
              <a:buNone/>
              <a:defRPr sz="2800" b="0">
                <a:solidFill>
                  <a:srgbClr val="16ABD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CHAPTER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73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34710" y="2297179"/>
            <a:ext cx="2522580" cy="25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53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7250" y="184308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4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Picture 5" descr="C:\Users\DOdebode\Desktop\hexangon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915588"/>
            <a:ext cx="40259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Image result for white twitter logo ep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21364" r="58904" b="22527"/>
          <a:stretch>
            <a:fillRect/>
          </a:stretch>
        </p:blipFill>
        <p:spPr bwMode="auto">
          <a:xfrm>
            <a:off x="597813" y="6089650"/>
            <a:ext cx="390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88338" y="6089650"/>
            <a:ext cx="810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@</a:t>
            </a:r>
            <a:r>
              <a:rPr lang="fr-FR" sz="2000" b="1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maudsleysim</a:t>
            </a:r>
            <a:r>
              <a:rPr lang="fr-FR" sz="2000" b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|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Remember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to tweet about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your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favourite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parts of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today’s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presentation</a:t>
            </a:r>
            <a:endParaRPr lang="fr-FR" sz="1100">
              <a:solidFill>
                <a:prstClr val="white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8730" r="4602" b="12901"/>
          <a:stretch>
            <a:fillRect/>
          </a:stretch>
        </p:blipFill>
        <p:spPr bwMode="auto">
          <a:xfrm>
            <a:off x="6063940" y="2018308"/>
            <a:ext cx="1851750" cy="75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959031" y="5774269"/>
            <a:ext cx="2279941" cy="661456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16ABD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/ venue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53444" y="3063970"/>
            <a:ext cx="3662246" cy="613293"/>
          </a:xfrm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rgbClr val="16ABDC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197642" y="3722699"/>
            <a:ext cx="2718047" cy="6931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  <a:p>
            <a:pPr lvl="0"/>
            <a:r>
              <a:rPr lang="en-GB" dirty="0"/>
              <a:t>email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5197642" y="4454166"/>
            <a:ext cx="2718047" cy="64722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6ABDC"/>
                </a:solidFill>
              </a:defRPr>
            </a:lvl1pPr>
          </a:lstStyle>
          <a:p>
            <a:pPr lvl="0"/>
            <a:r>
              <a:rPr lang="en-US" dirty="0"/>
              <a:t>MaudsleySimulation.com</a:t>
            </a:r>
            <a:endParaRPr lang="en-GB" dirty="0"/>
          </a:p>
        </p:txBody>
      </p:sp>
      <p:pic>
        <p:nvPicPr>
          <p:cNvPr id="12" name="Imag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616" y="4815805"/>
            <a:ext cx="1619920" cy="16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6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DOdebode\Desktop\hexangon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954088"/>
            <a:ext cx="40259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5006820" y="2988835"/>
            <a:ext cx="3070900" cy="1746225"/>
            <a:chOff x="2833676" y="3618331"/>
            <a:chExt cx="2164304" cy="890839"/>
          </a:xfrm>
        </p:grpSpPr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2833676" y="3618331"/>
              <a:ext cx="2164304" cy="51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4000" b="1" dirty="0" err="1">
                  <a:solidFill>
                    <a:srgbClr val="00B3E3"/>
                  </a:solidFill>
                  <a:latin typeface="GothamRounded-Light" charset="0"/>
                  <a:cs typeface="Arial" charset="0"/>
                </a:rPr>
                <a:t>Thanks</a:t>
              </a:r>
              <a:r>
                <a:rPr lang="fr-FR" sz="4000" b="1" dirty="0">
                  <a:solidFill>
                    <a:srgbClr val="00B3E3"/>
                  </a:solidFill>
                  <a:latin typeface="GothamRounded-Light" charset="0"/>
                  <a:cs typeface="Arial" charset="0"/>
                </a:rPr>
                <a:t>!</a:t>
              </a:r>
              <a:endParaRPr lang="fr-FR" sz="4000" dirty="0">
                <a:solidFill>
                  <a:srgbClr val="00B3E3"/>
                </a:solidFill>
                <a:latin typeface="GothamRounded-Light" charset="0"/>
                <a:cs typeface="Arial" charset="0"/>
              </a:endParaRPr>
            </a:p>
          </p:txBody>
        </p: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2857924" y="4179443"/>
              <a:ext cx="2115809" cy="329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00" dirty="0">
                  <a:solidFill>
                    <a:srgbClr val="7F7F7F"/>
                  </a:solidFill>
                  <a:latin typeface="GothamRounded-Light" charset="0"/>
                  <a:cs typeface="Arial" charset="0"/>
                </a:rPr>
                <a:t>gregoire.billon@slam.nhs.uk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800" dirty="0" err="1">
                  <a:solidFill>
                    <a:srgbClr val="00B3E3"/>
                  </a:solidFill>
                  <a:latin typeface="GothamRounded-Light" charset="0"/>
                  <a:cs typeface="Arial" charset="0"/>
                </a:rPr>
                <a:t>MaudsleySimulation.com</a:t>
              </a:r>
              <a:endParaRPr lang="fr-FR" sz="1800" dirty="0">
                <a:solidFill>
                  <a:srgbClr val="00B3E3"/>
                </a:solidFill>
                <a:latin typeface="GothamRounded-Light" charset="0"/>
                <a:cs typeface="Arial" charset="0"/>
              </a:endParaRPr>
            </a:p>
          </p:txBody>
        </p:sp>
      </p:grpSp>
      <p:pic>
        <p:nvPicPr>
          <p:cNvPr id="15" name="Picture 4" descr="Image result for white twitter logo ep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21364" r="58904" b="22527"/>
          <a:stretch>
            <a:fillRect/>
          </a:stretch>
        </p:blipFill>
        <p:spPr bwMode="auto">
          <a:xfrm>
            <a:off x="597813" y="6089650"/>
            <a:ext cx="390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88338" y="6089650"/>
            <a:ext cx="810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@</a:t>
            </a:r>
            <a:r>
              <a:rPr lang="fr-FR" sz="2000" b="1" dirty="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maudsleysim</a:t>
            </a:r>
            <a:r>
              <a:rPr lang="fr-FR" sz="2000" b="1" dirty="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| </a:t>
            </a:r>
            <a:r>
              <a:rPr lang="fr-FR" sz="1100" dirty="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Remember</a:t>
            </a:r>
            <a:r>
              <a:rPr lang="fr-FR" sz="1100" dirty="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to tweet about </a:t>
            </a:r>
            <a:r>
              <a:rPr lang="fr-FR" sz="1100" dirty="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your</a:t>
            </a:r>
            <a:r>
              <a:rPr lang="fr-FR" sz="1100" dirty="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sz="1100" dirty="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favourite</a:t>
            </a:r>
            <a:r>
              <a:rPr lang="fr-FR" sz="1100" dirty="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parts of </a:t>
            </a:r>
            <a:r>
              <a:rPr lang="fr-FR" sz="1100" dirty="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today’s</a:t>
            </a:r>
            <a:r>
              <a:rPr lang="fr-FR" sz="1100" dirty="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sz="1100" dirty="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presentation</a:t>
            </a:r>
            <a:endParaRPr lang="fr-FR" sz="1100" dirty="0">
              <a:solidFill>
                <a:prstClr val="white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pic>
        <p:nvPicPr>
          <p:cNvPr id="17" name="Imag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0616" y="4815805"/>
            <a:ext cx="1619920" cy="161992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8730" r="4602" b="12901"/>
          <a:stretch>
            <a:fillRect/>
          </a:stretch>
        </p:blipFill>
        <p:spPr bwMode="auto">
          <a:xfrm>
            <a:off x="6063940" y="2018308"/>
            <a:ext cx="1851750" cy="75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31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893DA-6A2B-4EDF-81A1-EA8CF9D9083C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B7D59D-3390-468A-BDDC-E226E9F82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7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6893DA-6A2B-4EDF-81A1-EA8CF9D9083C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B7D59D-3390-468A-BDDC-E226E9F821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1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pPr/>
              <a:t>02/08/2022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A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5" descr="C:\Users\DOdebode\Desktop\hexangon_white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954088"/>
            <a:ext cx="40259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4260517" y="2994359"/>
            <a:ext cx="4025899" cy="1260826"/>
            <a:chOff x="2303605" y="3131694"/>
            <a:chExt cx="2625239" cy="1223193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2303605" y="3131694"/>
              <a:ext cx="2625239" cy="74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 b="1" dirty="0">
                <a:solidFill>
                  <a:srgbClr val="00B3E3"/>
                </a:solidFill>
                <a:latin typeface="GothamRounded-Light" charset="0"/>
                <a:cs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000" dirty="0">
                <a:solidFill>
                  <a:srgbClr val="00B3E3"/>
                </a:solidFill>
                <a:latin typeface="GothamRounded-Light" charset="0"/>
                <a:cs typeface="Arial" charset="0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3544203" y="4086156"/>
              <a:ext cx="120461" cy="268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200" dirty="0">
                <a:solidFill>
                  <a:srgbClr val="00B3E3"/>
                </a:solidFill>
                <a:latin typeface="GothamRounded-Light" charset="0"/>
                <a:cs typeface="Arial" charset="0"/>
              </a:endParaRPr>
            </a:p>
          </p:txBody>
        </p:sp>
      </p:grpSp>
      <p:grpSp>
        <p:nvGrpSpPr>
          <p:cNvPr id="11" name="Group 12"/>
          <p:cNvGrpSpPr>
            <a:grpSpLocks noChangeAspect="1"/>
          </p:cNvGrpSpPr>
          <p:nvPr userDrawn="1"/>
        </p:nvGrpSpPr>
        <p:grpSpPr bwMode="auto">
          <a:xfrm>
            <a:off x="8420308" y="365125"/>
            <a:ext cx="3227389" cy="537956"/>
            <a:chOff x="6803697" y="6237312"/>
            <a:chExt cx="1986687" cy="331480"/>
          </a:xfrm>
        </p:grpSpPr>
        <p:pic>
          <p:nvPicPr>
            <p:cNvPr id="12" name="Picture 10" descr="C:\Users\DOdebode\Desktop\NHS-rev[1] [Converted].ep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6237312"/>
              <a:ext cx="762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6803697" y="6335849"/>
              <a:ext cx="1224576" cy="23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solidFill>
                    <a:srgbClr val="FFFFFF"/>
                  </a:solidFill>
                  <a:cs typeface="Arial" charset="0"/>
                </a:rPr>
                <a:t>South London and Maudsley</a:t>
              </a:r>
            </a:p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>
                  <a:solidFill>
                    <a:srgbClr val="FFFFFF"/>
                  </a:solidFill>
                  <a:cs typeface="Arial" charset="0"/>
                </a:rPr>
                <a:t>NHS </a:t>
              </a:r>
              <a:r>
                <a:rPr lang="fr-FR" sz="800" dirty="0" err="1">
                  <a:solidFill>
                    <a:srgbClr val="FFFFFF"/>
                  </a:solidFill>
                  <a:cs typeface="Arial" charset="0"/>
                </a:rPr>
                <a:t>Foundation</a:t>
              </a:r>
              <a:r>
                <a:rPr lang="fr-FR" sz="800" dirty="0">
                  <a:solidFill>
                    <a:srgbClr val="FFFFFF"/>
                  </a:solidFill>
                  <a:cs typeface="Arial" charset="0"/>
                </a:rPr>
                <a:t> Trust</a:t>
              </a:r>
            </a:p>
          </p:txBody>
        </p:sp>
      </p:grpSp>
      <p:pic>
        <p:nvPicPr>
          <p:cNvPr id="14" name="Picture 4" descr="Image result for white twitter logo eps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21364" r="58904" b="22527"/>
          <a:stretch>
            <a:fillRect/>
          </a:stretch>
        </p:blipFill>
        <p:spPr bwMode="auto">
          <a:xfrm>
            <a:off x="597813" y="6089650"/>
            <a:ext cx="390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88338" y="6089650"/>
            <a:ext cx="810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@</a:t>
            </a:r>
            <a:r>
              <a:rPr lang="fr-FR" sz="2000" b="1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maudsleysim</a:t>
            </a:r>
            <a:r>
              <a:rPr lang="fr-FR" sz="2000" b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|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Remember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to tweet about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your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favourite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parts of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today’s</a:t>
            </a:r>
            <a:r>
              <a:rPr lang="fr-FR" sz="1100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sz="1100" err="1">
                <a:solidFill>
                  <a:prstClr val="white"/>
                </a:solidFill>
                <a:latin typeface="Calibri" charset="0"/>
                <a:ea typeface="ＭＳ Ｐゴシック" charset="0"/>
                <a:cs typeface="Arial" charset="0"/>
              </a:rPr>
              <a:t>presentation</a:t>
            </a:r>
            <a:endParaRPr lang="fr-FR" sz="1100">
              <a:solidFill>
                <a:prstClr val="white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44303" y="246193"/>
            <a:ext cx="2742907" cy="9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46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rho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gland.nhs.uk/wp-content/uploads/2022/04/Workforce-Race-Equality-Standard-report-2021-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s.gov.uk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ngsfund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557" y="995363"/>
            <a:ext cx="11642271" cy="1664799"/>
          </a:xfrm>
        </p:spPr>
        <p:txBody>
          <a:bodyPr>
            <a:noAutofit/>
          </a:bodyPr>
          <a:lstStyle/>
          <a:p>
            <a:pPr algn="r"/>
            <a:r>
              <a:rPr lang="en-GB" sz="4800" dirty="0">
                <a:cs typeface="Calibri Light"/>
              </a:rPr>
              <a:t>London Simulation Network</a:t>
            </a:r>
            <a:br>
              <a:rPr lang="en-GB" sz="4800" dirty="0">
                <a:cs typeface="Calibri Light"/>
              </a:rPr>
            </a:br>
            <a:r>
              <a:rPr lang="en-GB" sz="3600" dirty="0">
                <a:cs typeface="Calibri Light"/>
              </a:rPr>
              <a:t>15</a:t>
            </a:r>
            <a:r>
              <a:rPr lang="en-GB" sz="3600" baseline="30000" dirty="0">
                <a:cs typeface="Calibri Light"/>
              </a:rPr>
              <a:t>th</a:t>
            </a:r>
            <a:r>
              <a:rPr lang="en-GB" sz="3600" dirty="0">
                <a:cs typeface="Calibri Light"/>
              </a:rPr>
              <a:t> July 2022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35" y="4351540"/>
            <a:ext cx="4210930" cy="1434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282825"/>
            <a:ext cx="1156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/>
              <a:t>EDI in debrief: tackling inequity in and through simulation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Sneak preview of reading list </a:t>
            </a:r>
          </a:p>
        </p:txBody>
      </p:sp>
      <p:sp>
        <p:nvSpPr>
          <p:cNvPr id="5122" name="AutoShape 2" descr="9,934 Book Tower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AutoShape 4" descr="9,934 Book Tower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9,934 Book Tower Stock Photos, Pictures &amp; Royalty-Free Images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2898" y="963659"/>
            <a:ext cx="4058446" cy="5411262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535502"/>
            <a:ext cx="8534400" cy="53224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NHS Race and Health Observatory </a:t>
            </a:r>
            <a:r>
              <a:rPr lang="en-GB" sz="2000" dirty="0">
                <a:hlinkClick r:id="rId3"/>
              </a:rPr>
              <a:t>https://www.nhsrho.org/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 </a:t>
            </a:r>
            <a:r>
              <a:rPr lang="en-GB" sz="2000" dirty="0" err="1"/>
              <a:t>Vara</a:t>
            </a:r>
            <a:r>
              <a:rPr lang="en-GB" sz="2000" dirty="0"/>
              <a:t> S., </a:t>
            </a:r>
            <a:r>
              <a:rPr lang="en-GB" sz="2000" dirty="0" err="1"/>
              <a:t>Dahlen</a:t>
            </a:r>
            <a:r>
              <a:rPr lang="en-GB" sz="2000" dirty="0"/>
              <a:t> B., et al. (2021), Recommendations and Guidelines for the Use of Simulation to Address Structural Racism and Implicit Bias, </a:t>
            </a:r>
            <a:r>
              <a:rPr lang="en-GB" sz="2000" i="1" dirty="0"/>
              <a:t>Simulation in Healthcare 1;</a:t>
            </a:r>
            <a:r>
              <a:rPr lang="en-GB" sz="2000" dirty="0"/>
              <a:t>16(4):275-284.doi 10.1097/SIH.0000000000000591. PMID: 34398114.</a:t>
            </a:r>
          </a:p>
          <a:p>
            <a:pPr>
              <a:lnSpc>
                <a:spcPct val="100000"/>
              </a:lnSpc>
            </a:pPr>
            <a:r>
              <a:rPr lang="en-GB" sz="2000" dirty="0" err="1"/>
              <a:t>Reni</a:t>
            </a:r>
            <a:r>
              <a:rPr lang="en-GB" sz="2000" dirty="0"/>
              <a:t> E-L, (2017) </a:t>
            </a:r>
            <a:r>
              <a:rPr lang="en-GB" sz="2000" i="1" dirty="0"/>
              <a:t>Why I’m No Longer Talking to White People About Race, </a:t>
            </a:r>
            <a:r>
              <a:rPr lang="en-GB" sz="2000" dirty="0"/>
              <a:t> </a:t>
            </a:r>
            <a:r>
              <a:rPr lang="en-GB" sz="2000" dirty="0" err="1"/>
              <a:t>Bloombsbury</a:t>
            </a:r>
            <a:r>
              <a:rPr lang="en-GB" sz="2000" dirty="0"/>
              <a:t> Circus</a:t>
            </a:r>
          </a:p>
          <a:p>
            <a:pPr>
              <a:lnSpc>
                <a:spcPct val="100000"/>
              </a:lnSpc>
            </a:pPr>
            <a:r>
              <a:rPr lang="en-GB" sz="2000" dirty="0" err="1"/>
              <a:t>Braincast</a:t>
            </a:r>
            <a:r>
              <a:rPr lang="en-GB" sz="2000" dirty="0"/>
              <a:t>, </a:t>
            </a:r>
            <a:r>
              <a:rPr lang="en-GB" sz="2000" i="1" dirty="0"/>
              <a:t>About Race: ethnic inequalities in mental health, </a:t>
            </a:r>
            <a:r>
              <a:rPr lang="en-GB" sz="2000" dirty="0"/>
              <a:t>maudsleylearning.com/webinars-podcasts/braincast-webinar/about-race-ethnic-inequalities-in-mental-health</a:t>
            </a:r>
          </a:p>
          <a:p>
            <a:r>
              <a:rPr lang="en-GB" sz="2000" dirty="0"/>
              <a:t>NHS Workforce Race Equality Standard 2021 data analysis report for NHS trusts (2022)  </a:t>
            </a:r>
            <a:r>
              <a:rPr lang="en-GB" sz="2000" u="sng" dirty="0">
                <a:hlinkClick r:id="rId4"/>
              </a:rPr>
              <a:t>https://www.england.nhs.uk/wp-content/uploads/2022/04/Workforce-Race-Equality-Standard-report-2021-.pdf</a:t>
            </a:r>
            <a:endParaRPr lang="en-GB" sz="2000" dirty="0"/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 2: Raise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41872" y="2294627"/>
            <a:ext cx="2794958" cy="16390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Watchful waiting of a carefully constructed scenario</a:t>
            </a:r>
          </a:p>
        </p:txBody>
      </p:sp>
      <p:sp>
        <p:nvSpPr>
          <p:cNvPr id="14" name="Oval 13"/>
          <p:cNvSpPr/>
          <p:nvPr/>
        </p:nvSpPr>
        <p:spPr>
          <a:xfrm>
            <a:off x="3841521" y="4098654"/>
            <a:ext cx="2794958" cy="16390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The carefully loaded question </a:t>
            </a:r>
          </a:p>
        </p:txBody>
      </p:sp>
      <p:sp>
        <p:nvSpPr>
          <p:cNvPr id="15" name="Oval 14"/>
          <p:cNvSpPr/>
          <p:nvPr/>
        </p:nvSpPr>
        <p:spPr>
          <a:xfrm>
            <a:off x="8360877" y="503208"/>
            <a:ext cx="2794958" cy="16390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The direct approach </a:t>
            </a:r>
          </a:p>
        </p:txBody>
      </p:sp>
      <p:sp>
        <p:nvSpPr>
          <p:cNvPr id="16" name="Oval 15"/>
          <p:cNvSpPr/>
          <p:nvPr/>
        </p:nvSpPr>
        <p:spPr>
          <a:xfrm>
            <a:off x="6000590" y="4794879"/>
            <a:ext cx="2767142" cy="1881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“ Do we think things would have been different if....”</a:t>
            </a:r>
          </a:p>
        </p:txBody>
      </p:sp>
      <p:sp>
        <p:nvSpPr>
          <p:cNvPr id="17" name="Oval 16"/>
          <p:cNvSpPr/>
          <p:nvPr/>
        </p:nvSpPr>
        <p:spPr>
          <a:xfrm>
            <a:off x="9096188" y="1840523"/>
            <a:ext cx="2767142" cy="1881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“ I noticed that.... I wonder what...”</a:t>
            </a:r>
          </a:p>
        </p:txBody>
      </p:sp>
      <p:sp>
        <p:nvSpPr>
          <p:cNvPr id="18" name="Oval 17"/>
          <p:cNvSpPr/>
          <p:nvPr/>
        </p:nvSpPr>
        <p:spPr>
          <a:xfrm>
            <a:off x="3788625" y="1357430"/>
            <a:ext cx="2794958" cy="16390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Perspective taking</a:t>
            </a:r>
          </a:p>
        </p:txBody>
      </p:sp>
      <p:sp>
        <p:nvSpPr>
          <p:cNvPr id="19" name="Oval 18"/>
          <p:cNvSpPr/>
          <p:nvPr/>
        </p:nvSpPr>
        <p:spPr>
          <a:xfrm>
            <a:off x="5284352" y="2237130"/>
            <a:ext cx="2767142" cy="1881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“ What might the patient/carer be thinking or feeling?”</a:t>
            </a:r>
          </a:p>
        </p:txBody>
      </p:sp>
      <p:sp>
        <p:nvSpPr>
          <p:cNvPr id="20" name="Oval 19"/>
          <p:cNvSpPr/>
          <p:nvPr/>
        </p:nvSpPr>
        <p:spPr>
          <a:xfrm>
            <a:off x="0" y="4082395"/>
            <a:ext cx="2794958" cy="16390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The ‘side door’ (start with the easier ‘isms’)</a:t>
            </a:r>
          </a:p>
        </p:txBody>
      </p:sp>
      <p:sp>
        <p:nvSpPr>
          <p:cNvPr id="22" name="Oval 21"/>
          <p:cNvSpPr/>
          <p:nvPr/>
        </p:nvSpPr>
        <p:spPr>
          <a:xfrm>
            <a:off x="7510843" y="3512500"/>
            <a:ext cx="2794958" cy="16390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De-personalising, owning things as a group </a:t>
            </a:r>
          </a:p>
        </p:txBody>
      </p:sp>
      <p:sp>
        <p:nvSpPr>
          <p:cNvPr id="24" name="Oval 23"/>
          <p:cNvSpPr/>
          <p:nvPr/>
        </p:nvSpPr>
        <p:spPr>
          <a:xfrm>
            <a:off x="2249204" y="5222631"/>
            <a:ext cx="2767142" cy="18813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“ were there any protected characteristics which may have...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30" y="-196742"/>
            <a:ext cx="10515600" cy="1325563"/>
          </a:xfrm>
        </p:spPr>
        <p:txBody>
          <a:bodyPr/>
          <a:lstStyle/>
          <a:p>
            <a:r>
              <a:rPr lang="en-GB" dirty="0"/>
              <a:t>Stage 3A: Response - participants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1093125"/>
            <a:ext cx="1815639" cy="9115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SILENCE</a:t>
            </a:r>
          </a:p>
        </p:txBody>
      </p:sp>
      <p:sp>
        <p:nvSpPr>
          <p:cNvPr id="14" name="Oval 13"/>
          <p:cNvSpPr/>
          <p:nvPr/>
        </p:nvSpPr>
        <p:spPr>
          <a:xfrm>
            <a:off x="4149547" y="731563"/>
            <a:ext cx="2547438" cy="13457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TRIES OVERLY HARD IN OPPOSITE DIRECTION  </a:t>
            </a:r>
          </a:p>
        </p:txBody>
      </p:sp>
      <p:sp>
        <p:nvSpPr>
          <p:cNvPr id="17" name="Oval 16"/>
          <p:cNvSpPr/>
          <p:nvPr/>
        </p:nvSpPr>
        <p:spPr>
          <a:xfrm>
            <a:off x="6853551" y="4748270"/>
            <a:ext cx="3100754" cy="228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ACCUSES SOMEONE ELSE OF WHAT THEY ARE DEMONSTRATING</a:t>
            </a:r>
          </a:p>
        </p:txBody>
      </p:sp>
      <p:sp>
        <p:nvSpPr>
          <p:cNvPr id="18" name="Oval 17"/>
          <p:cNvSpPr/>
          <p:nvPr/>
        </p:nvSpPr>
        <p:spPr>
          <a:xfrm>
            <a:off x="4034505" y="3454424"/>
            <a:ext cx="3251842" cy="19884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OVERLY CRITICAL OF SOMEONE/SOMETHING ELSE UNRELATED</a:t>
            </a:r>
          </a:p>
        </p:txBody>
      </p:sp>
      <p:sp>
        <p:nvSpPr>
          <p:cNvPr id="19" name="Oval 18"/>
          <p:cNvSpPr/>
          <p:nvPr/>
        </p:nvSpPr>
        <p:spPr>
          <a:xfrm>
            <a:off x="8764311" y="263770"/>
            <a:ext cx="3075997" cy="20925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TRYING TO USE LOGIC AND VERBAL REASON TO JUSTIFY SOMETHING UNACCEPTABLE</a:t>
            </a:r>
          </a:p>
        </p:txBody>
      </p:sp>
      <p:sp>
        <p:nvSpPr>
          <p:cNvPr id="20" name="Oval 19"/>
          <p:cNvSpPr/>
          <p:nvPr/>
        </p:nvSpPr>
        <p:spPr>
          <a:xfrm>
            <a:off x="1932032" y="5785338"/>
            <a:ext cx="1883830" cy="10726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COMFORT EATING </a:t>
            </a:r>
          </a:p>
        </p:txBody>
      </p:sp>
      <p:sp>
        <p:nvSpPr>
          <p:cNvPr id="21" name="Oval 20"/>
          <p:cNvSpPr/>
          <p:nvPr/>
        </p:nvSpPr>
        <p:spPr>
          <a:xfrm>
            <a:off x="6283891" y="1808037"/>
            <a:ext cx="3075997" cy="20925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FOCUSED ONLY ON THE COGNITIVE ASPECTS, AVOIDS EMOTIONS</a:t>
            </a:r>
          </a:p>
        </p:txBody>
      </p:sp>
      <p:sp>
        <p:nvSpPr>
          <p:cNvPr id="23" name="Oval 22"/>
          <p:cNvSpPr/>
          <p:nvPr/>
        </p:nvSpPr>
        <p:spPr>
          <a:xfrm>
            <a:off x="785446" y="2301241"/>
            <a:ext cx="2559169" cy="142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DISPUTING THE EXISTANCE OF A PROBLEM</a:t>
            </a:r>
          </a:p>
        </p:txBody>
      </p:sp>
      <p:sp>
        <p:nvSpPr>
          <p:cNvPr id="24" name="Oval 23"/>
          <p:cNvSpPr/>
          <p:nvPr/>
        </p:nvSpPr>
        <p:spPr>
          <a:xfrm>
            <a:off x="0" y="3765934"/>
            <a:ext cx="2801815" cy="14829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DEFLECTING THE CONVERSATION, AVOIDING THE  MAIN ISSUE</a:t>
            </a:r>
          </a:p>
        </p:txBody>
      </p:sp>
      <p:pic>
        <p:nvPicPr>
          <p:cNvPr id="25" name="Picture 4" descr="There Is No Such Thing as Silence | Connecticut Publ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9966" y="3007189"/>
            <a:ext cx="2541780" cy="1906335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3946495" y="5785338"/>
            <a:ext cx="2893920" cy="10726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SHOUTING, INTERRUPTING &amp; NOT LISTENING</a:t>
            </a:r>
          </a:p>
        </p:txBody>
      </p:sp>
      <p:sp>
        <p:nvSpPr>
          <p:cNvPr id="27" name="Oval 26"/>
          <p:cNvSpPr/>
          <p:nvPr/>
        </p:nvSpPr>
        <p:spPr>
          <a:xfrm>
            <a:off x="3033522" y="2131623"/>
            <a:ext cx="1679156" cy="13501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“ I do not see colour”</a:t>
            </a:r>
          </a:p>
        </p:txBody>
      </p:sp>
      <p:sp>
        <p:nvSpPr>
          <p:cNvPr id="28" name="Oval 27"/>
          <p:cNvSpPr/>
          <p:nvPr/>
        </p:nvSpPr>
        <p:spPr>
          <a:xfrm>
            <a:off x="1849490" y="1160585"/>
            <a:ext cx="1860863" cy="14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Denying lived experience</a:t>
            </a:r>
          </a:p>
        </p:txBody>
      </p:sp>
      <p:sp>
        <p:nvSpPr>
          <p:cNvPr id="29" name="Oval 28"/>
          <p:cNvSpPr/>
          <p:nvPr/>
        </p:nvSpPr>
        <p:spPr>
          <a:xfrm>
            <a:off x="2253937" y="4306254"/>
            <a:ext cx="1679156" cy="13501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Reframing as being to do with economy</a:t>
            </a:r>
          </a:p>
        </p:txBody>
      </p:sp>
      <p:sp>
        <p:nvSpPr>
          <p:cNvPr id="30" name="Oval 29"/>
          <p:cNvSpPr/>
          <p:nvPr/>
        </p:nvSpPr>
        <p:spPr>
          <a:xfrm>
            <a:off x="-211015" y="5146429"/>
            <a:ext cx="2198076" cy="17115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Dodging specific words by using others e.g. “inner city youth”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 3A: Response – </a:t>
            </a:r>
            <a:r>
              <a:rPr lang="en-GB" dirty="0" err="1"/>
              <a:t>defense</a:t>
            </a:r>
            <a:r>
              <a:rPr lang="en-GB" dirty="0"/>
              <a:t> mechanisms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sp>
        <p:nvSpPr>
          <p:cNvPr id="84994" name="AutoShape 2" descr="There Is No Such Thing as Silence | Connecticut Pub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090" name="AutoShape 2" descr="Free Images : man, soldier, equipment, human, profession, weapon, sword,  face, armor, infantry, military officer, military person, knight shruthi  3000x4000 - - 1025282 - Free stock photos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9092" name="Picture 4" descr="man, person, soldier, equipment, human, profession, weapon, sword, face, knight, armor, infantry, military officer, military person, knight shrut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3323" y="1522893"/>
            <a:ext cx="2803818" cy="37384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7538" y="1969477"/>
            <a:ext cx="79658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Unconscious </a:t>
            </a:r>
            <a:r>
              <a:rPr lang="en-GB" sz="2800" dirty="0"/>
              <a:t>psychological strategies activated within a person, in difficult emotional  and/or cognitive situations, in order to help resolve the inner conflict </a:t>
            </a:r>
          </a:p>
          <a:p>
            <a:endParaRPr lang="en-GB" sz="2800" dirty="0"/>
          </a:p>
          <a:p>
            <a:r>
              <a:rPr lang="en-GB" sz="2800" dirty="0"/>
              <a:t>They distort reality to defend us against unacceptable feelings or impulses, and maintain our one schemas about ourselves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584" y="5287108"/>
            <a:ext cx="796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....not all </a:t>
            </a:r>
            <a:r>
              <a:rPr lang="en-GB" sz="2800" b="1" i="1" dirty="0" err="1"/>
              <a:t>defense</a:t>
            </a:r>
            <a:r>
              <a:rPr lang="en-GB" sz="2800" b="1" i="1" dirty="0"/>
              <a:t> mechanisms are considered equal</a:t>
            </a:r>
            <a:endParaRPr lang="en-GB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Stage 3A: Response - participants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3453" y="1409648"/>
            <a:ext cx="1815639" cy="9115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SILENCE</a:t>
            </a:r>
          </a:p>
        </p:txBody>
      </p:sp>
      <p:sp>
        <p:nvSpPr>
          <p:cNvPr id="7" name="Oval 6"/>
          <p:cNvSpPr/>
          <p:nvPr/>
        </p:nvSpPr>
        <p:spPr>
          <a:xfrm>
            <a:off x="2163902" y="1653622"/>
            <a:ext cx="1458529" cy="9137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DENIAL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9923586" y="3950662"/>
            <a:ext cx="2268414" cy="10257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PROJECTION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4109527" y="5483523"/>
            <a:ext cx="3068130" cy="13744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DISPLACEMENT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289759" y="5497461"/>
            <a:ext cx="2207257" cy="10440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REGRESSION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2229537" y="3763357"/>
            <a:ext cx="2243311" cy="10266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REPRESSION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52041" y="1339714"/>
            <a:ext cx="3255727" cy="11397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RATIONALISATION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3798278" y="1691642"/>
            <a:ext cx="2356338" cy="12625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TRIES OVERLY HARD  </a:t>
            </a:r>
          </a:p>
        </p:txBody>
      </p:sp>
      <p:sp>
        <p:nvSpPr>
          <p:cNvPr id="16" name="Oval 15"/>
          <p:cNvSpPr/>
          <p:nvPr/>
        </p:nvSpPr>
        <p:spPr>
          <a:xfrm>
            <a:off x="4448907" y="2602522"/>
            <a:ext cx="2389961" cy="13012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REACTION FORMATION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8704385" y="4572000"/>
            <a:ext cx="3100754" cy="228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ACCUSES SOMEONE ELSE OF WHAT THEY ARE DEMONSTRATING</a:t>
            </a:r>
          </a:p>
        </p:txBody>
      </p:sp>
      <p:sp>
        <p:nvSpPr>
          <p:cNvPr id="18" name="Oval 17"/>
          <p:cNvSpPr/>
          <p:nvPr/>
        </p:nvSpPr>
        <p:spPr>
          <a:xfrm>
            <a:off x="4923694" y="3956539"/>
            <a:ext cx="3251842" cy="19884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OVERLY CRITICAL OF SOMEONE/SOMETHING ELSE UNRELATED</a:t>
            </a:r>
          </a:p>
        </p:txBody>
      </p:sp>
      <p:sp>
        <p:nvSpPr>
          <p:cNvPr id="19" name="Oval 18"/>
          <p:cNvSpPr/>
          <p:nvPr/>
        </p:nvSpPr>
        <p:spPr>
          <a:xfrm>
            <a:off x="8764311" y="263770"/>
            <a:ext cx="3075997" cy="20925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TRYING TO USE LOGIC AND VERBAL REASON TO JUSTIFY SOMETHING UNACCEPTABLE</a:t>
            </a:r>
          </a:p>
        </p:txBody>
      </p:sp>
      <p:sp>
        <p:nvSpPr>
          <p:cNvPr id="20" name="Oval 19"/>
          <p:cNvSpPr/>
          <p:nvPr/>
        </p:nvSpPr>
        <p:spPr>
          <a:xfrm>
            <a:off x="1887965" y="5928558"/>
            <a:ext cx="1883830" cy="10726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COMFORT EATING </a:t>
            </a:r>
          </a:p>
        </p:txBody>
      </p:sp>
      <p:sp>
        <p:nvSpPr>
          <p:cNvPr id="21" name="Oval 20"/>
          <p:cNvSpPr/>
          <p:nvPr/>
        </p:nvSpPr>
        <p:spPr>
          <a:xfrm>
            <a:off x="6999988" y="2215662"/>
            <a:ext cx="3075997" cy="20925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FOCUSED ONLY ON THE COGNITIVE ASPECTS, AVOIDS EMOTIONS</a:t>
            </a:r>
          </a:p>
        </p:txBody>
      </p:sp>
      <p:sp>
        <p:nvSpPr>
          <p:cNvPr id="22" name="Oval 21"/>
          <p:cNvSpPr/>
          <p:nvPr/>
        </p:nvSpPr>
        <p:spPr>
          <a:xfrm>
            <a:off x="9284677" y="2530895"/>
            <a:ext cx="2479430" cy="98731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INTELLECTUALISATION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Oval 22"/>
          <p:cNvSpPr/>
          <p:nvPr/>
        </p:nvSpPr>
        <p:spPr>
          <a:xfrm>
            <a:off x="785446" y="2301241"/>
            <a:ext cx="2559169" cy="142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DISPUTING THE EXISTANCE OF A PROBLEM</a:t>
            </a:r>
          </a:p>
        </p:txBody>
      </p:sp>
      <p:sp>
        <p:nvSpPr>
          <p:cNvPr id="24" name="Oval 23"/>
          <p:cNvSpPr/>
          <p:nvPr/>
        </p:nvSpPr>
        <p:spPr>
          <a:xfrm>
            <a:off x="-198233" y="3754705"/>
            <a:ext cx="2801815" cy="14829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DEFLECTING THE CONVERSATION</a:t>
            </a:r>
          </a:p>
        </p:txBody>
      </p:sp>
      <p:sp>
        <p:nvSpPr>
          <p:cNvPr id="25" name="Oval 24"/>
          <p:cNvSpPr/>
          <p:nvPr/>
        </p:nvSpPr>
        <p:spPr>
          <a:xfrm>
            <a:off x="1820028" y="4981106"/>
            <a:ext cx="1883830" cy="10726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SHOUTING &amp; NOT 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Stage 3A: Response - FACILITATORS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3453" y="1409648"/>
            <a:ext cx="1815639" cy="9115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SILENCE</a:t>
            </a:r>
          </a:p>
        </p:txBody>
      </p:sp>
      <p:sp>
        <p:nvSpPr>
          <p:cNvPr id="7" name="Oval 6"/>
          <p:cNvSpPr/>
          <p:nvPr/>
        </p:nvSpPr>
        <p:spPr>
          <a:xfrm>
            <a:off x="2163902" y="1653622"/>
            <a:ext cx="1458529" cy="9137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DENIAL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9923586" y="3950662"/>
            <a:ext cx="2268414" cy="10257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PROJECTION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4109527" y="5483523"/>
            <a:ext cx="3068130" cy="13744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DISPLACEMENT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289759" y="5497461"/>
            <a:ext cx="2207257" cy="10440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REGRESSION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2229537" y="3763357"/>
            <a:ext cx="2243311" cy="10266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REPRESSION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52041" y="1339714"/>
            <a:ext cx="3255727" cy="11397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RATIONALISATION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3798278" y="1691642"/>
            <a:ext cx="2356338" cy="12625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TRIES OVERLY HARD  </a:t>
            </a:r>
          </a:p>
        </p:txBody>
      </p:sp>
      <p:sp>
        <p:nvSpPr>
          <p:cNvPr id="16" name="Oval 15"/>
          <p:cNvSpPr/>
          <p:nvPr/>
        </p:nvSpPr>
        <p:spPr>
          <a:xfrm>
            <a:off x="4448907" y="2602522"/>
            <a:ext cx="2389961" cy="13012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REACTION FORMATION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8704385" y="4572000"/>
            <a:ext cx="3100754" cy="228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ACCUSES SOMEONE ELSE OF WHAT THEY ARE DEMONSTRATING</a:t>
            </a:r>
          </a:p>
        </p:txBody>
      </p:sp>
      <p:sp>
        <p:nvSpPr>
          <p:cNvPr id="18" name="Oval 17"/>
          <p:cNvSpPr/>
          <p:nvPr/>
        </p:nvSpPr>
        <p:spPr>
          <a:xfrm>
            <a:off x="4923694" y="3956539"/>
            <a:ext cx="3251842" cy="19884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OVERLY CRITICAL OF SOMEONE/SOMETHING ELSE UNRELATED</a:t>
            </a:r>
          </a:p>
        </p:txBody>
      </p:sp>
      <p:sp>
        <p:nvSpPr>
          <p:cNvPr id="19" name="Oval 18"/>
          <p:cNvSpPr/>
          <p:nvPr/>
        </p:nvSpPr>
        <p:spPr>
          <a:xfrm>
            <a:off x="8764311" y="263770"/>
            <a:ext cx="3075997" cy="20925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TRYING TO USE LOGIC AND VERBAL REASON TO JUSTIFY SOMETHING UNACCEPTABLE</a:t>
            </a:r>
          </a:p>
        </p:txBody>
      </p:sp>
      <p:sp>
        <p:nvSpPr>
          <p:cNvPr id="20" name="Oval 19"/>
          <p:cNvSpPr/>
          <p:nvPr/>
        </p:nvSpPr>
        <p:spPr>
          <a:xfrm>
            <a:off x="1887965" y="5928558"/>
            <a:ext cx="1883830" cy="10726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COMFORT EATING </a:t>
            </a:r>
          </a:p>
        </p:txBody>
      </p:sp>
      <p:sp>
        <p:nvSpPr>
          <p:cNvPr id="21" name="Oval 20"/>
          <p:cNvSpPr/>
          <p:nvPr/>
        </p:nvSpPr>
        <p:spPr>
          <a:xfrm>
            <a:off x="6999988" y="2215662"/>
            <a:ext cx="3075997" cy="20925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FOCUSED ONLY ON THE COGNITIVE ASPECTS, AVOIDS EMOTIONS</a:t>
            </a:r>
          </a:p>
        </p:txBody>
      </p:sp>
      <p:sp>
        <p:nvSpPr>
          <p:cNvPr id="22" name="Oval 21"/>
          <p:cNvSpPr/>
          <p:nvPr/>
        </p:nvSpPr>
        <p:spPr>
          <a:xfrm>
            <a:off x="9284677" y="2530895"/>
            <a:ext cx="2479430" cy="98731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INTELLECTUALISATION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Oval 22"/>
          <p:cNvSpPr/>
          <p:nvPr/>
        </p:nvSpPr>
        <p:spPr>
          <a:xfrm>
            <a:off x="785446" y="2301241"/>
            <a:ext cx="2559169" cy="142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DISPUTING THE EXISTANCE OF A PROBLEM</a:t>
            </a:r>
          </a:p>
        </p:txBody>
      </p:sp>
      <p:sp>
        <p:nvSpPr>
          <p:cNvPr id="24" name="Oval 23"/>
          <p:cNvSpPr/>
          <p:nvPr/>
        </p:nvSpPr>
        <p:spPr>
          <a:xfrm>
            <a:off x="-198233" y="3754705"/>
            <a:ext cx="2801815" cy="14829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DEFLECTING THE CONVERSATION</a:t>
            </a:r>
          </a:p>
        </p:txBody>
      </p:sp>
      <p:sp>
        <p:nvSpPr>
          <p:cNvPr id="25" name="Oval 24"/>
          <p:cNvSpPr/>
          <p:nvPr/>
        </p:nvSpPr>
        <p:spPr>
          <a:xfrm>
            <a:off x="1820028" y="4981106"/>
            <a:ext cx="1883830" cy="10726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SHOUTING &amp; NOT 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121752"/>
            <a:ext cx="10515600" cy="1325563"/>
          </a:xfrm>
        </p:spPr>
        <p:txBody>
          <a:bodyPr/>
          <a:lstStyle/>
          <a:p>
            <a:r>
              <a:rPr lang="en-GB" dirty="0"/>
              <a:t>Ways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62" y="375043"/>
            <a:ext cx="2978834" cy="10146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2556"/>
            <a:ext cx="10972800" cy="56254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Redirect back, refocusing on experiences and not generalities</a:t>
            </a:r>
          </a:p>
          <a:p>
            <a:pPr>
              <a:lnSpc>
                <a:spcPct val="150000"/>
              </a:lnSpc>
            </a:pPr>
            <a:r>
              <a:rPr lang="en-GB" dirty="0"/>
              <a:t>Name the problem</a:t>
            </a:r>
          </a:p>
          <a:p>
            <a:pPr>
              <a:lnSpc>
                <a:spcPct val="150000"/>
              </a:lnSpc>
            </a:pPr>
            <a:r>
              <a:rPr lang="en-GB" dirty="0"/>
              <a:t>Name the </a:t>
            </a:r>
            <a:r>
              <a:rPr lang="en-GB" dirty="0" err="1"/>
              <a:t>defense</a:t>
            </a:r>
            <a:r>
              <a:rPr lang="en-GB" dirty="0"/>
              <a:t> mechanism</a:t>
            </a:r>
          </a:p>
          <a:p>
            <a:pPr>
              <a:lnSpc>
                <a:spcPct val="150000"/>
              </a:lnSpc>
            </a:pPr>
            <a:r>
              <a:rPr lang="en-GB" dirty="0"/>
              <a:t>Facilitate other group  members to counteract</a:t>
            </a:r>
          </a:p>
          <a:p>
            <a:pPr>
              <a:lnSpc>
                <a:spcPct val="150000"/>
              </a:lnSpc>
            </a:pPr>
            <a:r>
              <a:rPr lang="en-GB" dirty="0"/>
              <a:t>“Ouch”</a:t>
            </a:r>
          </a:p>
          <a:p>
            <a:pPr>
              <a:lnSpc>
                <a:spcPct val="150000"/>
              </a:lnSpc>
            </a:pPr>
            <a:r>
              <a:rPr lang="en-GB" dirty="0"/>
              <a:t>Clarifications e.g. “what do you mean by ‘inner city youths’?”</a:t>
            </a:r>
          </a:p>
          <a:p>
            <a:pPr>
              <a:lnSpc>
                <a:spcPct val="150000"/>
              </a:lnSpc>
            </a:pPr>
            <a:r>
              <a:rPr lang="en-GB" dirty="0"/>
              <a:t>If you were someone of colour, who would you experience hearing someone say they don’t see colour?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6280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pic>
        <p:nvPicPr>
          <p:cNvPr id="80898" name="Picture 2" descr="24,664 Cinema Equipment Photos - Free &amp; Royalty-Free Stock Photos from  Dreamsti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953" y="1887964"/>
            <a:ext cx="4680683" cy="351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Q&amp;A and 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604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</a:t>
            </a:r>
          </a:p>
        </p:txBody>
      </p:sp>
      <p:sp>
        <p:nvSpPr>
          <p:cNvPr id="5122" name="AutoShape 2" descr="9,934 Book Tower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4" name="AutoShape 4" descr="9,934 Book Tower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9,934 Book Tower Stock Photos, Pictures &amp; Royalty-Free Images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2898" y="963659"/>
            <a:ext cx="4058446" cy="5411262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535502"/>
            <a:ext cx="8534400" cy="53224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Ahmed T., Drummond R., Bosworth M, (2022)</a:t>
            </a:r>
            <a:r>
              <a:rPr lang="en-GB" sz="2000" i="1" dirty="0"/>
              <a:t> Updating ethnic contrasts in deaths involving the </a:t>
            </a:r>
            <a:r>
              <a:rPr lang="en-GB" sz="2000" i="1" dirty="0" err="1"/>
              <a:t>coronavirus</a:t>
            </a:r>
            <a:r>
              <a:rPr lang="en-GB" sz="2000" i="1" dirty="0"/>
              <a:t> (COVID-19), </a:t>
            </a:r>
            <a:r>
              <a:rPr lang="en-GB" sz="2000" i="1" dirty="0" err="1"/>
              <a:t>Engladn</a:t>
            </a:r>
            <a:r>
              <a:rPr lang="en-GB" sz="2000" i="1" dirty="0"/>
              <a:t>: 10 January 2022 to 16 February 2022, </a:t>
            </a:r>
            <a:r>
              <a:rPr lang="en-GB" sz="2000" dirty="0"/>
              <a:t>Office for National Statistics, </a:t>
            </a:r>
            <a:r>
              <a:rPr lang="en-GB" sz="2000" dirty="0" err="1">
                <a:hlinkClick r:id="rId3"/>
              </a:rPr>
              <a:t>www.ons.gov.uk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Raleigh V., </a:t>
            </a:r>
            <a:r>
              <a:rPr lang="en-GB" sz="2000" i="1" dirty="0"/>
              <a:t>Deaths from Covid-19 (</a:t>
            </a:r>
            <a:r>
              <a:rPr lang="en-GB" sz="2000" i="1" dirty="0" err="1"/>
              <a:t>coronvirus</a:t>
            </a:r>
            <a:r>
              <a:rPr lang="en-GB" sz="2000" i="1" dirty="0"/>
              <a:t>): how are they counted and what do they show? </a:t>
            </a:r>
            <a:r>
              <a:rPr lang="en-GB" sz="2000" dirty="0"/>
              <a:t>The King’s Fund, </a:t>
            </a:r>
            <a:r>
              <a:rPr lang="en-GB" sz="2000" dirty="0" err="1">
                <a:hlinkClick r:id="rId4"/>
              </a:rPr>
              <a:t>www.kingsfund.org.uk</a:t>
            </a:r>
            <a:endParaRPr lang="en-GB" sz="2000" dirty="0"/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9640" cy="435133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Orientation 							5 minutes</a:t>
            </a:r>
          </a:p>
          <a:p>
            <a:pPr lvl="0"/>
            <a:r>
              <a:rPr lang="en-GB" dirty="0"/>
              <a:t>Introductions &amp; Mastermind  					5 minutes </a:t>
            </a:r>
          </a:p>
          <a:p>
            <a:pPr lvl="0"/>
            <a:r>
              <a:rPr lang="en-GB" dirty="0"/>
              <a:t>EDI in debrief	</a:t>
            </a:r>
          </a:p>
          <a:p>
            <a:pPr lvl="1"/>
            <a:r>
              <a:rPr lang="en-GB" dirty="0"/>
              <a:t>Before								  5 minutes</a:t>
            </a:r>
          </a:p>
          <a:p>
            <a:pPr lvl="1"/>
            <a:r>
              <a:rPr lang="en-GB" dirty="0"/>
              <a:t>During 								20 minutes</a:t>
            </a:r>
          </a:p>
          <a:p>
            <a:pPr lvl="1"/>
            <a:r>
              <a:rPr lang="en-GB" dirty="0"/>
              <a:t>In action								10 minutes</a:t>
            </a:r>
          </a:p>
          <a:p>
            <a:pPr lvl="1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	- don’t forget</a:t>
            </a:r>
          </a:p>
          <a:p>
            <a:pPr marL="0" indent="0"/>
            <a:r>
              <a:rPr lang="en-GB" dirty="0"/>
              <a:t> Question and answer session					15 minutes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87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209677"/>
            <a:ext cx="10515600" cy="1325563"/>
          </a:xfrm>
        </p:spPr>
        <p:txBody>
          <a:bodyPr/>
          <a:lstStyle/>
          <a:p>
            <a:r>
              <a:rPr lang="en-GB" dirty="0"/>
              <a:t>Housekeeping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2556"/>
            <a:ext cx="10972800" cy="56254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Environment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Check your background (no blurring)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People living with you may need to know you are in a training session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please protect this space as you would do in a training centre</a:t>
            </a:r>
          </a:p>
          <a:p>
            <a:pPr>
              <a:lnSpc>
                <a:spcPct val="150000"/>
              </a:lnSpc>
            </a:pPr>
            <a:r>
              <a:rPr lang="en-GB" dirty="0"/>
              <a:t>Comfort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Toilets, fire escape…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Feel free to bring a drink</a:t>
            </a:r>
          </a:p>
          <a:p>
            <a:pPr>
              <a:lnSpc>
                <a:spcPct val="150000"/>
              </a:lnSpc>
            </a:pPr>
            <a:r>
              <a:rPr lang="en-GB" dirty="0"/>
              <a:t>Session recording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consent</a:t>
            </a:r>
          </a:p>
          <a:p>
            <a:pPr>
              <a:lnSpc>
                <a:spcPct val="150000"/>
              </a:lnSpc>
            </a:pPr>
            <a:r>
              <a:rPr lang="en-GB" dirty="0"/>
              <a:t>Confidentiality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59859" y="4683146"/>
            <a:ext cx="34784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dirty="0">
                <a:solidFill>
                  <a:srgbClr val="A5A5A5">
                    <a:lumMod val="75000"/>
                  </a:srgbClr>
                </a:solidFill>
                <a:ea typeface="ＭＳ Ｐゴシック" charset="0"/>
              </a:rPr>
              <a:t>Psychological safety</a:t>
            </a:r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030586" y="4238797"/>
            <a:ext cx="3937000" cy="1386258"/>
          </a:xfrm>
          <a:prstGeom prst="ellipse">
            <a:avLst/>
          </a:prstGeom>
          <a:noFill/>
          <a:ln w="57150">
            <a:solidFill>
              <a:srgbClr val="98C62B"/>
            </a:solidFill>
          </a:ln>
          <a:effectLst>
            <a:outerShdw blurRad="215900" dist="88900" dir="4500000" sx="103000" sy="103000" algn="tl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6280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0525"/>
            <a:ext cx="11442700" cy="1311275"/>
          </a:xfrm>
        </p:spPr>
        <p:txBody>
          <a:bodyPr/>
          <a:lstStyle/>
          <a:p>
            <a:r>
              <a:rPr lang="en-GB" dirty="0"/>
              <a:t>EDI: scale of the problem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sp>
        <p:nvSpPr>
          <p:cNvPr id="46082" name="AutoShape 2" descr="Mastermind (TV Series 1972– ) - IM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6084" name="Picture 4" descr="who wants to be a millionaire host jeremy clark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674" y="1827212"/>
            <a:ext cx="6437487" cy="36210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71216" y="4197096"/>
            <a:ext cx="5497852" cy="338554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Do you wish to put your knowledge on this to the ultimate test?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024" y="4672585"/>
            <a:ext cx="2572512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A: 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8048" y="4660393"/>
            <a:ext cx="2572512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B: 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5120" y="4989577"/>
            <a:ext cx="2572512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C: 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6336" y="4989577"/>
            <a:ext cx="2572512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D: Yes</a:t>
            </a:r>
          </a:p>
        </p:txBody>
      </p:sp>
    </p:spTree>
    <p:extLst>
      <p:ext uri="{BB962C8B-B14F-4D97-AF65-F5344CB8AC3E}">
        <p14:creationId xmlns:p14="http://schemas.microsoft.com/office/powerpoint/2010/main" val="884760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Maudsley Mastermind: specialist topic EDI</a:t>
            </a:r>
          </a:p>
        </p:txBody>
      </p:sp>
      <p:pic>
        <p:nvPicPr>
          <p:cNvPr id="90114" name="Picture 2" descr="BBC Two - Mastermind - The history of Mastermi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687" y="1572768"/>
            <a:ext cx="7077329" cy="39044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0"/>
            <a:ext cx="10515600" cy="1325563"/>
          </a:xfrm>
        </p:spPr>
        <p:txBody>
          <a:bodyPr/>
          <a:lstStyle/>
          <a:p>
            <a:r>
              <a:rPr lang="en-GB" dirty="0"/>
              <a:t>Maudsley Mastermind: specialist topic EDI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0170" y="1276055"/>
            <a:ext cx="9119942" cy="1069480"/>
            <a:chOff x="2859024" y="4197096"/>
            <a:chExt cx="9119942" cy="1069480"/>
          </a:xfrm>
        </p:grpSpPr>
        <p:sp>
          <p:nvSpPr>
            <p:cNvPr id="4" name="TextBox 3"/>
            <p:cNvSpPr txBox="1"/>
            <p:nvPr/>
          </p:nvSpPr>
          <p:spPr>
            <a:xfrm>
              <a:off x="2871216" y="4197096"/>
              <a:ext cx="9107750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1.  Relative likelihood of white NHS applicants being appointed from </a:t>
              </a:r>
              <a:r>
                <a:rPr lang="en-GB" sz="1600" dirty="0" err="1">
                  <a:solidFill>
                    <a:schemeClr val="bg1"/>
                  </a:solidFill>
                </a:rPr>
                <a:t>shortlisting</a:t>
              </a:r>
              <a:r>
                <a:rPr lang="en-GB" sz="1600" dirty="0">
                  <a:solidFill>
                    <a:schemeClr val="bg1"/>
                  </a:solidFill>
                </a:rPr>
                <a:t> compared to BME in 2021?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9024" y="4672585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A: 1.1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8048" y="4660393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B: 1.61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5120" y="4989577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C: 2.3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36336" y="4989577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D: 1.45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0404" y="2676962"/>
            <a:ext cx="9148381" cy="1069480"/>
            <a:chOff x="2847535" y="4197096"/>
            <a:chExt cx="9148381" cy="1069480"/>
          </a:xfrm>
        </p:grpSpPr>
        <p:sp>
          <p:nvSpPr>
            <p:cNvPr id="12" name="TextBox 11"/>
            <p:cNvSpPr txBox="1"/>
            <p:nvPr/>
          </p:nvSpPr>
          <p:spPr>
            <a:xfrm>
              <a:off x="2871215" y="4197096"/>
              <a:ext cx="9124701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2.  Percentage of  white staff experiencing discrimination from colleagues in NHS in 2021?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9024" y="4672585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A: 6.2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8048" y="4660393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B:  8.3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7535" y="4989577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C: 2.9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36336" y="4989577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D:  4.5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542" y="4042698"/>
            <a:ext cx="9136658" cy="1069482"/>
            <a:chOff x="2847535" y="4197094"/>
            <a:chExt cx="9088661" cy="1069482"/>
          </a:xfrm>
        </p:grpSpPr>
        <p:sp>
          <p:nvSpPr>
            <p:cNvPr id="18" name="TextBox 17"/>
            <p:cNvSpPr txBox="1"/>
            <p:nvPr/>
          </p:nvSpPr>
          <p:spPr>
            <a:xfrm>
              <a:off x="2871216" y="4197094"/>
              <a:ext cx="9064980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3.  Percentage of  BME staff experiencing discrimination from colleagues in NHS in 2021?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9024" y="4672585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A: 12.4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8048" y="4660393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B:  16.7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47535" y="4989577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C: 8.8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6336" y="4989577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D:  7.5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3511" y="5320519"/>
            <a:ext cx="9124935" cy="1069481"/>
            <a:chOff x="2847535" y="4197095"/>
            <a:chExt cx="9124935" cy="1069481"/>
          </a:xfrm>
        </p:grpSpPr>
        <p:sp>
          <p:nvSpPr>
            <p:cNvPr id="25" name="TextBox 24"/>
            <p:cNvSpPr txBox="1"/>
            <p:nvPr/>
          </p:nvSpPr>
          <p:spPr>
            <a:xfrm>
              <a:off x="2871216" y="4197095"/>
              <a:ext cx="9101254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4.  Relative likelihood od white staff getting access to non-mandatory training and CPD compared to BME?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59024" y="4672585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A: 1.14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18048" y="4660393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B:  1.09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47535" y="4989577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C: 2.3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36336" y="4989577"/>
              <a:ext cx="2572512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D:  1.73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0"/>
            <a:ext cx="10515600" cy="1325563"/>
          </a:xfrm>
        </p:spPr>
        <p:txBody>
          <a:bodyPr/>
          <a:lstStyle/>
          <a:p>
            <a:r>
              <a:rPr lang="en-GB" dirty="0"/>
              <a:t>Maudsley Mastermind: specialist topic EDI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grpSp>
        <p:nvGrpSpPr>
          <p:cNvPr id="3" name="Group 9"/>
          <p:cNvGrpSpPr/>
          <p:nvPr/>
        </p:nvGrpSpPr>
        <p:grpSpPr>
          <a:xfrm>
            <a:off x="470170" y="1223301"/>
            <a:ext cx="11238407" cy="1572629"/>
            <a:chOff x="2859024" y="4197096"/>
            <a:chExt cx="11238407" cy="961910"/>
          </a:xfrm>
        </p:grpSpPr>
        <p:sp>
          <p:nvSpPr>
            <p:cNvPr id="4" name="TextBox 3"/>
            <p:cNvSpPr txBox="1"/>
            <p:nvPr/>
          </p:nvSpPr>
          <p:spPr>
            <a:xfrm>
              <a:off x="2871216" y="4197096"/>
              <a:ext cx="11226215" cy="35768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sz="1600" dirty="0">
                  <a:solidFill>
                    <a:schemeClr val="bg1"/>
                  </a:solidFill>
                </a:rPr>
                <a:t>Adjusting for geographical, socio-economic and pre-existing health factors, which group  was at higher risk of COVID-19 mortality </a:t>
              </a:r>
            </a:p>
            <a:p>
              <a:pPr marL="342900" indent="-342900"/>
              <a:r>
                <a:rPr lang="en-GB" sz="1600" dirty="0">
                  <a:solidFill>
                    <a:schemeClr val="bg1"/>
                  </a:solidFill>
                </a:rPr>
                <a:t>        than white group, in the second wave?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9024" y="4672584"/>
              <a:ext cx="2572512" cy="16942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A: Black African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8048" y="4660393"/>
              <a:ext cx="2572512" cy="16942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B:. Indian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65120" y="4989577"/>
              <a:ext cx="2572512" cy="16942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C: Pakistani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36336" y="4989577"/>
              <a:ext cx="2572512" cy="16942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D: Chinese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0404" y="3186928"/>
            <a:ext cx="11162436" cy="1472722"/>
            <a:chOff x="2847535" y="4197096"/>
            <a:chExt cx="11162436" cy="976066"/>
          </a:xfrm>
        </p:grpSpPr>
        <p:sp>
          <p:nvSpPr>
            <p:cNvPr id="12" name="TextBox 11"/>
            <p:cNvSpPr txBox="1"/>
            <p:nvPr/>
          </p:nvSpPr>
          <p:spPr>
            <a:xfrm>
              <a:off x="2871216" y="4197096"/>
              <a:ext cx="11138755" cy="387567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 startAt="2"/>
              </a:pPr>
              <a:r>
                <a:rPr lang="en-GB" sz="1600" dirty="0">
                  <a:solidFill>
                    <a:schemeClr val="bg1"/>
                  </a:solidFill>
                </a:rPr>
                <a:t>Percentage of  LGBTQ+ individuals who had a negative experience when accessing public health services because of their gender </a:t>
              </a:r>
            </a:p>
            <a:p>
              <a:pPr marL="342900" indent="-342900"/>
              <a:r>
                <a:rPr lang="en-GB" sz="1600" dirty="0">
                  <a:solidFill>
                    <a:schemeClr val="bg1"/>
                  </a:solidFill>
                </a:rPr>
                <a:t>       identity?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9024" y="4672585"/>
              <a:ext cx="2572512" cy="18358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A: 14%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8048" y="4660393"/>
              <a:ext cx="2572512" cy="18358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B: 28.1%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7535" y="4989577"/>
              <a:ext cx="2572512" cy="18358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C: 42%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36336" y="4989577"/>
              <a:ext cx="2572512" cy="18358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D:  38%</a:t>
              </a: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464542" y="4904361"/>
            <a:ext cx="11309656" cy="1477063"/>
            <a:chOff x="2847535" y="4197096"/>
            <a:chExt cx="11309656" cy="975402"/>
          </a:xfrm>
        </p:grpSpPr>
        <p:sp>
          <p:nvSpPr>
            <p:cNvPr id="18" name="TextBox 17"/>
            <p:cNvSpPr txBox="1"/>
            <p:nvPr/>
          </p:nvSpPr>
          <p:spPr>
            <a:xfrm>
              <a:off x="2871216" y="4197096"/>
              <a:ext cx="11285975" cy="38616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 startAt="3"/>
              </a:pPr>
              <a:r>
                <a:rPr lang="en-GB" sz="1600" dirty="0">
                  <a:solidFill>
                    <a:schemeClr val="bg1"/>
                  </a:solidFill>
                </a:rPr>
                <a:t>How much more  likely was a person of mixed ethnicity likely to be restrained in mental health services in 2019, compared to their </a:t>
              </a:r>
            </a:p>
            <a:p>
              <a:pPr marL="342900" indent="-342900"/>
              <a:r>
                <a:rPr lang="en-GB" sz="1600" dirty="0">
                  <a:solidFill>
                    <a:schemeClr val="bg1"/>
                  </a:solidFill>
                </a:rPr>
                <a:t>white counterparts?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9024" y="4672584"/>
              <a:ext cx="2572512" cy="18292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A: 1.7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8048" y="4660393"/>
              <a:ext cx="2572512" cy="18292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B:  1.4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47535" y="4989577"/>
              <a:ext cx="2572512" cy="18292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C: 2.0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6336" y="4989577"/>
              <a:ext cx="2572512" cy="18292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D:  3.0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10845"/>
            <a:ext cx="5093208" cy="1728851"/>
          </a:xfrm>
        </p:spPr>
        <p:txBody>
          <a:bodyPr>
            <a:normAutofit fontScale="90000"/>
          </a:bodyPr>
          <a:lstStyle/>
          <a:p>
            <a:r>
              <a:rPr lang="en-GB" dirty="0"/>
              <a:t>The thought of bringing up EDI during a debrief makes me feel....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516624" y="490093"/>
            <a:ext cx="5093208" cy="1728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Because....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66" y="37318"/>
            <a:ext cx="10515600" cy="1325563"/>
          </a:xfrm>
        </p:spPr>
        <p:txBody>
          <a:bodyPr/>
          <a:lstStyle/>
          <a:p>
            <a:r>
              <a:rPr lang="en-GB" dirty="0"/>
              <a:t>Stage 1: Preparedness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5544920"/>
            <a:ext cx="2978834" cy="101460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232556"/>
            <a:ext cx="10972800" cy="56254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The faculty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Make up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Current knowledge</a:t>
            </a:r>
          </a:p>
          <a:p>
            <a:pPr>
              <a:lnSpc>
                <a:spcPct val="150000"/>
              </a:lnSpc>
            </a:pPr>
            <a:r>
              <a:rPr lang="en-GB" dirty="0"/>
              <a:t>The psychological space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Icebreaker type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Ground rules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Statement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Role modelling, avoiding re-enactment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Timing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9AF8A4-4978-3B49-8F53-1B44CFD62B73}"/>
              </a:ext>
            </a:extLst>
          </p:cNvPr>
          <p:cNvSpPr txBox="1">
            <a:spLocks/>
          </p:cNvSpPr>
          <p:nvPr/>
        </p:nvSpPr>
        <p:spPr>
          <a:xfrm>
            <a:off x="5778865" y="2278527"/>
            <a:ext cx="5104719" cy="1745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SLaM are committed to tackling inequality, eliminating discrimination and harassment, promoting equality of opportunity for all and fostering good relations.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https://www.slam.nhs.uk/about-us/equality/public-sector-equality-duty/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6762E203-B305-6745-AD9A-3DDC265DE18E}"/>
              </a:ext>
            </a:extLst>
          </p:cNvPr>
          <p:cNvSpPr/>
          <p:nvPr/>
        </p:nvSpPr>
        <p:spPr>
          <a:xfrm>
            <a:off x="5285231" y="1472184"/>
            <a:ext cx="7033705" cy="3240343"/>
          </a:xfrm>
          <a:prstGeom prst="wedgeEllipseCallout">
            <a:avLst>
              <a:gd name="adj1" fmla="val -50676"/>
              <a:gd name="adj2" fmla="val 54666"/>
            </a:avLst>
          </a:prstGeom>
          <a:noFill/>
          <a:ln w="57150" cap="flat" cmpd="sng" algn="ctr">
            <a:solidFill>
              <a:srgbClr val="98C62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st="190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 dirty="0">
              <a:solidFill>
                <a:srgbClr val="5B9B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E31E487C9E3E4B83318E5F19FFE1C8" ma:contentTypeVersion="15" ma:contentTypeDescription="Create a new document." ma:contentTypeScope="" ma:versionID="3e1fedfe1147a0832ba1481f856fac36">
  <xsd:schema xmlns:xsd="http://www.w3.org/2001/XMLSchema" xmlns:xs="http://www.w3.org/2001/XMLSchema" xmlns:p="http://schemas.microsoft.com/office/2006/metadata/properties" xmlns:ns1="http://schemas.microsoft.com/sharepoint/v3" xmlns:ns3="e2f4dd64-8f00-4008-a953-87150d4bb1a9" xmlns:ns4="b905dde9-7a52-4b86-8562-695a78ba3434" targetNamespace="http://schemas.microsoft.com/office/2006/metadata/properties" ma:root="true" ma:fieldsID="de2bc0acdfc2aaabe7dce9e2faa5c77c" ns1:_="" ns3:_="" ns4:_="">
    <xsd:import namespace="http://schemas.microsoft.com/sharepoint/v3"/>
    <xsd:import namespace="e2f4dd64-8f00-4008-a953-87150d4bb1a9"/>
    <xsd:import namespace="b905dde9-7a52-4b86-8562-695a78ba34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1:_ip_UnifiedCompliancePolicyProperties" minOccurs="0"/>
                <xsd:element ref="ns1:_ip_UnifiedCompliancePolicyUIAction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4dd64-8f00-4008-a953-87150d4bb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5dde9-7a52-4b86-8562-695a78ba3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D22BB9-92B8-46F5-8FDB-91D3B22B25C5}">
  <ds:schemaRefs>
    <ds:schemaRef ds:uri="http://purl.org/dc/elements/1.1/"/>
    <ds:schemaRef ds:uri="http://schemas.microsoft.com/office/2006/metadata/properties"/>
    <ds:schemaRef ds:uri="b905dde9-7a52-4b86-8562-695a78ba3434"/>
    <ds:schemaRef ds:uri="e2f4dd64-8f00-4008-a953-87150d4bb1a9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989193-0CFF-4720-A058-279EE45E9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EA154F-C1BA-4CD6-8BFA-4A39FB9735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f4dd64-8f00-4008-a953-87150d4bb1a9"/>
    <ds:schemaRef ds:uri="b905dde9-7a52-4b86-8562-695a78ba3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1289</Words>
  <Application>Microsoft Office PowerPoint</Application>
  <PresentationFormat>Widescreen</PresentationFormat>
  <Paragraphs>203</Paragraphs>
  <Slides>19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GothamRounded-Light</vt:lpstr>
      <vt:lpstr>office theme</vt:lpstr>
      <vt:lpstr>Custom Design</vt:lpstr>
      <vt:lpstr>London Simulation Network 15th July 2022</vt:lpstr>
      <vt:lpstr>Session Schedule</vt:lpstr>
      <vt:lpstr>Housekeeping</vt:lpstr>
      <vt:lpstr>EDI: scale of the problem</vt:lpstr>
      <vt:lpstr>Maudsley Mastermind: specialist topic EDI</vt:lpstr>
      <vt:lpstr>Maudsley Mastermind: specialist topic EDI</vt:lpstr>
      <vt:lpstr>Maudsley Mastermind: specialist topic EDI</vt:lpstr>
      <vt:lpstr>The thought of bringing up EDI during a debrief makes me feel....</vt:lpstr>
      <vt:lpstr>Stage 1: Preparedness</vt:lpstr>
      <vt:lpstr>Sneak preview of reading list </vt:lpstr>
      <vt:lpstr>Stage 2: Raise</vt:lpstr>
      <vt:lpstr>Stage 3A: Response - participants</vt:lpstr>
      <vt:lpstr>Stage 3A: Response – defense mechanisms</vt:lpstr>
      <vt:lpstr>Stage 3A: Response - participants</vt:lpstr>
      <vt:lpstr>Stage 3A: Response - FACILITATORS</vt:lpstr>
      <vt:lpstr>Ways</vt:lpstr>
      <vt:lpstr>In action</vt:lpstr>
      <vt:lpstr>Q&amp;A and discussion</vt:lpstr>
      <vt:lpstr>More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Billon, Grégoire</dc:creator>
  <cp:lastModifiedBy>Bricha Kabongo</cp:lastModifiedBy>
  <cp:revision>100</cp:revision>
  <dcterms:created xsi:type="dcterms:W3CDTF">2013-07-15T20:26:40Z</dcterms:created>
  <dcterms:modified xsi:type="dcterms:W3CDTF">2022-08-02T14:19:30Z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0x010100E3E31E487C9E3E4B83318E5F19FFE1C8</vt:lpwstr>
  </property>
</Properties>
</file>