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sldIdLst>
    <p:sldId id="373" r:id="rId5"/>
    <p:sldId id="3939" r:id="rId6"/>
    <p:sldId id="280" r:id="rId7"/>
    <p:sldId id="285" r:id="rId8"/>
    <p:sldId id="290" r:id="rId9"/>
    <p:sldId id="283" r:id="rId10"/>
    <p:sldId id="291" r:id="rId11"/>
    <p:sldId id="293" r:id="rId12"/>
    <p:sldId id="292" r:id="rId13"/>
    <p:sldId id="2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44"/>
    <p:restoredTop sz="94728"/>
  </p:normalViewPr>
  <p:slideViewPr>
    <p:cSldViewPr snapToGrid="0">
      <p:cViewPr varScale="1">
        <p:scale>
          <a:sx n="70" d="100"/>
          <a:sy n="70" d="100"/>
        </p:scale>
        <p:origin x="768"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2E521-7772-A240-A416-004F9806DBC8}" type="datetimeFigureOut">
              <a:rPr lang="en-US" smtClean="0"/>
              <a:t>3/9/2025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689D0-390E-764F-9011-A647C8A7A823}" type="slidenum">
              <a:rPr lang="en-US" smtClean="0"/>
              <a:t>‹#›</a:t>
            </a:fld>
            <a:endParaRPr lang="en-US"/>
          </a:p>
        </p:txBody>
      </p:sp>
    </p:spTree>
    <p:extLst>
      <p:ext uri="{BB962C8B-B14F-4D97-AF65-F5344CB8AC3E}">
        <p14:creationId xmlns:p14="http://schemas.microsoft.com/office/powerpoint/2010/main" val="1321630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1802BE-4771-3F44-39F5-87F243ED552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id="{6DDCFD92-E162-5C0C-839B-143E56BEFA3A}"/>
              </a:ext>
            </a:extLst>
          </p:cNvPr>
          <p:cNvSpPr>
            <a:spLocks noGrp="1"/>
          </p:cNvSpPr>
          <p:nvPr>
            <p:ph type="pic" idx="13"/>
          </p:nvPr>
        </p:nvSpPr>
        <p:spPr>
          <a:xfrm>
            <a:off x="-1"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Picture 7" descr="Icon&#10;&#10;Description automatically generated">
            <a:extLst>
              <a:ext uri="{FF2B5EF4-FFF2-40B4-BE49-F238E27FC236}">
                <a16:creationId xmlns:a16="http://schemas.microsoft.com/office/drawing/2014/main" id="{B2670228-73EE-6C8F-EF82-74D4280F10F4}"/>
              </a:ext>
            </a:extLst>
          </p:cNvPr>
          <p:cNvPicPr>
            <a:picLocks noChangeAspect="1"/>
          </p:cNvPicPr>
          <p:nvPr userDrawn="1"/>
        </p:nvPicPr>
        <p:blipFill>
          <a:blip r:embed="rId2"/>
          <a:stretch>
            <a:fillRect/>
          </a:stretch>
        </p:blipFill>
        <p:spPr>
          <a:xfrm>
            <a:off x="2459940" y="2567423"/>
            <a:ext cx="8723211" cy="3090924"/>
          </a:xfrm>
          <a:prstGeom prst="rect">
            <a:avLst/>
          </a:prstGeom>
        </p:spPr>
      </p:pic>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300038" y="4130439"/>
            <a:ext cx="3540108" cy="307777"/>
          </a:xfrm>
        </p:spPr>
        <p:txBody>
          <a:bodyPr/>
          <a:lstStyle>
            <a:lvl1pPr marL="0" indent="0">
              <a:spcBef>
                <a:spcPts val="0"/>
              </a:spcBef>
              <a:buNone/>
              <a:defRPr sz="2000" b="1">
                <a:solidFill>
                  <a:schemeClr val="accent3"/>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pic>
        <p:nvPicPr>
          <p:cNvPr id="7" name="Picture 6" descr="Icon&#10;&#10;Description automatically generated with medium confidence">
            <a:extLst>
              <a:ext uri="{FF2B5EF4-FFF2-40B4-BE49-F238E27FC236}">
                <a16:creationId xmlns:a16="http://schemas.microsoft.com/office/drawing/2014/main" id="{901B7C64-A9A9-4D16-0CAC-53C2556E1C77}"/>
              </a:ext>
            </a:extLst>
          </p:cNvPr>
          <p:cNvPicPr>
            <a:picLocks noChangeAspect="1"/>
          </p:cNvPicPr>
          <p:nvPr userDrawn="1"/>
        </p:nvPicPr>
        <p:blipFill>
          <a:blip r:embed="rId3"/>
          <a:stretch>
            <a:fillRect/>
          </a:stretch>
        </p:blipFill>
        <p:spPr>
          <a:xfrm>
            <a:off x="9546498" y="223498"/>
            <a:ext cx="2438617" cy="1030338"/>
          </a:xfrm>
          <a:prstGeom prst="rect">
            <a:avLst/>
          </a:prstGeom>
        </p:spPr>
      </p:pic>
      <p:sp>
        <p:nvSpPr>
          <p:cNvPr id="4" name="Title 1">
            <a:extLst>
              <a:ext uri="{FF2B5EF4-FFF2-40B4-BE49-F238E27FC236}">
                <a16:creationId xmlns:a16="http://schemas.microsoft.com/office/drawing/2014/main" id="{939733BB-CEE6-4AAC-7B36-120F7C4005DF}"/>
              </a:ext>
            </a:extLst>
          </p:cNvPr>
          <p:cNvSpPr>
            <a:spLocks noGrp="1"/>
          </p:cNvSpPr>
          <p:nvPr>
            <p:ph type="title"/>
          </p:nvPr>
        </p:nvSpPr>
        <p:spPr>
          <a:xfrm>
            <a:off x="300038" y="2446817"/>
            <a:ext cx="4535198" cy="1329595"/>
          </a:xfrm>
          <a:prstGeom prst="rect">
            <a:avLst/>
          </a:prstGeom>
        </p:spPr>
        <p:txBody>
          <a:bodyPr wrap="square">
            <a:spAutoFit/>
          </a:bodyPr>
          <a:lstStyle>
            <a:lvl1pPr>
              <a:defRPr sz="4800">
                <a:latin typeface="+mn-lt"/>
              </a:defRPr>
            </a:lvl1pPr>
          </a:lstStyle>
          <a:p>
            <a:r>
              <a:rPr lang="en-GB"/>
              <a:t>Click to edit Master title style</a:t>
            </a:r>
            <a:endParaRPr lang="en-US"/>
          </a:p>
        </p:txBody>
      </p:sp>
    </p:spTree>
    <p:extLst>
      <p:ext uri="{BB962C8B-B14F-4D97-AF65-F5344CB8AC3E}">
        <p14:creationId xmlns:p14="http://schemas.microsoft.com/office/powerpoint/2010/main" val="411344046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1802BE-4771-3F44-39F5-87F243ED552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7441424" y="3582212"/>
            <a:ext cx="3540108" cy="307777"/>
          </a:xfrm>
        </p:spPr>
        <p:txBody>
          <a:bodyPr/>
          <a:lstStyle>
            <a:lvl1pPr marL="0" indent="0">
              <a:spcBef>
                <a:spcPts val="0"/>
              </a:spcBef>
              <a:buNone/>
              <a:defRPr sz="2000" b="1">
                <a:solidFill>
                  <a:schemeClr val="accent3"/>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 name="Picture Placeholder 2">
            <a:extLst>
              <a:ext uri="{FF2B5EF4-FFF2-40B4-BE49-F238E27FC236}">
                <a16:creationId xmlns:a16="http://schemas.microsoft.com/office/drawing/2014/main" id="{6DDCFD92-E162-5C0C-839B-143E56BEFA3A}"/>
              </a:ext>
            </a:extLst>
          </p:cNvPr>
          <p:cNvSpPr>
            <a:spLocks noGrp="1"/>
          </p:cNvSpPr>
          <p:nvPr>
            <p:ph type="pic" idx="13"/>
          </p:nvPr>
        </p:nvSpPr>
        <p:spPr>
          <a:xfrm>
            <a:off x="-1" y="1"/>
            <a:ext cx="6858001"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tle 1">
            <a:extLst>
              <a:ext uri="{FF2B5EF4-FFF2-40B4-BE49-F238E27FC236}">
                <a16:creationId xmlns:a16="http://schemas.microsoft.com/office/drawing/2014/main" id="{939733BB-CEE6-4AAC-7B36-120F7C4005DF}"/>
              </a:ext>
            </a:extLst>
          </p:cNvPr>
          <p:cNvSpPr>
            <a:spLocks noGrp="1"/>
          </p:cNvSpPr>
          <p:nvPr>
            <p:ph type="title"/>
          </p:nvPr>
        </p:nvSpPr>
        <p:spPr>
          <a:xfrm>
            <a:off x="7441424" y="1950229"/>
            <a:ext cx="4535198" cy="1329595"/>
          </a:xfrm>
          <a:prstGeom prst="rect">
            <a:avLst/>
          </a:prstGeom>
        </p:spPr>
        <p:txBody>
          <a:bodyPr wrap="square">
            <a:spAutoFit/>
          </a:bodyPr>
          <a:lstStyle>
            <a:lvl1pPr>
              <a:defRPr sz="4800">
                <a:latin typeface="+mn-lt"/>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4FDF0A8C-9C93-A047-7785-1318E118E6DE}"/>
              </a:ext>
            </a:extLst>
          </p:cNvPr>
          <p:cNvPicPr>
            <a:picLocks noChangeAspect="1"/>
          </p:cNvPicPr>
          <p:nvPr userDrawn="1"/>
        </p:nvPicPr>
        <p:blipFill>
          <a:blip r:embed="rId2"/>
          <a:srcRect/>
          <a:stretch/>
        </p:blipFill>
        <p:spPr>
          <a:xfrm>
            <a:off x="9538007" y="223498"/>
            <a:ext cx="2438615" cy="1030338"/>
          </a:xfrm>
          <a:prstGeom prst="rect">
            <a:avLst/>
          </a:prstGeom>
        </p:spPr>
      </p:pic>
    </p:spTree>
    <p:extLst>
      <p:ext uri="{BB962C8B-B14F-4D97-AF65-F5344CB8AC3E}">
        <p14:creationId xmlns:p14="http://schemas.microsoft.com/office/powerpoint/2010/main" val="79218792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5C64-E44D-2E73-233C-1CC18347837F}"/>
              </a:ext>
            </a:extLst>
          </p:cNvPr>
          <p:cNvSpPr>
            <a:spLocks noGrp="1"/>
          </p:cNvSpPr>
          <p:nvPr>
            <p:ph type="title"/>
          </p:nvPr>
        </p:nvSpPr>
        <p:spPr>
          <a:xfrm>
            <a:off x="300038" y="836613"/>
            <a:ext cx="11591925" cy="498598"/>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6F9866-A8F6-90CE-F31C-E8533D0DF74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4" name="Straight Connector 3">
            <a:extLst>
              <a:ext uri="{FF2B5EF4-FFF2-40B4-BE49-F238E27FC236}">
                <a16:creationId xmlns:a16="http://schemas.microsoft.com/office/drawing/2014/main" id="{3BFD68AF-5A11-8713-C24E-6B9BB9A29E12}"/>
              </a:ext>
            </a:extLst>
          </p:cNvPr>
          <p:cNvCxnSpPr>
            <a:cxnSpLocks/>
          </p:cNvCxnSpPr>
          <p:nvPr userDrawn="1"/>
        </p:nvCxnSpPr>
        <p:spPr>
          <a:xfrm>
            <a:off x="300038" y="644236"/>
            <a:ext cx="970294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0F7771F-F2D9-19AC-503A-FCA04F118442}"/>
              </a:ext>
            </a:extLst>
          </p:cNvPr>
          <p:cNvCxnSpPr>
            <a:cxnSpLocks/>
          </p:cNvCxnSpPr>
          <p:nvPr userDrawn="1"/>
        </p:nvCxnSpPr>
        <p:spPr>
          <a:xfrm>
            <a:off x="300038" y="6303818"/>
            <a:ext cx="1159192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71E56F0-6B29-C6A8-D3BA-0D654B48DE73}"/>
              </a:ext>
            </a:extLst>
          </p:cNvPr>
          <p:cNvPicPr>
            <a:picLocks noChangeAspect="1"/>
          </p:cNvPicPr>
          <p:nvPr userDrawn="1"/>
        </p:nvPicPr>
        <p:blipFill>
          <a:blip r:embed="rId2"/>
          <a:srcRect/>
          <a:stretch/>
        </p:blipFill>
        <p:spPr>
          <a:xfrm>
            <a:off x="10285534" y="223498"/>
            <a:ext cx="1656453" cy="699867"/>
          </a:xfrm>
          <a:prstGeom prst="rect">
            <a:avLst/>
          </a:prstGeom>
        </p:spPr>
      </p:pic>
      <p:sp>
        <p:nvSpPr>
          <p:cNvPr id="7" name="Slide Number Placeholder 5">
            <a:extLst>
              <a:ext uri="{FF2B5EF4-FFF2-40B4-BE49-F238E27FC236}">
                <a16:creationId xmlns:a16="http://schemas.microsoft.com/office/drawing/2014/main" id="{634722A2-47D9-90CF-A802-596FB6E403A2}"/>
              </a:ext>
            </a:extLst>
          </p:cNvPr>
          <p:cNvSpPr>
            <a:spLocks noGrp="1"/>
          </p:cNvSpPr>
          <p:nvPr>
            <p:ph type="sldNum" sz="quarter" idx="4"/>
          </p:nvPr>
        </p:nvSpPr>
        <p:spPr>
          <a:xfrm>
            <a:off x="300038" y="6431941"/>
            <a:ext cx="2743200" cy="365125"/>
          </a:xfrm>
          <a:prstGeom prst="rect">
            <a:avLst/>
          </a:prstGeom>
        </p:spPr>
        <p:txBody>
          <a:bodyPr lIns="0" tIns="0" rIns="0" bIns="0"/>
          <a:lstStyle>
            <a:lvl1pPr>
              <a:defRPr sz="1000">
                <a:solidFill>
                  <a:schemeClr val="tx1">
                    <a:lumMod val="75000"/>
                    <a:lumOff val="25000"/>
                  </a:schemeClr>
                </a:solidFill>
              </a:defRPr>
            </a:lvl1pPr>
          </a:lstStyle>
          <a:p>
            <a:r>
              <a:rPr lang="en-US"/>
              <a:t>Page </a:t>
            </a:r>
            <a:fld id="{906CB73F-6DE2-DE49-AE99-8E267CF49B30}" type="slidenum">
              <a:rPr lang="en-US" smtClean="0"/>
              <a:pPr/>
              <a:t>‹#›</a:t>
            </a:fld>
            <a:endParaRPr lang="en-US"/>
          </a:p>
        </p:txBody>
      </p:sp>
    </p:spTree>
    <p:extLst>
      <p:ext uri="{BB962C8B-B14F-4D97-AF65-F5344CB8AC3E}">
        <p14:creationId xmlns:p14="http://schemas.microsoft.com/office/powerpoint/2010/main" val="294502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300039" y="1484314"/>
            <a:ext cx="5651500" cy="161583"/>
          </a:xfrm>
        </p:spPr>
        <p:txBody>
          <a:bodyPr/>
          <a:lstStyle>
            <a:lvl1pPr marL="0" indent="0">
              <a:spcBef>
                <a:spcPts val="0"/>
              </a:spcBef>
              <a:spcAft>
                <a:spcPts val="600"/>
              </a:spcAft>
              <a:buNone/>
              <a:defRPr sz="105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 name="Content Placeholder 3">
            <a:extLst>
              <a:ext uri="{FF2B5EF4-FFF2-40B4-BE49-F238E27FC236}">
                <a16:creationId xmlns:a16="http://schemas.microsoft.com/office/drawing/2014/main" id="{DD52245B-6045-F907-FC84-E6722A4209FC}"/>
              </a:ext>
            </a:extLst>
          </p:cNvPr>
          <p:cNvSpPr>
            <a:spLocks noGrp="1"/>
          </p:cNvSpPr>
          <p:nvPr>
            <p:ph sz="half" idx="2"/>
          </p:nvPr>
        </p:nvSpPr>
        <p:spPr>
          <a:xfrm>
            <a:off x="6240462" y="1484313"/>
            <a:ext cx="5651500" cy="161583"/>
          </a:xfrm>
        </p:spPr>
        <p:txBody>
          <a:bodyPr/>
          <a:lstStyle>
            <a:lvl1pPr marL="0" indent="0">
              <a:spcBef>
                <a:spcPts val="0"/>
              </a:spcBef>
              <a:spcAft>
                <a:spcPts val="600"/>
              </a:spcAft>
              <a:buNone/>
              <a:defRPr sz="105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 name="Title 1">
            <a:extLst>
              <a:ext uri="{FF2B5EF4-FFF2-40B4-BE49-F238E27FC236}">
                <a16:creationId xmlns:a16="http://schemas.microsoft.com/office/drawing/2014/main" id="{88B8F489-3D4E-2D30-E145-218E7726C7B3}"/>
              </a:ext>
            </a:extLst>
          </p:cNvPr>
          <p:cNvSpPr>
            <a:spLocks noGrp="1"/>
          </p:cNvSpPr>
          <p:nvPr>
            <p:ph type="title"/>
          </p:nvPr>
        </p:nvSpPr>
        <p:spPr>
          <a:xfrm>
            <a:off x="300038" y="836613"/>
            <a:ext cx="11591925" cy="498598"/>
          </a:xfrm>
          <a:prstGeom prst="rect">
            <a:avLst/>
          </a:prstGeom>
        </p:spPr>
        <p:txBody>
          <a:bodyPr/>
          <a:lstStyle>
            <a:lvl1pPr>
              <a:defRPr>
                <a:latin typeface="+mj-lt"/>
              </a:defRPr>
            </a:lvl1pPr>
          </a:lstStyle>
          <a:p>
            <a:r>
              <a:rPr lang="en-GB"/>
              <a:t>Click to edit Master title style</a:t>
            </a:r>
            <a:endParaRPr lang="en-US"/>
          </a:p>
        </p:txBody>
      </p:sp>
      <p:cxnSp>
        <p:nvCxnSpPr>
          <p:cNvPr id="2" name="Straight Connector 1">
            <a:extLst>
              <a:ext uri="{FF2B5EF4-FFF2-40B4-BE49-F238E27FC236}">
                <a16:creationId xmlns:a16="http://schemas.microsoft.com/office/drawing/2014/main" id="{95817CF4-C1DA-2F4F-70B0-306525D58E9E}"/>
              </a:ext>
            </a:extLst>
          </p:cNvPr>
          <p:cNvCxnSpPr>
            <a:cxnSpLocks/>
          </p:cNvCxnSpPr>
          <p:nvPr userDrawn="1"/>
        </p:nvCxnSpPr>
        <p:spPr>
          <a:xfrm>
            <a:off x="300038" y="644236"/>
            <a:ext cx="970294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B716FE-775A-93A3-A49D-2E345FEF8DCA}"/>
              </a:ext>
            </a:extLst>
          </p:cNvPr>
          <p:cNvCxnSpPr>
            <a:cxnSpLocks/>
          </p:cNvCxnSpPr>
          <p:nvPr userDrawn="1"/>
        </p:nvCxnSpPr>
        <p:spPr>
          <a:xfrm>
            <a:off x="300038" y="6303818"/>
            <a:ext cx="1159192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134746DD-F421-261B-0072-3712C5C95102}"/>
              </a:ext>
            </a:extLst>
          </p:cNvPr>
          <p:cNvSpPr>
            <a:spLocks noGrp="1"/>
          </p:cNvSpPr>
          <p:nvPr>
            <p:ph type="sldNum" sz="quarter" idx="4"/>
          </p:nvPr>
        </p:nvSpPr>
        <p:spPr>
          <a:xfrm>
            <a:off x="300038" y="6431941"/>
            <a:ext cx="2743200" cy="365125"/>
          </a:xfrm>
          <a:prstGeom prst="rect">
            <a:avLst/>
          </a:prstGeom>
        </p:spPr>
        <p:txBody>
          <a:bodyPr lIns="0" tIns="0" rIns="0" bIns="0"/>
          <a:lstStyle>
            <a:lvl1pPr>
              <a:defRPr sz="1000">
                <a:solidFill>
                  <a:schemeClr val="tx1">
                    <a:lumMod val="75000"/>
                    <a:lumOff val="25000"/>
                  </a:schemeClr>
                </a:solidFill>
              </a:defRPr>
            </a:lvl1pPr>
          </a:lstStyle>
          <a:p>
            <a:r>
              <a:rPr lang="en-US"/>
              <a:t>Page </a:t>
            </a:r>
            <a:fld id="{906CB73F-6DE2-DE49-AE99-8E267CF49B30}" type="slidenum">
              <a:rPr lang="en-US" smtClean="0"/>
              <a:pPr/>
              <a:t>‹#›</a:t>
            </a:fld>
            <a:endParaRPr lang="en-US"/>
          </a:p>
        </p:txBody>
      </p:sp>
      <p:pic>
        <p:nvPicPr>
          <p:cNvPr id="10" name="Picture 9" descr="A blue and green text on a black background&#10;&#10;AI-generated content may be incorrect.">
            <a:extLst>
              <a:ext uri="{FF2B5EF4-FFF2-40B4-BE49-F238E27FC236}">
                <a16:creationId xmlns:a16="http://schemas.microsoft.com/office/drawing/2014/main" id="{A54EBE94-91E8-A471-36C2-333D777A0A5E}"/>
              </a:ext>
            </a:extLst>
          </p:cNvPr>
          <p:cNvPicPr>
            <a:picLocks noChangeAspect="1"/>
          </p:cNvPicPr>
          <p:nvPr userDrawn="1"/>
        </p:nvPicPr>
        <p:blipFill>
          <a:blip r:embed="rId2"/>
          <a:stretch>
            <a:fillRect/>
          </a:stretch>
        </p:blipFill>
        <p:spPr>
          <a:xfrm>
            <a:off x="10091962" y="-390238"/>
            <a:ext cx="1800000" cy="1800000"/>
          </a:xfrm>
          <a:prstGeom prst="rect">
            <a:avLst/>
          </a:prstGeom>
        </p:spPr>
      </p:pic>
    </p:spTree>
    <p:extLst>
      <p:ext uri="{BB962C8B-B14F-4D97-AF65-F5344CB8AC3E}">
        <p14:creationId xmlns:p14="http://schemas.microsoft.com/office/powerpoint/2010/main" val="17973009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E74D51-370B-6761-BEA4-40C6C0A88BCA}"/>
              </a:ext>
            </a:extLst>
          </p:cNvPr>
          <p:cNvSpPr/>
          <p:nvPr userDrawn="1"/>
        </p:nvSpPr>
        <p:spPr>
          <a:xfrm>
            <a:off x="0" y="0"/>
            <a:ext cx="90581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300040" y="1484313"/>
            <a:ext cx="6227760" cy="292207"/>
          </a:xfrm>
        </p:spPr>
        <p:txBody>
          <a:bodyPr/>
          <a:lstStyle>
            <a:lvl1pPr marL="0" indent="0">
              <a:spcBef>
                <a:spcPts val="0"/>
              </a:spcBef>
              <a:buNone/>
              <a:defRPr sz="105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 name="Title 1">
            <a:extLst>
              <a:ext uri="{FF2B5EF4-FFF2-40B4-BE49-F238E27FC236}">
                <a16:creationId xmlns:a16="http://schemas.microsoft.com/office/drawing/2014/main" id="{939733BB-CEE6-4AAC-7B36-120F7C4005DF}"/>
              </a:ext>
            </a:extLst>
          </p:cNvPr>
          <p:cNvSpPr>
            <a:spLocks noGrp="1"/>
          </p:cNvSpPr>
          <p:nvPr>
            <p:ph type="title"/>
          </p:nvPr>
        </p:nvSpPr>
        <p:spPr>
          <a:xfrm>
            <a:off x="300039" y="836613"/>
            <a:ext cx="6227761" cy="498598"/>
          </a:xfrm>
          <a:prstGeom prst="rect">
            <a:avLst/>
          </a:prstGeom>
        </p:spPr>
        <p:txBody>
          <a:bodyPr/>
          <a:lstStyle/>
          <a:p>
            <a:r>
              <a:rPr lang="en-GB"/>
              <a:t>Click to edit Master title style</a:t>
            </a:r>
            <a:endParaRPr lang="en-US"/>
          </a:p>
        </p:txBody>
      </p:sp>
      <p:sp>
        <p:nvSpPr>
          <p:cNvPr id="6" name="TextBox 5">
            <a:extLst>
              <a:ext uri="{FF2B5EF4-FFF2-40B4-BE49-F238E27FC236}">
                <a16:creationId xmlns:a16="http://schemas.microsoft.com/office/drawing/2014/main" id="{877B8299-FB71-50DE-564B-1E9CC0F7C824}"/>
              </a:ext>
            </a:extLst>
          </p:cNvPr>
          <p:cNvSpPr txBox="1"/>
          <p:nvPr userDrawn="1"/>
        </p:nvSpPr>
        <p:spPr>
          <a:xfrm>
            <a:off x="300038" y="216428"/>
            <a:ext cx="5182514" cy="184666"/>
          </a:xfrm>
          <a:prstGeom prst="rect">
            <a:avLst/>
          </a:prstGeom>
          <a:noFill/>
        </p:spPr>
        <p:txBody>
          <a:bodyPr wrap="square" lIns="0" tIns="0" rIns="0" bIns="0" rtlCol="0">
            <a:spAutoFit/>
          </a:bodyPr>
          <a:lstStyle/>
          <a:p>
            <a:r>
              <a:rPr lang="en-GB" sz="1200">
                <a:solidFill>
                  <a:schemeClr val="accent3"/>
                </a:solidFill>
              </a:rPr>
              <a:t>CVDACTION </a:t>
            </a:r>
            <a:r>
              <a:rPr lang="en-GB" sz="1200">
                <a:solidFill>
                  <a:schemeClr val="tx1">
                    <a:lumMod val="75000"/>
                    <a:lumOff val="25000"/>
                  </a:schemeClr>
                </a:solidFill>
              </a:rPr>
              <a:t>Next steps to improve care and outcomes</a:t>
            </a:r>
          </a:p>
        </p:txBody>
      </p:sp>
      <p:cxnSp>
        <p:nvCxnSpPr>
          <p:cNvPr id="8" name="Straight Connector 7">
            <a:extLst>
              <a:ext uri="{FF2B5EF4-FFF2-40B4-BE49-F238E27FC236}">
                <a16:creationId xmlns:a16="http://schemas.microsoft.com/office/drawing/2014/main" id="{163955C9-040E-452F-5A08-4D92956788C6}"/>
              </a:ext>
            </a:extLst>
          </p:cNvPr>
          <p:cNvCxnSpPr>
            <a:cxnSpLocks/>
          </p:cNvCxnSpPr>
          <p:nvPr userDrawn="1"/>
        </p:nvCxnSpPr>
        <p:spPr>
          <a:xfrm>
            <a:off x="300038" y="644236"/>
            <a:ext cx="623139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F08735-CB97-1850-8539-FC0D2FAEBFD3}"/>
              </a:ext>
            </a:extLst>
          </p:cNvPr>
          <p:cNvCxnSpPr>
            <a:cxnSpLocks/>
          </p:cNvCxnSpPr>
          <p:nvPr userDrawn="1"/>
        </p:nvCxnSpPr>
        <p:spPr>
          <a:xfrm>
            <a:off x="300038" y="6303818"/>
            <a:ext cx="623139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11E97FE-22E8-3F8E-C22E-7DF7D4BF5CD4}"/>
              </a:ext>
            </a:extLst>
          </p:cNvPr>
          <p:cNvSpPr txBox="1"/>
          <p:nvPr userDrawn="1"/>
        </p:nvSpPr>
        <p:spPr>
          <a:xfrm>
            <a:off x="6709449" y="6422311"/>
            <a:ext cx="5182514" cy="138499"/>
          </a:xfrm>
          <a:prstGeom prst="rect">
            <a:avLst/>
          </a:prstGeom>
          <a:noFill/>
        </p:spPr>
        <p:txBody>
          <a:bodyPr wrap="square" lIns="0" tIns="0" rIns="0" bIns="0" rtlCol="0">
            <a:spAutoFit/>
          </a:bodyPr>
          <a:lstStyle/>
          <a:p>
            <a:pPr algn="r"/>
            <a:r>
              <a:rPr lang="en-GB" sz="900">
                <a:solidFill>
                  <a:schemeClr val="tx1">
                    <a:lumMod val="50000"/>
                    <a:lumOff val="50000"/>
                  </a:schemeClr>
                </a:solidFill>
              </a:rPr>
              <a:t>Copyright © </a:t>
            </a:r>
            <a:r>
              <a:rPr lang="en-GB" sz="900" err="1">
                <a:solidFill>
                  <a:schemeClr val="tx1">
                    <a:lumMod val="50000"/>
                    <a:lumOff val="50000"/>
                  </a:schemeClr>
                </a:solidFill>
              </a:rPr>
              <a:t>UCLPartners</a:t>
            </a:r>
            <a:r>
              <a:rPr lang="en-GB" sz="900">
                <a:solidFill>
                  <a:schemeClr val="tx1">
                    <a:lumMod val="50000"/>
                    <a:lumOff val="50000"/>
                  </a:schemeClr>
                </a:solidFill>
              </a:rPr>
              <a:t> 2023</a:t>
            </a:r>
          </a:p>
        </p:txBody>
      </p:sp>
      <p:sp>
        <p:nvSpPr>
          <p:cNvPr id="14" name="Picture Placeholder 2">
            <a:extLst>
              <a:ext uri="{FF2B5EF4-FFF2-40B4-BE49-F238E27FC236}">
                <a16:creationId xmlns:a16="http://schemas.microsoft.com/office/drawing/2014/main" id="{2ECD418E-CC33-C65A-BF5F-BB5FDF6F0321}"/>
              </a:ext>
            </a:extLst>
          </p:cNvPr>
          <p:cNvSpPr>
            <a:spLocks noGrp="1"/>
          </p:cNvSpPr>
          <p:nvPr>
            <p:ph type="pic" idx="14"/>
          </p:nvPr>
        </p:nvSpPr>
        <p:spPr>
          <a:xfrm>
            <a:off x="6858000" y="1"/>
            <a:ext cx="533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5">
            <a:extLst>
              <a:ext uri="{FF2B5EF4-FFF2-40B4-BE49-F238E27FC236}">
                <a16:creationId xmlns:a16="http://schemas.microsoft.com/office/drawing/2014/main" id="{D31BB1B8-7EB7-1A1F-C6A6-4EC94DC62F8C}"/>
              </a:ext>
            </a:extLst>
          </p:cNvPr>
          <p:cNvSpPr>
            <a:spLocks noGrp="1"/>
          </p:cNvSpPr>
          <p:nvPr>
            <p:ph type="sldNum" sz="quarter" idx="4"/>
          </p:nvPr>
        </p:nvSpPr>
        <p:spPr>
          <a:xfrm>
            <a:off x="300038" y="6431941"/>
            <a:ext cx="2743200" cy="365125"/>
          </a:xfrm>
          <a:prstGeom prst="rect">
            <a:avLst/>
          </a:prstGeom>
        </p:spPr>
        <p:txBody>
          <a:bodyPr lIns="0" tIns="0" rIns="0" bIns="0"/>
          <a:lstStyle>
            <a:lvl1pPr>
              <a:defRPr sz="1000">
                <a:solidFill>
                  <a:schemeClr val="tx1">
                    <a:lumMod val="75000"/>
                    <a:lumOff val="25000"/>
                  </a:schemeClr>
                </a:solidFill>
              </a:defRPr>
            </a:lvl1pPr>
          </a:lstStyle>
          <a:p>
            <a:r>
              <a:rPr lang="en-US"/>
              <a:t>Page </a:t>
            </a:r>
            <a:fld id="{906CB73F-6DE2-DE49-AE99-8E267CF49B30}" type="slidenum">
              <a:rPr lang="en-US" smtClean="0"/>
              <a:pPr/>
              <a:t>‹#›</a:t>
            </a:fld>
            <a:endParaRPr lang="en-US"/>
          </a:p>
        </p:txBody>
      </p:sp>
    </p:spTree>
    <p:extLst>
      <p:ext uri="{BB962C8B-B14F-4D97-AF65-F5344CB8AC3E}">
        <p14:creationId xmlns:p14="http://schemas.microsoft.com/office/powerpoint/2010/main" val="2666583385"/>
      </p:ext>
    </p:extLst>
  </p:cSld>
  <p:clrMapOvr>
    <a:masterClrMapping/>
  </p:clrMapOvr>
  <p:extLst>
    <p:ext uri="{DCECCB84-F9BA-43D5-87BE-67443E8EF086}">
      <p15:sldGuideLst xmlns:p15="http://schemas.microsoft.com/office/powerpoint/2012/main">
        <p15:guide id="1" pos="411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01C09F-E4AF-C6D6-EECB-1BCB18B1320D}"/>
              </a:ext>
            </a:extLst>
          </p:cNvPr>
          <p:cNvSpPr>
            <a:spLocks noGrp="1"/>
          </p:cNvSpPr>
          <p:nvPr>
            <p:ph type="title"/>
          </p:nvPr>
        </p:nvSpPr>
        <p:spPr>
          <a:xfrm>
            <a:off x="300038" y="993355"/>
            <a:ext cx="11591925" cy="498598"/>
          </a:xfrm>
          <a:prstGeom prst="rect">
            <a:avLst/>
          </a:prstGeom>
        </p:spPr>
        <p:txBody>
          <a:bodyPr/>
          <a:lstStyle/>
          <a:p>
            <a:r>
              <a:rPr lang="en-GB"/>
              <a:t>Click to edit Master title style</a:t>
            </a:r>
            <a:endParaRPr lang="en-US"/>
          </a:p>
        </p:txBody>
      </p:sp>
      <p:cxnSp>
        <p:nvCxnSpPr>
          <p:cNvPr id="2" name="Straight Connector 1">
            <a:extLst>
              <a:ext uri="{FF2B5EF4-FFF2-40B4-BE49-F238E27FC236}">
                <a16:creationId xmlns:a16="http://schemas.microsoft.com/office/drawing/2014/main" id="{303EDEED-447A-6FF7-6690-43BA2D08DC94}"/>
              </a:ext>
            </a:extLst>
          </p:cNvPr>
          <p:cNvCxnSpPr>
            <a:cxnSpLocks/>
          </p:cNvCxnSpPr>
          <p:nvPr userDrawn="1"/>
        </p:nvCxnSpPr>
        <p:spPr>
          <a:xfrm>
            <a:off x="300038" y="644236"/>
            <a:ext cx="970294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349AA92-23DC-08F9-393C-72BE603953F2}"/>
              </a:ext>
            </a:extLst>
          </p:cNvPr>
          <p:cNvCxnSpPr>
            <a:cxnSpLocks/>
          </p:cNvCxnSpPr>
          <p:nvPr userDrawn="1"/>
        </p:nvCxnSpPr>
        <p:spPr>
          <a:xfrm>
            <a:off x="300038" y="6303818"/>
            <a:ext cx="1159192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21A9FEE-DC77-D367-5DF6-91DF35E566F7}"/>
              </a:ext>
            </a:extLst>
          </p:cNvPr>
          <p:cNvPicPr>
            <a:picLocks noChangeAspect="1"/>
          </p:cNvPicPr>
          <p:nvPr userDrawn="1"/>
        </p:nvPicPr>
        <p:blipFill>
          <a:blip r:embed="rId2"/>
          <a:srcRect/>
          <a:stretch/>
        </p:blipFill>
        <p:spPr>
          <a:xfrm>
            <a:off x="10285534" y="223498"/>
            <a:ext cx="1656453" cy="699867"/>
          </a:xfrm>
          <a:prstGeom prst="rect">
            <a:avLst/>
          </a:prstGeom>
        </p:spPr>
      </p:pic>
      <p:sp>
        <p:nvSpPr>
          <p:cNvPr id="6" name="Slide Number Placeholder 5">
            <a:extLst>
              <a:ext uri="{FF2B5EF4-FFF2-40B4-BE49-F238E27FC236}">
                <a16:creationId xmlns:a16="http://schemas.microsoft.com/office/drawing/2014/main" id="{A0E96FCF-22A6-584C-0CD8-53B38F6D499C}"/>
              </a:ext>
            </a:extLst>
          </p:cNvPr>
          <p:cNvSpPr>
            <a:spLocks noGrp="1"/>
          </p:cNvSpPr>
          <p:nvPr>
            <p:ph type="sldNum" sz="quarter" idx="4"/>
          </p:nvPr>
        </p:nvSpPr>
        <p:spPr>
          <a:xfrm>
            <a:off x="300038" y="6431941"/>
            <a:ext cx="2743200" cy="365125"/>
          </a:xfrm>
          <a:prstGeom prst="rect">
            <a:avLst/>
          </a:prstGeom>
        </p:spPr>
        <p:txBody>
          <a:bodyPr lIns="0" tIns="0" rIns="0" bIns="0"/>
          <a:lstStyle>
            <a:lvl1pPr>
              <a:defRPr sz="1000">
                <a:solidFill>
                  <a:schemeClr val="tx1">
                    <a:lumMod val="75000"/>
                    <a:lumOff val="25000"/>
                  </a:schemeClr>
                </a:solidFill>
              </a:defRPr>
            </a:lvl1pPr>
          </a:lstStyle>
          <a:p>
            <a:r>
              <a:rPr lang="en-US"/>
              <a:t>Page </a:t>
            </a:r>
            <a:fld id="{906CB73F-6DE2-DE49-AE99-8E267CF49B30}" type="slidenum">
              <a:rPr lang="en-US" smtClean="0"/>
              <a:pPr/>
              <a:t>‹#›</a:t>
            </a:fld>
            <a:endParaRPr lang="en-US"/>
          </a:p>
        </p:txBody>
      </p:sp>
    </p:spTree>
    <p:extLst>
      <p:ext uri="{BB962C8B-B14F-4D97-AF65-F5344CB8AC3E}">
        <p14:creationId xmlns:p14="http://schemas.microsoft.com/office/powerpoint/2010/main" val="81283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5DC5F0F-61A5-47CC-1BDE-FF207FCA0091}"/>
              </a:ext>
            </a:extLst>
          </p:cNvPr>
          <p:cNvCxnSpPr>
            <a:cxnSpLocks/>
          </p:cNvCxnSpPr>
          <p:nvPr userDrawn="1"/>
        </p:nvCxnSpPr>
        <p:spPr>
          <a:xfrm>
            <a:off x="300038" y="644236"/>
            <a:ext cx="970294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BD77557-7DD0-5A7C-E6A3-8BAEE33D7CF4}"/>
              </a:ext>
            </a:extLst>
          </p:cNvPr>
          <p:cNvCxnSpPr>
            <a:cxnSpLocks/>
          </p:cNvCxnSpPr>
          <p:nvPr userDrawn="1"/>
        </p:nvCxnSpPr>
        <p:spPr>
          <a:xfrm>
            <a:off x="300038" y="6303818"/>
            <a:ext cx="1159192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E5B8BB1-CDB1-BBF1-4ECA-476AC1677BC6}"/>
              </a:ext>
            </a:extLst>
          </p:cNvPr>
          <p:cNvPicPr>
            <a:picLocks noChangeAspect="1"/>
          </p:cNvPicPr>
          <p:nvPr userDrawn="1"/>
        </p:nvPicPr>
        <p:blipFill>
          <a:blip r:embed="rId2"/>
          <a:srcRect/>
          <a:stretch/>
        </p:blipFill>
        <p:spPr>
          <a:xfrm>
            <a:off x="10285534" y="223498"/>
            <a:ext cx="1656453" cy="699867"/>
          </a:xfrm>
          <a:prstGeom prst="rect">
            <a:avLst/>
          </a:prstGeom>
        </p:spPr>
      </p:pic>
      <p:sp>
        <p:nvSpPr>
          <p:cNvPr id="5" name="Slide Number Placeholder 5">
            <a:extLst>
              <a:ext uri="{FF2B5EF4-FFF2-40B4-BE49-F238E27FC236}">
                <a16:creationId xmlns:a16="http://schemas.microsoft.com/office/drawing/2014/main" id="{0458BD84-42EE-B1E5-2795-D17D0EB9B8E9}"/>
              </a:ext>
            </a:extLst>
          </p:cNvPr>
          <p:cNvSpPr>
            <a:spLocks noGrp="1"/>
          </p:cNvSpPr>
          <p:nvPr>
            <p:ph type="sldNum" sz="quarter" idx="4"/>
          </p:nvPr>
        </p:nvSpPr>
        <p:spPr>
          <a:xfrm>
            <a:off x="300038" y="6431941"/>
            <a:ext cx="2743200" cy="365125"/>
          </a:xfrm>
          <a:prstGeom prst="rect">
            <a:avLst/>
          </a:prstGeom>
        </p:spPr>
        <p:txBody>
          <a:bodyPr lIns="0" tIns="0" rIns="0" bIns="0"/>
          <a:lstStyle>
            <a:lvl1pPr>
              <a:defRPr sz="1000">
                <a:solidFill>
                  <a:schemeClr val="tx1">
                    <a:lumMod val="75000"/>
                    <a:lumOff val="25000"/>
                  </a:schemeClr>
                </a:solidFill>
              </a:defRPr>
            </a:lvl1pPr>
          </a:lstStyle>
          <a:p>
            <a:r>
              <a:rPr lang="en-US"/>
              <a:t>Page </a:t>
            </a:r>
            <a:fld id="{906CB73F-6DE2-DE49-AE99-8E267CF49B30}" type="slidenum">
              <a:rPr lang="en-US" smtClean="0"/>
              <a:pPr/>
              <a:t>‹#›</a:t>
            </a:fld>
            <a:endParaRPr lang="en-US"/>
          </a:p>
        </p:txBody>
      </p:sp>
    </p:spTree>
    <p:extLst>
      <p:ext uri="{BB962C8B-B14F-4D97-AF65-F5344CB8AC3E}">
        <p14:creationId xmlns:p14="http://schemas.microsoft.com/office/powerpoint/2010/main" val="91904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19DA2-053A-2B64-8D40-E463FE6759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E76FD2F-A94A-6820-40EE-B4DAF1F44F3F}"/>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9" name="Picture 8">
            <a:extLst>
              <a:ext uri="{FF2B5EF4-FFF2-40B4-BE49-F238E27FC236}">
                <a16:creationId xmlns:a16="http://schemas.microsoft.com/office/drawing/2014/main" id="{830A6D12-605F-5FF1-FF22-11E76FB8BD6F}"/>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0" name="Picture 9">
            <a:extLst>
              <a:ext uri="{FF2B5EF4-FFF2-40B4-BE49-F238E27FC236}">
                <a16:creationId xmlns:a16="http://schemas.microsoft.com/office/drawing/2014/main" id="{AB1B0F81-5629-4028-8E64-34CE3EBFBEB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3" y="4326483"/>
            <a:ext cx="11306175" cy="850021"/>
          </a:xfrm>
        </p:spPr>
        <p:txBody>
          <a:bodyPr anchor="t" anchorCtr="0">
            <a:noAutofit/>
          </a:bodyPr>
          <a:lstStyle>
            <a:lvl1pPr algn="l">
              <a:defRPr sz="4400" b="1" i="0" baseline="0">
                <a:solidFill>
                  <a:schemeClr val="bg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B4AB636-658C-BDB0-8D92-B604E245A35D}"/>
              </a:ext>
            </a:extLst>
          </p:cNvPr>
          <p:cNvSpPr>
            <a:spLocks noGrp="1"/>
          </p:cNvSpPr>
          <p:nvPr>
            <p:ph type="subTitle" idx="1"/>
          </p:nvPr>
        </p:nvSpPr>
        <p:spPr>
          <a:xfrm>
            <a:off x="442913" y="5176504"/>
            <a:ext cx="11306175" cy="394579"/>
          </a:xfrm>
        </p:spPr>
        <p:txBody>
          <a:bodyPr anchor="t" anchorCtr="0">
            <a:noAutofit/>
          </a:bodyPr>
          <a:lstStyle>
            <a:lvl1pPr marL="0" indent="0" algn="l">
              <a:buNone/>
              <a:defRPr sz="1600" b="1" i="0">
                <a:solidFill>
                  <a:schemeClr val="bg1"/>
                </a:solidFill>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8531278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234F2-7B27-51D8-E239-D98B0991D161}"/>
              </a:ext>
            </a:extLst>
          </p:cNvPr>
          <p:cNvSpPr>
            <a:spLocks noGrp="1"/>
          </p:cNvSpPr>
          <p:nvPr>
            <p:ph type="title"/>
          </p:nvPr>
        </p:nvSpPr>
        <p:spPr>
          <a:xfrm>
            <a:off x="300038" y="836613"/>
            <a:ext cx="11591925" cy="498598"/>
          </a:xfrm>
          <a:prstGeom prst="rect">
            <a:avLst/>
          </a:prstGeom>
        </p:spPr>
        <p:txBody>
          <a:bodyPr vert="horz" wrap="square"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AA8C2D-169C-E52C-3557-31230280A05F}"/>
              </a:ext>
            </a:extLst>
          </p:cNvPr>
          <p:cNvSpPr>
            <a:spLocks noGrp="1"/>
          </p:cNvSpPr>
          <p:nvPr>
            <p:ph type="body" idx="1"/>
          </p:nvPr>
        </p:nvSpPr>
        <p:spPr>
          <a:xfrm>
            <a:off x="300038" y="1484313"/>
            <a:ext cx="11591925" cy="1218282"/>
          </a:xfrm>
          <a:prstGeom prst="rect">
            <a:avLst/>
          </a:prstGeom>
        </p:spPr>
        <p:txBody>
          <a:bodyPr vert="horz" wrap="square" lIns="0" tIns="0" rIns="0" bIns="0" rtlCol="0" anchor="t" anchorCtr="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Box 3">
            <a:extLst>
              <a:ext uri="{FF2B5EF4-FFF2-40B4-BE49-F238E27FC236}">
                <a16:creationId xmlns:a16="http://schemas.microsoft.com/office/drawing/2014/main" id="{AAE24FD0-951E-0623-8E95-3E499E1FCE72}"/>
              </a:ext>
            </a:extLst>
          </p:cNvPr>
          <p:cNvSpPr txBox="1"/>
          <p:nvPr userDrawn="1"/>
        </p:nvSpPr>
        <p:spPr>
          <a:xfrm>
            <a:off x="300038" y="216428"/>
            <a:ext cx="5182514" cy="184666"/>
          </a:xfrm>
          <a:prstGeom prst="rect">
            <a:avLst/>
          </a:prstGeom>
          <a:noFill/>
        </p:spPr>
        <p:txBody>
          <a:bodyPr wrap="square" lIns="0" tIns="0" rIns="0" bIns="0" rtlCol="0">
            <a:spAutoFit/>
          </a:bodyPr>
          <a:lstStyle/>
          <a:p>
            <a:r>
              <a:rPr lang="en-GB" sz="1200" dirty="0">
                <a:solidFill>
                  <a:schemeClr val="accent3"/>
                </a:solidFill>
              </a:rPr>
              <a:t>CVDACTION </a:t>
            </a:r>
            <a:r>
              <a:rPr lang="en-GB" sz="1200" dirty="0">
                <a:solidFill>
                  <a:schemeClr val="tx1">
                    <a:lumMod val="75000"/>
                    <a:lumOff val="25000"/>
                  </a:schemeClr>
                </a:solidFill>
              </a:rPr>
              <a:t>Next steps to improve care and outcomes</a:t>
            </a:r>
          </a:p>
        </p:txBody>
      </p:sp>
      <p:sp>
        <p:nvSpPr>
          <p:cNvPr id="16" name="TextBox 15">
            <a:extLst>
              <a:ext uri="{FF2B5EF4-FFF2-40B4-BE49-F238E27FC236}">
                <a16:creationId xmlns:a16="http://schemas.microsoft.com/office/drawing/2014/main" id="{F4D21804-7870-0DEC-A8BD-54FE67C6CDCC}"/>
              </a:ext>
            </a:extLst>
          </p:cNvPr>
          <p:cNvSpPr txBox="1"/>
          <p:nvPr userDrawn="1"/>
        </p:nvSpPr>
        <p:spPr>
          <a:xfrm>
            <a:off x="6709449" y="6422311"/>
            <a:ext cx="5182514" cy="138499"/>
          </a:xfrm>
          <a:prstGeom prst="rect">
            <a:avLst/>
          </a:prstGeom>
          <a:noFill/>
        </p:spPr>
        <p:txBody>
          <a:bodyPr wrap="square" lIns="0" tIns="0" rIns="0" bIns="0" rtlCol="0">
            <a:spAutoFit/>
          </a:bodyPr>
          <a:lstStyle/>
          <a:p>
            <a:pPr algn="r"/>
            <a:r>
              <a:rPr lang="en-GB" sz="900" dirty="0">
                <a:solidFill>
                  <a:schemeClr val="tx1">
                    <a:lumMod val="50000"/>
                    <a:lumOff val="50000"/>
                  </a:schemeClr>
                </a:solidFill>
              </a:rPr>
              <a:t>Copyright © UCLPartners 2023</a:t>
            </a:r>
          </a:p>
        </p:txBody>
      </p:sp>
    </p:spTree>
    <p:extLst>
      <p:ext uri="{BB962C8B-B14F-4D97-AF65-F5344CB8AC3E}">
        <p14:creationId xmlns:p14="http://schemas.microsoft.com/office/powerpoint/2010/main" val="2239431289"/>
      </p:ext>
    </p:extLst>
  </p:cSld>
  <p:clrMap bg1="lt1" tx1="dk1" bg2="lt2" tx2="dk2" accent1="accent1" accent2="accent2" accent3="accent3" accent4="accent4" accent5="accent5" accent6="accent6" hlink="hlink" folHlink="folHlink"/>
  <p:sldLayoutIdLst>
    <p:sldLayoutId id="2147483682" r:id="rId1"/>
    <p:sldLayoutId id="2147483680" r:id="rId2"/>
    <p:sldLayoutId id="2147483650" r:id="rId3"/>
    <p:sldLayoutId id="2147483677" r:id="rId4"/>
    <p:sldLayoutId id="2147483681" r:id="rId5"/>
    <p:sldLayoutId id="2147483654" r:id="rId6"/>
    <p:sldLayoutId id="2147483655" r:id="rId7"/>
    <p:sldLayoutId id="2147483683" r:id="rId8"/>
  </p:sldLayoutIdLst>
  <p:hf hdr="0" ftr="0" dt="0"/>
  <p:txStyles>
    <p:title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p:titleStyle>
    <p:bodyStyle>
      <a:lvl1pPr marL="172800" indent="-172800" algn="l" defTabSz="914400" rtl="0" eaLnBrk="1" latinLnBrk="0" hangingPunct="1">
        <a:lnSpc>
          <a:spcPct val="100000"/>
        </a:lnSpc>
        <a:spcBef>
          <a:spcPts val="1000"/>
        </a:spcBef>
        <a:spcAft>
          <a:spcPts val="300"/>
        </a:spcAft>
        <a:buClr>
          <a:schemeClr val="accent3"/>
        </a:buClr>
        <a:buFont typeface="Arial" panose="020B0604020202020204" pitchFamily="34" charset="0"/>
        <a:buChar char="•"/>
        <a:defRPr sz="1050" kern="1200">
          <a:solidFill>
            <a:schemeClr val="tx1">
              <a:lumMod val="75000"/>
              <a:lumOff val="25000"/>
            </a:schemeClr>
          </a:solidFill>
          <a:latin typeface="+mn-lt"/>
          <a:ea typeface="+mn-ea"/>
          <a:cs typeface="+mn-cs"/>
        </a:defRPr>
      </a:lvl1pPr>
      <a:lvl2pPr marL="172800" indent="-172800" algn="l" defTabSz="914400" rtl="0" eaLnBrk="1" latinLnBrk="0" hangingPunct="1">
        <a:lnSpc>
          <a:spcPct val="100000"/>
        </a:lnSpc>
        <a:spcBef>
          <a:spcPts val="500"/>
        </a:spcBef>
        <a:spcAft>
          <a:spcPts val="300"/>
        </a:spcAft>
        <a:buClr>
          <a:schemeClr val="accent3"/>
        </a:buClr>
        <a:buFont typeface="Arial" panose="020B0604020202020204" pitchFamily="34" charset="0"/>
        <a:buChar char="•"/>
        <a:defRPr sz="1050" kern="1200">
          <a:solidFill>
            <a:schemeClr val="tx1">
              <a:lumMod val="75000"/>
              <a:lumOff val="25000"/>
            </a:schemeClr>
          </a:solidFill>
          <a:latin typeface="+mn-lt"/>
          <a:ea typeface="+mn-ea"/>
          <a:cs typeface="+mn-cs"/>
        </a:defRPr>
      </a:lvl2pPr>
      <a:lvl3pPr marL="172800" indent="-172800" algn="l" defTabSz="914400" rtl="0" eaLnBrk="1" latinLnBrk="0" hangingPunct="1">
        <a:lnSpc>
          <a:spcPct val="100000"/>
        </a:lnSpc>
        <a:spcBef>
          <a:spcPts val="500"/>
        </a:spcBef>
        <a:spcAft>
          <a:spcPts val="300"/>
        </a:spcAft>
        <a:buClr>
          <a:schemeClr val="accent3"/>
        </a:buClr>
        <a:buFont typeface="Arial" panose="020B0604020202020204" pitchFamily="34" charset="0"/>
        <a:buChar char="•"/>
        <a:defRPr sz="1050" kern="1200">
          <a:solidFill>
            <a:schemeClr val="tx1">
              <a:lumMod val="75000"/>
              <a:lumOff val="25000"/>
            </a:schemeClr>
          </a:solidFill>
          <a:latin typeface="+mn-lt"/>
          <a:ea typeface="+mn-ea"/>
          <a:cs typeface="+mn-cs"/>
        </a:defRPr>
      </a:lvl3pPr>
      <a:lvl4pPr marL="172800" indent="-172800" algn="l" defTabSz="914400" rtl="0" eaLnBrk="1" latinLnBrk="0" hangingPunct="1">
        <a:lnSpc>
          <a:spcPct val="100000"/>
        </a:lnSpc>
        <a:spcBef>
          <a:spcPts val="500"/>
        </a:spcBef>
        <a:spcAft>
          <a:spcPts val="300"/>
        </a:spcAft>
        <a:buClr>
          <a:schemeClr val="accent3"/>
        </a:buClr>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72800" indent="-172800" algn="l" defTabSz="914400" rtl="0" eaLnBrk="1" latinLnBrk="0" hangingPunct="1">
        <a:lnSpc>
          <a:spcPct val="100000"/>
        </a:lnSpc>
        <a:spcBef>
          <a:spcPts val="500"/>
        </a:spcBef>
        <a:spcAft>
          <a:spcPts val="300"/>
        </a:spcAft>
        <a:buClr>
          <a:schemeClr val="accent3"/>
        </a:buClr>
        <a:buFont typeface="Arial" panose="020B0604020202020204" pitchFamily="34" charset="0"/>
        <a:buChar char="•"/>
        <a:defRPr sz="105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userDrawn="1">
          <p15:clr>
            <a:srgbClr val="F26B43"/>
          </p15:clr>
        </p15:guide>
        <p15:guide id="2" orient="horz" pos="164" userDrawn="1">
          <p15:clr>
            <a:srgbClr val="F26B43"/>
          </p15:clr>
        </p15:guide>
        <p15:guide id="3" pos="7491" userDrawn="1">
          <p15:clr>
            <a:srgbClr val="F26B43"/>
          </p15:clr>
        </p15:guide>
        <p15:guide id="4" orient="horz" pos="3793" userDrawn="1">
          <p15:clr>
            <a:srgbClr val="F26B43"/>
          </p15:clr>
        </p15:guide>
        <p15:guide id="5" pos="3840" userDrawn="1">
          <p15:clr>
            <a:srgbClr val="F26B43"/>
          </p15:clr>
        </p15:guide>
        <p15:guide id="6" pos="3749" userDrawn="1">
          <p15:clr>
            <a:srgbClr val="F26B43"/>
          </p15:clr>
        </p15:guide>
        <p15:guide id="7" pos="3931" userDrawn="1">
          <p15:clr>
            <a:srgbClr val="F26B43"/>
          </p15:clr>
        </p15:guide>
        <p15:guide id="8" orient="horz" pos="527" userDrawn="1">
          <p15:clr>
            <a:srgbClr val="F26B43"/>
          </p15:clr>
        </p15:guide>
        <p15:guide id="9" orient="horz" pos="93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hyperlink" Target="https://www.linkedin.com/company/uclpartners/" TargetMode="External"/><Relationship Id="rId2" Type="http://schemas.openxmlformats.org/officeDocument/2006/relationships/image" Target="../media/image13.jpg"/><Relationship Id="rId1" Type="http://schemas.openxmlformats.org/officeDocument/2006/relationships/slideLayout" Target="../slideLayouts/slideLayout5.xml"/><Relationship Id="rId6" Type="http://schemas.openxmlformats.org/officeDocument/2006/relationships/hyperlink" Target="https://twitter.com/UCLPartners" TargetMode="External"/><Relationship Id="rId11" Type="http://schemas.openxmlformats.org/officeDocument/2006/relationships/image" Target="../media/image17.png"/><Relationship Id="rId5" Type="http://schemas.openxmlformats.org/officeDocument/2006/relationships/hyperlink" Target="http://www.uclpartners.com/" TargetMode="External"/><Relationship Id="rId10" Type="http://schemas.openxmlformats.org/officeDocument/2006/relationships/image" Target="../media/image16.png"/><Relationship Id="rId4" Type="http://schemas.openxmlformats.org/officeDocument/2006/relationships/hyperlink" Target="mailto:cvdaction@uclpartners.com" TargetMode="Externa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s42140.pcdn.co/wp-content/uploads/Cholesterol-Framework-Dec-2022-Version-8.pdf" TargetMode="External"/><Relationship Id="rId7" Type="http://schemas.openxmlformats.org/officeDocument/2006/relationships/image" Target="../media/image12.png"/><Relationship Id="rId2" Type="http://schemas.openxmlformats.org/officeDocument/2006/relationships/hyperlink" Target="https://s42140.pcdn.co/wp-content/uploads/Hypertension-framework-Dec-2022-Version-5.pdf" TargetMode="Externa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www.nice.org.uk/guidance/ng136" TargetMode="External"/><Relationship Id="rId4" Type="http://schemas.openxmlformats.org/officeDocument/2006/relationships/hyperlink" Target="https://s42140.pcdn.co/wp-content/uploads/Protocol-for-CVD-Conditions-Version-2-June-2021-FINAL1-1.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s42140.pcdn.co/wp-content/uploads/Protocol-for-CVD-Conditions-Version-2-June-2021-FINAL1-1.pdf" TargetMode="External"/><Relationship Id="rId7" Type="http://schemas.openxmlformats.org/officeDocument/2006/relationships/image" Target="../media/image11.png"/><Relationship Id="rId2" Type="http://schemas.openxmlformats.org/officeDocument/2006/relationships/hyperlink" Target="https://s42140.pcdn.co/wp-content/uploads/Cholesterol-Framework-Dec-2022-Version-8.pdf" TargetMode="External"/><Relationship Id="rId1" Type="http://schemas.openxmlformats.org/officeDocument/2006/relationships/slideLayout" Target="../slideLayouts/slideLayout4.xml"/><Relationship Id="rId6" Type="http://schemas.openxmlformats.org/officeDocument/2006/relationships/hyperlink" Target="https://www.nice.org.uk/guidance/ng196" TargetMode="External"/><Relationship Id="rId5" Type="http://schemas.openxmlformats.org/officeDocument/2006/relationships/hyperlink" Target="https://s42140.pcdn.co/wp-content/uploads/Hypertension-framework-Dec-2022-Version-5.pdf" TargetMode="External"/><Relationship Id="rId4" Type="http://schemas.openxmlformats.org/officeDocument/2006/relationships/hyperlink" Target="https://s42140.pcdn.co/wp-content/uploads/AF-Framework-Version-5-Dec-2022-FINAL.pdf" TargetMode="Externa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s42140.pcdn.co/wp-content/uploads/Protocol-for-CVD-Conditions-Version-2-June-2021-FINAL1-1.pdf" TargetMode="External"/><Relationship Id="rId7" Type="http://schemas.openxmlformats.org/officeDocument/2006/relationships/image" Target="../media/image10.png"/><Relationship Id="rId2" Type="http://schemas.openxmlformats.org/officeDocument/2006/relationships/hyperlink" Target="https://s42140.pcdn.co/wp-content/uploads/Cholesterol-Framework-Dec-2022-Version-8.pdf" TargetMode="External"/><Relationship Id="rId1" Type="http://schemas.openxmlformats.org/officeDocument/2006/relationships/slideLayout" Target="../slideLayouts/slideLayout4.xml"/><Relationship Id="rId6" Type="http://schemas.openxmlformats.org/officeDocument/2006/relationships/hyperlink" Target="https://www.nice.org.uk/guidance/cg181" TargetMode="External"/><Relationship Id="rId5" Type="http://schemas.openxmlformats.org/officeDocument/2006/relationships/image" Target="../media/image11.png"/><Relationship Id="rId4" Type="http://schemas.openxmlformats.org/officeDocument/2006/relationships/hyperlink" Target="https://www.nice.org.uk/guidance/cg71"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s42140.pcdn.co/wp-content/uploads/Cholesterol-Framework-Dec-2022-Version-8.pdf" TargetMode="External"/><Relationship Id="rId7" Type="http://schemas.openxmlformats.org/officeDocument/2006/relationships/hyperlink" Target="https://www.nice.org.uk/guidance/ng203" TargetMode="External"/><Relationship Id="rId2" Type="http://schemas.openxmlformats.org/officeDocument/2006/relationships/hyperlink" Target="https://s42140.pcdn.co/wp-content/uploads/Hypertension-framework-Dec-2022-Version-5.pdf" TargetMode="Externa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www.nice.org.uk/guidance/ta775" TargetMode="External"/><Relationship Id="rId4" Type="http://schemas.openxmlformats.org/officeDocument/2006/relationships/hyperlink" Target="https://s42140.pcdn.co/wp-content/uploads/Protocol-for-CVD-Conditions-Version-2-June-2021-FINAL1-1.pdf" TargetMode="Externa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s42140.pcdn.co/wp-content/uploads/Hypertension-framework-Dec-2022-Version-5.pdf" TargetMode="External"/><Relationship Id="rId7" Type="http://schemas.openxmlformats.org/officeDocument/2006/relationships/image" Target="../media/image12.png"/><Relationship Id="rId2" Type="http://schemas.openxmlformats.org/officeDocument/2006/relationships/hyperlink" Target="https://s42140.pcdn.co/wp-content/uploads/Protocol-for-CVD-Conditions-Version-2-June-2021-FINAL1-1.pdf" TargetMode="Externa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www.nice.org.uk/guidance/ng28" TargetMode="External"/><Relationship Id="rId4" Type="http://schemas.openxmlformats.org/officeDocument/2006/relationships/hyperlink" Target="https://s42140.pcdn.co/wp-content/uploads/Cholesterol-Framework-Dec-2022-Version-8.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42140.pcdn.co/wp-content/uploads/Protocol-for-CVD-Conditions-Version-2-June-2021-FINAL1-1.pdf" TargetMode="External"/><Relationship Id="rId7" Type="http://schemas.openxmlformats.org/officeDocument/2006/relationships/image" Target="../media/image12.png"/><Relationship Id="rId2" Type="http://schemas.openxmlformats.org/officeDocument/2006/relationships/hyperlink" Target="https://s42140.pcdn.co/wp-content/uploads/Cholesterol-Framework-Dec-2022-Version-8.pdf" TargetMode="Externa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www.nice.org.uk/guidance/ph38/" TargetMode="External"/><Relationship Id="rId4" Type="http://schemas.openxmlformats.org/officeDocument/2006/relationships/hyperlink" Target="https://s42140.pcdn.co/wp-content/uploads/Hypertension-framework-Dec-2022-Version-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42938D-CCC3-F9D6-76EA-F7BFC8C72CE0}"/>
              </a:ext>
            </a:extLst>
          </p:cNvPr>
          <p:cNvSpPr txBox="1"/>
          <p:nvPr/>
        </p:nvSpPr>
        <p:spPr>
          <a:xfrm>
            <a:off x="619789" y="5301634"/>
            <a:ext cx="8223960" cy="492443"/>
          </a:xfrm>
          <a:prstGeom prst="rect">
            <a:avLst/>
          </a:prstGeom>
          <a:noFill/>
        </p:spPr>
        <p:txBody>
          <a:bodyPr wrap="square" lIns="0" tIns="0" rIns="0" bIns="0" rtlCol="0" anchor="t">
            <a:spAutoFit/>
          </a:bodyPr>
          <a:lstStyle/>
          <a:p>
            <a:r>
              <a:rPr lang="en-US" sz="3200" b="1" dirty="0">
                <a:solidFill>
                  <a:schemeClr val="bg1"/>
                </a:solidFill>
                <a:latin typeface="Aleo"/>
                <a:ea typeface="Calibri"/>
                <a:cs typeface="Calibri"/>
              </a:rPr>
              <a:t>Next steps to improve care and outcomes</a:t>
            </a:r>
            <a:endParaRPr lang="en-US" sz="2800" dirty="0" err="1">
              <a:solidFill>
                <a:schemeClr val="bg1"/>
              </a:solidFill>
              <a:latin typeface="Aleo"/>
            </a:endParaRPr>
          </a:p>
        </p:txBody>
      </p:sp>
      <p:pic>
        <p:nvPicPr>
          <p:cNvPr id="3" name="Picture 2" descr="A logo with a heartbeat line&#10;&#10;AI-generated content may be incorrect.">
            <a:extLst>
              <a:ext uri="{FF2B5EF4-FFF2-40B4-BE49-F238E27FC236}">
                <a16:creationId xmlns:a16="http://schemas.microsoft.com/office/drawing/2014/main" id="{DFF0E1E8-7645-7619-15EA-62445C82491C}"/>
              </a:ext>
            </a:extLst>
          </p:cNvPr>
          <p:cNvPicPr>
            <a:picLocks noChangeAspect="1"/>
          </p:cNvPicPr>
          <p:nvPr/>
        </p:nvPicPr>
        <p:blipFill>
          <a:blip r:embed="rId2"/>
          <a:stretch>
            <a:fillRect/>
          </a:stretch>
        </p:blipFill>
        <p:spPr>
          <a:xfrm>
            <a:off x="619789" y="3125550"/>
            <a:ext cx="2520000" cy="2520000"/>
          </a:xfrm>
          <a:prstGeom prst="rect">
            <a:avLst/>
          </a:prstGeom>
        </p:spPr>
      </p:pic>
    </p:spTree>
    <p:extLst>
      <p:ext uri="{BB962C8B-B14F-4D97-AF65-F5344CB8AC3E}">
        <p14:creationId xmlns:p14="http://schemas.microsoft.com/office/powerpoint/2010/main" val="3611704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 outdoor, marketplace, scene&#10;&#10;Description automatically generated">
            <a:extLst>
              <a:ext uri="{FF2B5EF4-FFF2-40B4-BE49-F238E27FC236}">
                <a16:creationId xmlns:a16="http://schemas.microsoft.com/office/drawing/2014/main" id="{8C1EC4C5-DE9F-35E0-03DA-9C6E671D8963}"/>
              </a:ext>
            </a:extLst>
          </p:cNvPr>
          <p:cNvPicPr>
            <a:picLocks noGrp="1" noChangeAspect="1"/>
          </p:cNvPicPr>
          <p:nvPr>
            <p:ph type="pic" idx="14"/>
          </p:nvPr>
        </p:nvPicPr>
        <p:blipFill rotWithShape="1">
          <a:blip r:embed="rId2"/>
          <a:srcRect l="28669" t="16106" r="27271"/>
          <a:stretch/>
        </p:blipFill>
        <p:spPr>
          <a:xfrm>
            <a:off x="6779173" y="0"/>
            <a:ext cx="5412828" cy="6858000"/>
          </a:xfrm>
        </p:spPr>
      </p:pic>
      <p:sp>
        <p:nvSpPr>
          <p:cNvPr id="6" name="Title 5">
            <a:extLst>
              <a:ext uri="{FF2B5EF4-FFF2-40B4-BE49-F238E27FC236}">
                <a16:creationId xmlns:a16="http://schemas.microsoft.com/office/drawing/2014/main" id="{EFA58FA8-2A82-BA35-42DE-C55A19555A34}"/>
              </a:ext>
            </a:extLst>
          </p:cNvPr>
          <p:cNvSpPr>
            <a:spLocks noGrp="1"/>
          </p:cNvSpPr>
          <p:nvPr>
            <p:ph type="title"/>
          </p:nvPr>
        </p:nvSpPr>
        <p:spPr>
          <a:xfrm>
            <a:off x="300039" y="836613"/>
            <a:ext cx="6227761" cy="276999"/>
          </a:xfrm>
        </p:spPr>
        <p:txBody>
          <a:bodyPr>
            <a:spAutoFit/>
          </a:bodyPr>
          <a:lstStyle/>
          <a:p>
            <a:r>
              <a:rPr lang="en-GB" sz="2000" b="1" dirty="0">
                <a:latin typeface="Aleo"/>
              </a:rPr>
              <a:t>Thank you</a:t>
            </a:r>
            <a:endParaRPr lang="en-US" sz="2000" b="1" dirty="0">
              <a:latin typeface="Aleo"/>
            </a:endParaRPr>
          </a:p>
        </p:txBody>
      </p:sp>
      <p:pic>
        <p:nvPicPr>
          <p:cNvPr id="19" name="Picture 18" descr="Icon&#10;&#10;Description automatically generated with medium confidence">
            <a:extLst>
              <a:ext uri="{FF2B5EF4-FFF2-40B4-BE49-F238E27FC236}">
                <a16:creationId xmlns:a16="http://schemas.microsoft.com/office/drawing/2014/main" id="{62886DE3-54CB-8D82-5F1A-4A5DBBA7302A}"/>
              </a:ext>
            </a:extLst>
          </p:cNvPr>
          <p:cNvPicPr>
            <a:picLocks noChangeAspect="1"/>
          </p:cNvPicPr>
          <p:nvPr/>
        </p:nvPicPr>
        <p:blipFill>
          <a:blip r:embed="rId3"/>
          <a:stretch>
            <a:fillRect/>
          </a:stretch>
        </p:blipFill>
        <p:spPr>
          <a:xfrm>
            <a:off x="10167703" y="193987"/>
            <a:ext cx="1656454" cy="699867"/>
          </a:xfrm>
          <a:prstGeom prst="rect">
            <a:avLst/>
          </a:prstGeom>
        </p:spPr>
      </p:pic>
      <p:sp>
        <p:nvSpPr>
          <p:cNvPr id="27" name="TextBox 26">
            <a:extLst>
              <a:ext uri="{FF2B5EF4-FFF2-40B4-BE49-F238E27FC236}">
                <a16:creationId xmlns:a16="http://schemas.microsoft.com/office/drawing/2014/main" id="{CFCD1639-EE7F-94EE-81D2-088767464410}"/>
              </a:ext>
            </a:extLst>
          </p:cNvPr>
          <p:cNvSpPr txBox="1"/>
          <p:nvPr/>
        </p:nvSpPr>
        <p:spPr>
          <a:xfrm>
            <a:off x="6709449" y="6422311"/>
            <a:ext cx="5182514" cy="138499"/>
          </a:xfrm>
          <a:prstGeom prst="rect">
            <a:avLst/>
          </a:prstGeom>
          <a:noFill/>
        </p:spPr>
        <p:txBody>
          <a:bodyPr wrap="square" lIns="0" tIns="0" rIns="0" bIns="0" rtlCol="0">
            <a:spAutoFit/>
          </a:bodyPr>
          <a:lstStyle/>
          <a:p>
            <a:pPr algn="r"/>
            <a:r>
              <a:rPr lang="en-GB" sz="900">
                <a:solidFill>
                  <a:schemeClr val="bg1"/>
                </a:solidFill>
              </a:rPr>
              <a:t>Copyright © </a:t>
            </a:r>
            <a:r>
              <a:rPr lang="en-GB" sz="900" err="1">
                <a:solidFill>
                  <a:schemeClr val="bg1"/>
                </a:solidFill>
              </a:rPr>
              <a:t>UCLPartners</a:t>
            </a:r>
            <a:r>
              <a:rPr lang="en-GB" sz="900">
                <a:solidFill>
                  <a:schemeClr val="bg1"/>
                </a:solidFill>
              </a:rPr>
              <a:t> 2023</a:t>
            </a:r>
          </a:p>
        </p:txBody>
      </p:sp>
      <p:sp>
        <p:nvSpPr>
          <p:cNvPr id="3" name="Content Placeholder 3">
            <a:extLst>
              <a:ext uri="{FF2B5EF4-FFF2-40B4-BE49-F238E27FC236}">
                <a16:creationId xmlns:a16="http://schemas.microsoft.com/office/drawing/2014/main" id="{B0BE8177-DC16-4662-954F-BFBC6DAB11D0}"/>
              </a:ext>
            </a:extLst>
          </p:cNvPr>
          <p:cNvSpPr txBox="1">
            <a:spLocks/>
          </p:cNvSpPr>
          <p:nvPr/>
        </p:nvSpPr>
        <p:spPr>
          <a:xfrm>
            <a:off x="300038" y="1478979"/>
            <a:ext cx="5576887" cy="2639184"/>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0"/>
              </a:spcBef>
              <a:spcAft>
                <a:spcPts val="300"/>
              </a:spcAft>
              <a:buClr>
                <a:schemeClr val="accent1"/>
              </a:buClr>
              <a:buFont typeface="Arial" panose="020B0604020202020204" pitchFamily="34" charset="0"/>
              <a:buNone/>
              <a:defRPr sz="1050" kern="1200">
                <a:solidFill>
                  <a:schemeClr val="tx1">
                    <a:lumMod val="75000"/>
                    <a:lumOff val="25000"/>
                  </a:schemeClr>
                </a:solidFill>
                <a:latin typeface="+mn-lt"/>
                <a:ea typeface="+mn-ea"/>
                <a:cs typeface="+mn-cs"/>
              </a:defRPr>
            </a:lvl1pPr>
            <a:lvl2pPr marL="457200" indent="0" algn="l" defTabSz="914400" rtl="0" eaLnBrk="1" latinLnBrk="0" hangingPunct="1">
              <a:lnSpc>
                <a:spcPct val="100000"/>
              </a:lnSpc>
              <a:spcBef>
                <a:spcPts val="500"/>
              </a:spcBef>
              <a:spcAft>
                <a:spcPts val="300"/>
              </a:spcAft>
              <a:buClr>
                <a:schemeClr val="accent1"/>
              </a:buClr>
              <a:buFont typeface="Arial" panose="020B0604020202020204" pitchFamily="34" charset="0"/>
              <a:buNone/>
              <a:defRPr sz="1100" kern="120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500"/>
              </a:spcBef>
              <a:spcAft>
                <a:spcPts val="300"/>
              </a:spcAft>
              <a:buClr>
                <a:schemeClr val="accent1"/>
              </a:buClr>
              <a:buFont typeface="Arial" panose="020B0604020202020204" pitchFamily="34" charset="0"/>
              <a:buNone/>
              <a:defRPr sz="1100" kern="120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500"/>
              </a:spcBef>
              <a:spcAft>
                <a:spcPts val="300"/>
              </a:spcAft>
              <a:buClr>
                <a:schemeClr val="accent1"/>
              </a:buClr>
              <a:buFont typeface="Arial" panose="020B0604020202020204" pitchFamily="34" charset="0"/>
              <a:buNone/>
              <a:defRPr sz="1100" kern="120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500"/>
              </a:spcBef>
              <a:spcAft>
                <a:spcPts val="300"/>
              </a:spcAft>
              <a:buClr>
                <a:schemeClr val="accent1"/>
              </a:buClr>
              <a:buFont typeface="Arial" panose="020B0604020202020204" pitchFamily="34" charset="0"/>
              <a:buNone/>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000" b="1" dirty="0">
                <a:solidFill>
                  <a:srgbClr val="002060"/>
                </a:solidFill>
                <a:latin typeface="Open Sans"/>
                <a:ea typeface="Open Sans"/>
                <a:cs typeface="Open Sans"/>
              </a:rPr>
              <a:t>For more information, please contact</a:t>
            </a:r>
          </a:p>
          <a:p>
            <a:pPr lvl="1">
              <a:spcBef>
                <a:spcPts val="0"/>
              </a:spcBef>
              <a:spcAft>
                <a:spcPts val="600"/>
              </a:spcAft>
            </a:pPr>
            <a:r>
              <a:rPr lang="en-GB" sz="1450" b="1" dirty="0">
                <a:solidFill>
                  <a:srgbClr val="002060"/>
                </a:solidFill>
                <a:latin typeface="Open Sans"/>
                <a:ea typeface="Open Sans"/>
                <a:cs typeface="Open Sans"/>
                <a:hlinkClick r:id="rId4">
                  <a:extLst>
                    <a:ext uri="{A12FA001-AC4F-418D-AE19-62706E023703}">
                      <ahyp:hlinkClr xmlns:ahyp="http://schemas.microsoft.com/office/drawing/2018/hyperlinkcolor" val="tx"/>
                    </a:ext>
                  </a:extLst>
                </a:hlinkClick>
              </a:rPr>
              <a:t>cvdaction@uclpartners.com</a:t>
            </a:r>
            <a:endParaRPr lang="en-GB" sz="1450" b="1">
              <a:solidFill>
                <a:srgbClr val="002060"/>
              </a:solidFill>
              <a:latin typeface="Open Sans"/>
              <a:ea typeface="Open Sans"/>
              <a:cs typeface="Open Sans"/>
            </a:endParaRPr>
          </a:p>
          <a:p>
            <a:pPr lvl="1">
              <a:spcBef>
                <a:spcPts val="0"/>
              </a:spcBef>
              <a:spcAft>
                <a:spcPts val="600"/>
              </a:spcAft>
            </a:pPr>
            <a:endParaRPr lang="en-US" sz="1450" b="1" dirty="0">
              <a:solidFill>
                <a:srgbClr val="002060"/>
              </a:solidFill>
              <a:latin typeface="Open Sans"/>
              <a:ea typeface="Open Sans"/>
              <a:cs typeface="Open Sans"/>
            </a:endParaRPr>
          </a:p>
          <a:p>
            <a:pPr marL="457200" lvl="2">
              <a:spcBef>
                <a:spcPts val="0"/>
              </a:spcBef>
              <a:spcAft>
                <a:spcPts val="1800"/>
              </a:spcAft>
            </a:pPr>
            <a:r>
              <a:rPr lang="en-US" sz="1400" b="1" dirty="0">
                <a:solidFill>
                  <a:srgbClr val="002060"/>
                </a:solidFill>
                <a:latin typeface="Open Sans"/>
                <a:ea typeface="Open Sans"/>
                <a:cs typeface="Open Sans"/>
                <a:hlinkClick r:id="rId5">
                  <a:extLst>
                    <a:ext uri="{A12FA001-AC4F-418D-AE19-62706E023703}">
                      <ahyp:hlinkClr xmlns:ahyp="http://schemas.microsoft.com/office/drawing/2018/hyperlinkcolor" val="tx"/>
                    </a:ext>
                  </a:extLst>
                </a:hlinkClick>
              </a:rPr>
              <a:t>www.uclpartners.com</a:t>
            </a:r>
            <a:r>
              <a:rPr lang="en-US" sz="1400" b="1" dirty="0">
                <a:solidFill>
                  <a:srgbClr val="002060"/>
                </a:solidFill>
                <a:latin typeface="Open Sans"/>
                <a:ea typeface="Open Sans"/>
                <a:cs typeface="Open Sans"/>
              </a:rPr>
              <a:t>             </a:t>
            </a:r>
          </a:p>
          <a:p>
            <a:pPr marL="457200" lvl="2">
              <a:spcBef>
                <a:spcPts val="0"/>
              </a:spcBef>
              <a:spcAft>
                <a:spcPts val="1800"/>
              </a:spcAft>
            </a:pPr>
            <a:r>
              <a:rPr lang="en-US" sz="1400" b="1" dirty="0">
                <a:solidFill>
                  <a:srgbClr val="002060"/>
                </a:solidFill>
                <a:latin typeface="Open Sans"/>
                <a:ea typeface="Open Sans"/>
                <a:cs typeface="Open Sans"/>
                <a:hlinkClick r:id="rId6">
                  <a:extLst>
                    <a:ext uri="{A12FA001-AC4F-418D-AE19-62706E023703}">
                      <ahyp:hlinkClr xmlns:ahyp="http://schemas.microsoft.com/office/drawing/2018/hyperlinkcolor" val="tx"/>
                    </a:ext>
                  </a:extLst>
                </a:hlinkClick>
              </a:rPr>
              <a:t>@uclpartners</a:t>
            </a:r>
            <a:r>
              <a:rPr lang="en-US" sz="1400" b="1" dirty="0">
                <a:solidFill>
                  <a:srgbClr val="002060"/>
                </a:solidFill>
                <a:latin typeface="Open Sans"/>
                <a:ea typeface="Open Sans"/>
                <a:cs typeface="Open Sans"/>
              </a:rPr>
              <a:t>             </a:t>
            </a:r>
          </a:p>
          <a:p>
            <a:pPr marL="457200" lvl="2">
              <a:spcBef>
                <a:spcPts val="0"/>
              </a:spcBef>
              <a:spcAft>
                <a:spcPts val="1800"/>
              </a:spcAft>
            </a:pPr>
            <a:r>
              <a:rPr lang="en-US" sz="1400" b="1" dirty="0">
                <a:solidFill>
                  <a:srgbClr val="002060"/>
                </a:solidFill>
                <a:latin typeface="Open Sans"/>
                <a:ea typeface="Open Sans"/>
                <a:cs typeface="Open Sans"/>
                <a:hlinkClick r:id="rId7">
                  <a:extLst>
                    <a:ext uri="{A12FA001-AC4F-418D-AE19-62706E023703}">
                      <ahyp:hlinkClr xmlns:ahyp="http://schemas.microsoft.com/office/drawing/2018/hyperlinkcolor" val="tx"/>
                    </a:ext>
                  </a:extLst>
                </a:hlinkClick>
              </a:rPr>
              <a:t>linkedin/company/uclpartners</a:t>
            </a:r>
            <a:r>
              <a:rPr lang="en-US" sz="1400" b="1" dirty="0">
                <a:solidFill>
                  <a:srgbClr val="002060"/>
                </a:solidFill>
                <a:latin typeface="Open Sans"/>
                <a:ea typeface="Open Sans"/>
                <a:cs typeface="Open Sans"/>
              </a:rPr>
              <a:t>     </a:t>
            </a:r>
            <a:r>
              <a:rPr lang="en-US" sz="1400" dirty="0">
                <a:solidFill>
                  <a:schemeClr val="accent1"/>
                </a:solidFill>
              </a:rPr>
              <a:t>       </a:t>
            </a:r>
            <a:endParaRPr lang="en-US" dirty="0">
              <a:solidFill>
                <a:schemeClr val="accent1"/>
              </a:solidFill>
            </a:endParaRPr>
          </a:p>
          <a:p>
            <a:endParaRPr lang="en-US" dirty="0">
              <a:solidFill>
                <a:schemeClr val="accent1"/>
              </a:solidFill>
            </a:endParaRPr>
          </a:p>
        </p:txBody>
      </p:sp>
      <p:pic>
        <p:nvPicPr>
          <p:cNvPr id="8" name="Picture 7">
            <a:extLst>
              <a:ext uri="{FF2B5EF4-FFF2-40B4-BE49-F238E27FC236}">
                <a16:creationId xmlns:a16="http://schemas.microsoft.com/office/drawing/2014/main" id="{61F54D64-AD2C-7BEB-1B03-FF95BCDC56EF}"/>
              </a:ext>
            </a:extLst>
          </p:cNvPr>
          <p:cNvPicPr>
            <a:picLocks noChangeAspect="1"/>
          </p:cNvPicPr>
          <p:nvPr/>
        </p:nvPicPr>
        <p:blipFill>
          <a:blip r:embed="rId8"/>
          <a:srcRect/>
          <a:stretch/>
        </p:blipFill>
        <p:spPr>
          <a:xfrm>
            <a:off x="300038" y="2542302"/>
            <a:ext cx="353863" cy="353863"/>
          </a:xfrm>
          <a:prstGeom prst="rect">
            <a:avLst/>
          </a:prstGeom>
        </p:spPr>
      </p:pic>
      <p:pic>
        <p:nvPicPr>
          <p:cNvPr id="9" name="Picture 8">
            <a:extLst>
              <a:ext uri="{FF2B5EF4-FFF2-40B4-BE49-F238E27FC236}">
                <a16:creationId xmlns:a16="http://schemas.microsoft.com/office/drawing/2014/main" id="{C8641A5D-5B76-BAFF-38F4-2B457A90A028}"/>
              </a:ext>
            </a:extLst>
          </p:cNvPr>
          <p:cNvPicPr>
            <a:picLocks noChangeAspect="1"/>
          </p:cNvPicPr>
          <p:nvPr/>
        </p:nvPicPr>
        <p:blipFill>
          <a:blip r:embed="rId9"/>
          <a:srcRect/>
          <a:stretch/>
        </p:blipFill>
        <p:spPr>
          <a:xfrm>
            <a:off x="300038" y="2988019"/>
            <a:ext cx="353863" cy="353863"/>
          </a:xfrm>
          <a:prstGeom prst="rect">
            <a:avLst/>
          </a:prstGeom>
        </p:spPr>
      </p:pic>
      <p:pic>
        <p:nvPicPr>
          <p:cNvPr id="10" name="Picture 9">
            <a:extLst>
              <a:ext uri="{FF2B5EF4-FFF2-40B4-BE49-F238E27FC236}">
                <a16:creationId xmlns:a16="http://schemas.microsoft.com/office/drawing/2014/main" id="{922B2F49-6902-B9E3-D68B-8AE501830D79}"/>
              </a:ext>
            </a:extLst>
          </p:cNvPr>
          <p:cNvPicPr>
            <a:picLocks noChangeAspect="1"/>
          </p:cNvPicPr>
          <p:nvPr/>
        </p:nvPicPr>
        <p:blipFill>
          <a:blip r:embed="rId10"/>
          <a:srcRect/>
          <a:stretch/>
        </p:blipFill>
        <p:spPr>
          <a:xfrm>
            <a:off x="300038" y="3429000"/>
            <a:ext cx="353863" cy="353863"/>
          </a:xfrm>
          <a:prstGeom prst="rect">
            <a:avLst/>
          </a:prstGeom>
        </p:spPr>
      </p:pic>
      <p:pic>
        <p:nvPicPr>
          <p:cNvPr id="11" name="Picture 10">
            <a:extLst>
              <a:ext uri="{FF2B5EF4-FFF2-40B4-BE49-F238E27FC236}">
                <a16:creationId xmlns:a16="http://schemas.microsoft.com/office/drawing/2014/main" id="{A3727F03-F168-3160-D99D-F01996CC24B7}"/>
              </a:ext>
            </a:extLst>
          </p:cNvPr>
          <p:cNvPicPr>
            <a:picLocks noChangeAspect="1"/>
          </p:cNvPicPr>
          <p:nvPr/>
        </p:nvPicPr>
        <p:blipFill>
          <a:blip r:embed="rId11"/>
          <a:srcRect/>
          <a:stretch/>
        </p:blipFill>
        <p:spPr>
          <a:xfrm>
            <a:off x="300038" y="1961571"/>
            <a:ext cx="353863" cy="353863"/>
          </a:xfrm>
          <a:prstGeom prst="rect">
            <a:avLst/>
          </a:prstGeom>
        </p:spPr>
      </p:pic>
      <p:sp>
        <p:nvSpPr>
          <p:cNvPr id="4" name="Slide Number Placeholder 3">
            <a:extLst>
              <a:ext uri="{FF2B5EF4-FFF2-40B4-BE49-F238E27FC236}">
                <a16:creationId xmlns:a16="http://schemas.microsoft.com/office/drawing/2014/main" id="{AA130478-0080-DBA6-AF49-1490E3CFCBE6}"/>
              </a:ext>
            </a:extLst>
          </p:cNvPr>
          <p:cNvSpPr>
            <a:spLocks noGrp="1"/>
          </p:cNvSpPr>
          <p:nvPr>
            <p:ph type="sldNum" sz="quarter" idx="4"/>
          </p:nvPr>
        </p:nvSpPr>
        <p:spPr/>
        <p:txBody>
          <a:bodyPr/>
          <a:lstStyle/>
          <a:p>
            <a:r>
              <a:rPr lang="en-US"/>
              <a:t>Page </a:t>
            </a:r>
            <a:fld id="{906CB73F-6DE2-DE49-AE99-8E267CF49B30}" type="slidenum">
              <a:rPr lang="en-US" smtClean="0"/>
              <a:pPr/>
              <a:t>10</a:t>
            </a:fld>
            <a:endParaRPr lang="en-US"/>
          </a:p>
        </p:txBody>
      </p:sp>
    </p:spTree>
    <p:extLst>
      <p:ext uri="{BB962C8B-B14F-4D97-AF65-F5344CB8AC3E}">
        <p14:creationId xmlns:p14="http://schemas.microsoft.com/office/powerpoint/2010/main" val="394960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4CF1D-C43A-717D-75FF-253F0E28C251}"/>
              </a:ext>
            </a:extLst>
          </p:cNvPr>
          <p:cNvSpPr>
            <a:spLocks noGrp="1"/>
          </p:cNvSpPr>
          <p:nvPr>
            <p:ph sz="half" idx="2"/>
          </p:nvPr>
        </p:nvSpPr>
        <p:spPr>
          <a:xfrm>
            <a:off x="300037" y="1484313"/>
            <a:ext cx="11591925" cy="4784387"/>
          </a:xfrm>
        </p:spPr>
        <p:txBody>
          <a:bodyPr/>
          <a:lstStyle/>
          <a:p>
            <a:pPr marL="171450" indent="-171450">
              <a:lnSpc>
                <a:spcPct val="120000"/>
              </a:lnSpc>
              <a:spcBef>
                <a:spcPts val="0"/>
              </a:spcBef>
              <a:spcAft>
                <a:spcPts val="1200"/>
              </a:spcAft>
              <a:buFont typeface="Arial" panose="020B0604020202020204" pitchFamily="34" charset="0"/>
              <a:buChar char="•"/>
            </a:pPr>
            <a:r>
              <a:rPr lang="en-GB" sz="1200" dirty="0">
                <a:solidFill>
                  <a:schemeClr val="tx1"/>
                </a:solidFill>
                <a:latin typeface="Open Sans"/>
                <a:ea typeface="Open Sans"/>
                <a:cs typeface="Open Sans"/>
              </a:rPr>
              <a:t>CVDACTION shows the gaps and opportunities for improvement in the high impact conditions that cause CVD: atrial fibrillation, high blood pressure, high cholesterol, chronic kidney disease, diabetes and non-diabetic hyperglycaemia.</a:t>
            </a:r>
            <a:endParaRPr lang="en-GB" sz="1200">
              <a:solidFill>
                <a:schemeClr val="tx1"/>
              </a:solidFill>
              <a:latin typeface="Open Sans"/>
              <a:ea typeface="Open Sans"/>
              <a:cs typeface="Open Sans"/>
            </a:endParaRPr>
          </a:p>
          <a:p>
            <a:pPr marL="171450" indent="-171450">
              <a:lnSpc>
                <a:spcPct val="120000"/>
              </a:lnSpc>
              <a:spcBef>
                <a:spcPts val="0"/>
              </a:spcBef>
              <a:spcAft>
                <a:spcPts val="1200"/>
              </a:spcAft>
              <a:buFont typeface="Arial" panose="020B0604020202020204" pitchFamily="34" charset="0"/>
              <a:buChar char="•"/>
            </a:pPr>
            <a:r>
              <a:rPr lang="en-GB" sz="1200" dirty="0">
                <a:solidFill>
                  <a:schemeClr val="tx1"/>
                </a:solidFill>
                <a:latin typeface="Open Sans"/>
                <a:ea typeface="Open Sans"/>
                <a:cs typeface="Open Sans"/>
              </a:rPr>
              <a:t>The home dashboard gives an overview of the six conditions, with indicators grouped in domains, and showing numbers of patients with potential for treatment optimisation.</a:t>
            </a:r>
            <a:endParaRPr lang="en-GB" sz="1200">
              <a:solidFill>
                <a:schemeClr val="tx1"/>
              </a:solidFill>
              <a:latin typeface="Open Sans"/>
              <a:ea typeface="Open Sans"/>
              <a:cs typeface="Open Sans"/>
            </a:endParaRPr>
          </a:p>
          <a:p>
            <a:pPr marL="171450" indent="-171450">
              <a:lnSpc>
                <a:spcPct val="120000"/>
              </a:lnSpc>
              <a:spcBef>
                <a:spcPts val="0"/>
              </a:spcBef>
              <a:spcAft>
                <a:spcPts val="1200"/>
              </a:spcAft>
              <a:buFont typeface="Arial" panose="020B0604020202020204" pitchFamily="34" charset="0"/>
              <a:buChar char="•"/>
            </a:pPr>
            <a:r>
              <a:rPr lang="en-GB" sz="1200" dirty="0">
                <a:solidFill>
                  <a:schemeClr val="tx1"/>
                </a:solidFill>
                <a:latin typeface="Open Sans"/>
                <a:ea typeface="Open Sans"/>
                <a:cs typeface="Open Sans"/>
              </a:rPr>
              <a:t>In each condition dashboard, indicators are grouped in domains with patients stratified into cohorts: for example the hypertension dashboard includes indicators for blood pressure management, lipid management, pulse checking for atrial fibrillation and, chronic kidney disease management in people with hypertension.</a:t>
            </a:r>
            <a:endParaRPr lang="en-GB" sz="1200">
              <a:solidFill>
                <a:schemeClr val="tx1"/>
              </a:solidFill>
              <a:latin typeface="Open Sans"/>
              <a:ea typeface="Open Sans"/>
              <a:cs typeface="Open Sans"/>
            </a:endParaRPr>
          </a:p>
          <a:p>
            <a:pPr marL="171450" indent="-171450">
              <a:lnSpc>
                <a:spcPct val="120000"/>
              </a:lnSpc>
              <a:spcAft>
                <a:spcPts val="1200"/>
              </a:spcAft>
              <a:buFont typeface="Arial" panose="020B0604020202020204" pitchFamily="34" charset="0"/>
              <a:buChar char="•"/>
            </a:pPr>
            <a:r>
              <a:rPr lang="en-GB" sz="1200" dirty="0">
                <a:solidFill>
                  <a:schemeClr val="tx1"/>
                </a:solidFill>
                <a:latin typeface="Open Sans"/>
                <a:ea typeface="Open Sans"/>
                <a:cs typeface="Open Sans"/>
              </a:rPr>
              <a:t>You can click on one or more indicator bars to select the populations you want to focus on. You can also filter by deprivation, ethnicity, severe mental illness or learning disability in order to tackle health inequalities. Where indicators align with national contracts (QOF/DES/IIF) this is highlighted. Patients identified by selecting one or more indicator bars appear in the patient table underneath the dashboard.</a:t>
            </a:r>
            <a:endParaRPr lang="en-GB" sz="1200">
              <a:solidFill>
                <a:schemeClr val="tx1"/>
              </a:solidFill>
              <a:latin typeface="Open Sans"/>
              <a:ea typeface="Open Sans"/>
              <a:cs typeface="Open Sans"/>
            </a:endParaRPr>
          </a:p>
          <a:p>
            <a:pPr marL="171450" indent="-171450">
              <a:lnSpc>
                <a:spcPct val="120000"/>
              </a:lnSpc>
              <a:spcBef>
                <a:spcPts val="0"/>
              </a:spcBef>
              <a:spcAft>
                <a:spcPts val="1200"/>
              </a:spcAft>
              <a:buFont typeface="Arial" panose="020B0604020202020204" pitchFamily="34" charset="0"/>
              <a:buChar char="•"/>
            </a:pPr>
            <a:r>
              <a:rPr lang="en-GB" sz="1200" dirty="0">
                <a:solidFill>
                  <a:schemeClr val="tx1"/>
                </a:solidFill>
                <a:latin typeface="Open Sans"/>
                <a:ea typeface="Open Sans"/>
                <a:cs typeface="Open Sans"/>
              </a:rPr>
              <a:t>For each patient, the tables show which indicator lists they appear in, so that teams can address multiple CVD risk factors in individual patients. The tables can be exported as pdf or excel files.</a:t>
            </a:r>
            <a:endParaRPr lang="en-GB" sz="1200">
              <a:solidFill>
                <a:schemeClr val="tx1"/>
              </a:solidFill>
              <a:latin typeface="Open Sans"/>
              <a:ea typeface="Open Sans"/>
              <a:cs typeface="Open Sans"/>
            </a:endParaRPr>
          </a:p>
          <a:p>
            <a:pPr marL="171450" indent="-171450">
              <a:lnSpc>
                <a:spcPct val="120000"/>
              </a:lnSpc>
              <a:spcBef>
                <a:spcPts val="0"/>
              </a:spcBef>
              <a:spcAft>
                <a:spcPts val="1200"/>
              </a:spcAft>
              <a:buFont typeface="Arial" panose="020B0604020202020204" pitchFamily="34" charset="0"/>
              <a:buChar char="•"/>
            </a:pPr>
            <a:r>
              <a:rPr lang="en-GB" sz="1200" dirty="0">
                <a:solidFill>
                  <a:schemeClr val="tx1"/>
                </a:solidFill>
                <a:latin typeface="Open Sans"/>
                <a:ea typeface="Open Sans"/>
                <a:cs typeface="Open Sans"/>
              </a:rPr>
              <a:t>CVDACTION spotlights the CVD prevention opportunities, and it helps to prioritise where clinical need is urgent or potential population health impact is high – for example patients with poorly controlled blood pressure, or patients with CVD on suboptimal lipid lowering therapy. </a:t>
            </a:r>
            <a:endParaRPr lang="en-GB" sz="1200">
              <a:solidFill>
                <a:schemeClr val="tx1"/>
              </a:solidFill>
              <a:latin typeface="Open Sans"/>
              <a:ea typeface="Open Sans"/>
              <a:cs typeface="Open Sans"/>
            </a:endParaRPr>
          </a:p>
          <a:p>
            <a:pPr marL="171450" indent="-171450">
              <a:lnSpc>
                <a:spcPct val="120000"/>
              </a:lnSpc>
              <a:spcBef>
                <a:spcPts val="0"/>
              </a:spcBef>
              <a:spcAft>
                <a:spcPts val="1200"/>
              </a:spcAft>
              <a:buFont typeface="Arial" panose="020B0604020202020204" pitchFamily="34" charset="0"/>
              <a:buChar char="•"/>
            </a:pPr>
            <a:r>
              <a:rPr lang="en-GB" sz="1200" dirty="0">
                <a:solidFill>
                  <a:schemeClr val="tx1"/>
                </a:solidFill>
                <a:latin typeface="Open Sans"/>
                <a:ea typeface="Open Sans"/>
                <a:cs typeface="Open Sans"/>
              </a:rPr>
              <a:t>Each CVDACTION dashboard includes an embedded guide to clinical next steps. There are also links to NICE guidance, resources to support clinical optimisation, and resources to support patient education, self-management and behaviour change.</a:t>
            </a:r>
          </a:p>
          <a:p>
            <a:endParaRPr lang="en-GB"/>
          </a:p>
        </p:txBody>
      </p:sp>
      <p:sp>
        <p:nvSpPr>
          <p:cNvPr id="4" name="Title 3">
            <a:extLst>
              <a:ext uri="{FF2B5EF4-FFF2-40B4-BE49-F238E27FC236}">
                <a16:creationId xmlns:a16="http://schemas.microsoft.com/office/drawing/2014/main" id="{51246B8B-A063-B0DB-46D8-CE4E88905B98}"/>
              </a:ext>
            </a:extLst>
          </p:cNvPr>
          <p:cNvSpPr>
            <a:spLocks noGrp="1"/>
          </p:cNvSpPr>
          <p:nvPr>
            <p:ph type="title"/>
          </p:nvPr>
        </p:nvSpPr>
        <p:spPr/>
        <p:txBody>
          <a:bodyPr/>
          <a:lstStyle/>
          <a:p>
            <a:r>
              <a:rPr lang="en-GB" sz="2000" b="1" dirty="0">
                <a:latin typeface="Aleo"/>
              </a:rPr>
              <a:t>How to use the CVDACTION dashboards to optimise CVD prevention</a:t>
            </a:r>
          </a:p>
        </p:txBody>
      </p:sp>
      <p:sp>
        <p:nvSpPr>
          <p:cNvPr id="5" name="Slide Number Placeholder 4">
            <a:extLst>
              <a:ext uri="{FF2B5EF4-FFF2-40B4-BE49-F238E27FC236}">
                <a16:creationId xmlns:a16="http://schemas.microsoft.com/office/drawing/2014/main" id="{ADFD60E0-4EE2-4020-3D39-52C1B6BE0ABD}"/>
              </a:ext>
            </a:extLst>
          </p:cNvPr>
          <p:cNvSpPr>
            <a:spLocks noGrp="1"/>
          </p:cNvSpPr>
          <p:nvPr>
            <p:ph type="sldNum" sz="quarter" idx="4"/>
          </p:nvPr>
        </p:nvSpPr>
        <p:spPr/>
        <p:txBody>
          <a:bodyPr/>
          <a:lstStyle/>
          <a:p>
            <a:r>
              <a:rPr lang="en-US"/>
              <a:t>Page </a:t>
            </a:r>
            <a:fld id="{906CB73F-6DE2-DE49-AE99-8E267CF49B30}" type="slidenum">
              <a:rPr lang="en-US" smtClean="0"/>
              <a:pPr/>
              <a:t>2</a:t>
            </a:fld>
            <a:endParaRPr lang="en-US"/>
          </a:p>
        </p:txBody>
      </p:sp>
    </p:spTree>
    <p:extLst>
      <p:ext uri="{BB962C8B-B14F-4D97-AF65-F5344CB8AC3E}">
        <p14:creationId xmlns:p14="http://schemas.microsoft.com/office/powerpoint/2010/main" val="18791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a:extLst>
              <a:ext uri="{FF2B5EF4-FFF2-40B4-BE49-F238E27FC236}">
                <a16:creationId xmlns:a16="http://schemas.microsoft.com/office/drawing/2014/main" id="{560B07FE-E142-4347-8FB7-E51C19D028A0}"/>
              </a:ext>
            </a:extLst>
          </p:cNvPr>
          <p:cNvPicPr>
            <a:picLocks noGrp="1" noChangeAspect="1"/>
          </p:cNvPicPr>
          <p:nvPr>
            <p:ph type="pic" idx="14"/>
          </p:nvPr>
        </p:nvPicPr>
        <p:blipFill rotWithShape="1">
          <a:blip r:embed="rId2"/>
          <a:srcRect l="19191" r="28985"/>
          <a:stretch/>
        </p:blipFill>
        <p:spPr>
          <a:xfrm>
            <a:off x="6858000" y="1"/>
            <a:ext cx="5334000" cy="6858000"/>
          </a:xfrm>
        </p:spPr>
      </p:pic>
      <p:sp>
        <p:nvSpPr>
          <p:cNvPr id="25" name="Rectangle 24">
            <a:extLst>
              <a:ext uri="{FF2B5EF4-FFF2-40B4-BE49-F238E27FC236}">
                <a16:creationId xmlns:a16="http://schemas.microsoft.com/office/drawing/2014/main" id="{B85246C9-42EC-689B-5B89-F3293401033C}"/>
              </a:ext>
            </a:extLst>
          </p:cNvPr>
          <p:cNvSpPr/>
          <p:nvPr/>
        </p:nvSpPr>
        <p:spPr>
          <a:xfrm flipH="1" flipV="1">
            <a:off x="6858000" y="-13347"/>
            <a:ext cx="5334000" cy="1649642"/>
          </a:xfrm>
          <a:prstGeom prst="rect">
            <a:avLst/>
          </a:prstGeom>
          <a:gradFill>
            <a:gsLst>
              <a:gs pos="3000">
                <a:schemeClr val="accent1">
                  <a:alpha val="0"/>
                  <a:lumMod val="0"/>
                  <a:lumOff val="10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7BB7A490-C255-C81C-D558-4779DD2B7BED}"/>
              </a:ext>
            </a:extLst>
          </p:cNvPr>
          <p:cNvSpPr>
            <a:spLocks noGrp="1"/>
          </p:cNvSpPr>
          <p:nvPr>
            <p:ph sz="half" idx="1"/>
          </p:nvPr>
        </p:nvSpPr>
        <p:spPr>
          <a:xfrm>
            <a:off x="300040" y="3614859"/>
            <a:ext cx="6233362" cy="523220"/>
          </a:xfrm>
        </p:spPr>
        <p:txBody>
          <a:bodyPr/>
          <a:lstStyle/>
          <a:p>
            <a:r>
              <a:rPr lang="en-GB" sz="1000" i="1" dirty="0">
                <a:latin typeface="Open Sans"/>
                <a:ea typeface="Open Sans"/>
                <a:cs typeface="Open Sans"/>
              </a:rPr>
              <a:t>For each condition, this </a:t>
            </a:r>
            <a:r>
              <a:rPr lang="en-GB" sz="1000" i="1" dirty="0">
                <a:effectLst/>
                <a:latin typeface="Open Sans"/>
                <a:ea typeface="Open Sans"/>
                <a:cs typeface="Open Sans"/>
              </a:rPr>
              <a:t>presentation </a:t>
            </a:r>
            <a:r>
              <a:rPr lang="en-GB" sz="1000" i="1" dirty="0">
                <a:latin typeface="Open Sans"/>
                <a:ea typeface="Open Sans"/>
                <a:cs typeface="Open Sans"/>
              </a:rPr>
              <a:t>identifies the key clinical actions that may be needed to optimise CVD prevention.</a:t>
            </a:r>
          </a:p>
          <a:p>
            <a:endParaRPr lang="en-GB" i="1"/>
          </a:p>
        </p:txBody>
      </p:sp>
      <p:sp>
        <p:nvSpPr>
          <p:cNvPr id="6" name="Title 5">
            <a:extLst>
              <a:ext uri="{FF2B5EF4-FFF2-40B4-BE49-F238E27FC236}">
                <a16:creationId xmlns:a16="http://schemas.microsoft.com/office/drawing/2014/main" id="{EFA58FA8-2A82-BA35-42DE-C55A19555A34}"/>
              </a:ext>
            </a:extLst>
          </p:cNvPr>
          <p:cNvSpPr>
            <a:spLocks noGrp="1"/>
          </p:cNvSpPr>
          <p:nvPr>
            <p:ph type="title"/>
          </p:nvPr>
        </p:nvSpPr>
        <p:spPr>
          <a:xfrm>
            <a:off x="300039" y="836613"/>
            <a:ext cx="6227761" cy="276999"/>
          </a:xfrm>
        </p:spPr>
        <p:txBody>
          <a:bodyPr>
            <a:spAutoFit/>
          </a:bodyPr>
          <a:lstStyle/>
          <a:p>
            <a:r>
              <a:rPr lang="en-GB" sz="2000" b="1" dirty="0">
                <a:solidFill>
                  <a:srgbClr val="002060"/>
                </a:solidFill>
                <a:latin typeface="Aleo"/>
              </a:rPr>
              <a:t>The CVDACTION dashboards</a:t>
            </a:r>
            <a:endParaRPr lang="en-US" b="1">
              <a:solidFill>
                <a:srgbClr val="002060"/>
              </a:solidFill>
              <a:latin typeface="Calibri Light" panose="020F0302020204030204"/>
              <a:ea typeface="Calibri Light" panose="020F0302020204030204"/>
              <a:cs typeface="Calibri Light" panose="020F0302020204030204"/>
            </a:endParaRPr>
          </a:p>
        </p:txBody>
      </p:sp>
      <p:pic>
        <p:nvPicPr>
          <p:cNvPr id="19" name="Picture 18" descr="Icon&#10;&#10;Description automatically generated with medium confidence">
            <a:extLst>
              <a:ext uri="{FF2B5EF4-FFF2-40B4-BE49-F238E27FC236}">
                <a16:creationId xmlns:a16="http://schemas.microsoft.com/office/drawing/2014/main" id="{62886DE3-54CB-8D82-5F1A-4A5DBBA7302A}"/>
              </a:ext>
            </a:extLst>
          </p:cNvPr>
          <p:cNvPicPr>
            <a:picLocks noChangeAspect="1"/>
          </p:cNvPicPr>
          <p:nvPr/>
        </p:nvPicPr>
        <p:blipFill>
          <a:blip r:embed="rId3"/>
          <a:stretch>
            <a:fillRect/>
          </a:stretch>
        </p:blipFill>
        <p:spPr>
          <a:xfrm>
            <a:off x="10235507" y="187852"/>
            <a:ext cx="1656454" cy="699867"/>
          </a:xfrm>
          <a:prstGeom prst="rect">
            <a:avLst/>
          </a:prstGeom>
        </p:spPr>
      </p:pic>
      <p:sp>
        <p:nvSpPr>
          <p:cNvPr id="27" name="TextBox 26">
            <a:extLst>
              <a:ext uri="{FF2B5EF4-FFF2-40B4-BE49-F238E27FC236}">
                <a16:creationId xmlns:a16="http://schemas.microsoft.com/office/drawing/2014/main" id="{CFCD1639-EE7F-94EE-81D2-088767464410}"/>
              </a:ext>
            </a:extLst>
          </p:cNvPr>
          <p:cNvSpPr txBox="1"/>
          <p:nvPr/>
        </p:nvSpPr>
        <p:spPr>
          <a:xfrm>
            <a:off x="6709449" y="6422311"/>
            <a:ext cx="5182514" cy="138499"/>
          </a:xfrm>
          <a:prstGeom prst="rect">
            <a:avLst/>
          </a:prstGeom>
          <a:noFill/>
        </p:spPr>
        <p:txBody>
          <a:bodyPr wrap="square" lIns="0" tIns="0" rIns="0" bIns="0" rtlCol="0">
            <a:spAutoFit/>
          </a:bodyPr>
          <a:lstStyle/>
          <a:p>
            <a:pPr algn="r"/>
            <a:r>
              <a:rPr lang="en-GB" sz="900">
                <a:solidFill>
                  <a:schemeClr val="bg1"/>
                </a:solidFill>
              </a:rPr>
              <a:t>Copyright © </a:t>
            </a:r>
            <a:r>
              <a:rPr lang="en-GB" sz="900" err="1">
                <a:solidFill>
                  <a:schemeClr val="bg1"/>
                </a:solidFill>
              </a:rPr>
              <a:t>UCLPartners</a:t>
            </a:r>
            <a:r>
              <a:rPr lang="en-GB" sz="900">
                <a:solidFill>
                  <a:schemeClr val="bg1"/>
                </a:solidFill>
              </a:rPr>
              <a:t> 2023</a:t>
            </a:r>
          </a:p>
        </p:txBody>
      </p:sp>
      <p:sp>
        <p:nvSpPr>
          <p:cNvPr id="3" name="Slide Number Placeholder 2">
            <a:extLst>
              <a:ext uri="{FF2B5EF4-FFF2-40B4-BE49-F238E27FC236}">
                <a16:creationId xmlns:a16="http://schemas.microsoft.com/office/drawing/2014/main" id="{2DC97E59-9B63-E6F1-8BCE-7EF2C47E2C97}"/>
              </a:ext>
            </a:extLst>
          </p:cNvPr>
          <p:cNvSpPr>
            <a:spLocks noGrp="1"/>
          </p:cNvSpPr>
          <p:nvPr>
            <p:ph type="sldNum" sz="quarter" idx="4"/>
          </p:nvPr>
        </p:nvSpPr>
        <p:spPr/>
        <p:txBody>
          <a:bodyPr/>
          <a:lstStyle/>
          <a:p>
            <a:r>
              <a:rPr lang="en-US"/>
              <a:t>Page </a:t>
            </a:r>
            <a:fld id="{906CB73F-6DE2-DE49-AE99-8E267CF49B30}" type="slidenum">
              <a:rPr lang="en-US" smtClean="0"/>
              <a:pPr/>
              <a:t>3</a:t>
            </a:fld>
            <a:endParaRPr lang="en-US"/>
          </a:p>
        </p:txBody>
      </p:sp>
      <p:sp>
        <p:nvSpPr>
          <p:cNvPr id="29" name="TextBox 28">
            <a:extLst>
              <a:ext uri="{FF2B5EF4-FFF2-40B4-BE49-F238E27FC236}">
                <a16:creationId xmlns:a16="http://schemas.microsoft.com/office/drawing/2014/main" id="{F0210FE1-425F-A0DD-5593-489FD3C9B3E5}"/>
              </a:ext>
            </a:extLst>
          </p:cNvPr>
          <p:cNvSpPr txBox="1"/>
          <p:nvPr/>
        </p:nvSpPr>
        <p:spPr>
          <a:xfrm>
            <a:off x="300038" y="1493959"/>
            <a:ext cx="6227762" cy="1705704"/>
          </a:xfrm>
          <a:prstGeom prst="rect">
            <a:avLst/>
          </a:prstGeom>
          <a:solidFill>
            <a:schemeClr val="accent3">
              <a:lumMod val="20000"/>
              <a:lumOff val="80000"/>
            </a:schemeClr>
          </a:solidFill>
        </p:spPr>
        <p:txBody>
          <a:bodyPr wrap="square">
            <a:noAutofit/>
          </a:bodyPr>
          <a:lstStyle/>
          <a:p>
            <a:pPr>
              <a:spcAft>
                <a:spcPts val="600"/>
              </a:spcAft>
            </a:pPr>
            <a:endParaRPr lang="en-US" sz="1800" b="1">
              <a:solidFill>
                <a:schemeClr val="accent1"/>
              </a:solidFill>
            </a:endParaRPr>
          </a:p>
        </p:txBody>
      </p:sp>
      <p:sp>
        <p:nvSpPr>
          <p:cNvPr id="30" name="Content Placeholder 6">
            <a:extLst>
              <a:ext uri="{FF2B5EF4-FFF2-40B4-BE49-F238E27FC236}">
                <a16:creationId xmlns:a16="http://schemas.microsoft.com/office/drawing/2014/main" id="{B64E64BB-B985-36EC-D350-EE3A41FA823A}"/>
              </a:ext>
            </a:extLst>
          </p:cNvPr>
          <p:cNvSpPr txBox="1">
            <a:spLocks/>
          </p:cNvSpPr>
          <p:nvPr/>
        </p:nvSpPr>
        <p:spPr>
          <a:xfrm>
            <a:off x="300040" y="1493959"/>
            <a:ext cx="6237786" cy="1851080"/>
          </a:xfrm>
          <a:prstGeom prst="rect">
            <a:avLst/>
          </a:prstGeom>
        </p:spPr>
        <p:txBody>
          <a:bodyPr vert="horz" wrap="square" lIns="90000" tIns="90000" rIns="90000" bIns="90000" rtlCol="0" anchor="t" anchorCtr="0">
            <a:noAutofit/>
          </a:bodyPr>
          <a:lstStyle>
            <a:lvl1pPr marL="0" indent="0" algn="l" defTabSz="914400" rtl="0" eaLnBrk="1" latinLnBrk="0" hangingPunct="1">
              <a:lnSpc>
                <a:spcPct val="100000"/>
              </a:lnSpc>
              <a:spcBef>
                <a:spcPts val="0"/>
              </a:spcBef>
              <a:spcAft>
                <a:spcPts val="300"/>
              </a:spcAft>
              <a:buClr>
                <a:schemeClr val="accent3"/>
              </a:buClr>
              <a:buFont typeface="Arial" panose="020B0604020202020204" pitchFamily="34" charset="0"/>
              <a:buNone/>
              <a:defRPr sz="1050" kern="1200">
                <a:solidFill>
                  <a:schemeClr val="tx1">
                    <a:lumMod val="75000"/>
                    <a:lumOff val="25000"/>
                  </a:schemeClr>
                </a:solidFill>
                <a:latin typeface="+mn-lt"/>
                <a:ea typeface="+mn-ea"/>
                <a:cs typeface="+mn-cs"/>
              </a:defRPr>
            </a:lvl1pPr>
            <a:lvl2pPr marL="457200" indent="0" algn="l" defTabSz="914400" rtl="0" eaLnBrk="1" latinLnBrk="0" hangingPunct="1">
              <a:lnSpc>
                <a:spcPct val="100000"/>
              </a:lnSpc>
              <a:spcBef>
                <a:spcPts val="500"/>
              </a:spcBef>
              <a:spcAft>
                <a:spcPts val="300"/>
              </a:spcAft>
              <a:buClr>
                <a:schemeClr val="accent3"/>
              </a:buClr>
              <a:buFont typeface="Arial" panose="020B0604020202020204" pitchFamily="34" charset="0"/>
              <a:buNone/>
              <a:defRPr sz="1100" kern="120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500"/>
              </a:spcBef>
              <a:spcAft>
                <a:spcPts val="300"/>
              </a:spcAft>
              <a:buClr>
                <a:schemeClr val="accent3"/>
              </a:buClr>
              <a:buFont typeface="Arial" panose="020B0604020202020204" pitchFamily="34" charset="0"/>
              <a:buNone/>
              <a:defRPr sz="1100" kern="120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500"/>
              </a:spcBef>
              <a:spcAft>
                <a:spcPts val="300"/>
              </a:spcAft>
              <a:buClr>
                <a:schemeClr val="accent3"/>
              </a:buClr>
              <a:buFont typeface="Arial" panose="020B0604020202020204" pitchFamily="34" charset="0"/>
              <a:buNone/>
              <a:defRPr sz="1100" kern="120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500"/>
              </a:spcBef>
              <a:spcAft>
                <a:spcPts val="300"/>
              </a:spcAft>
              <a:buClr>
                <a:schemeClr val="accent3"/>
              </a:buClr>
              <a:buFont typeface="Arial" panose="020B0604020202020204" pitchFamily="34" charset="0"/>
              <a:buNone/>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1" dirty="0">
                <a:solidFill>
                  <a:schemeClr val="accent1"/>
                </a:solidFill>
                <a:latin typeface="Open Sans"/>
                <a:ea typeface="Open Sans"/>
                <a:cs typeface="Open Sans"/>
              </a:rPr>
              <a:t>CVDACTION contains six dashboards that display data for conditions that cause CVD: </a:t>
            </a:r>
          </a:p>
          <a:p>
            <a:pPr marL="171450" indent="-171450">
              <a:buFont typeface="Arial" panose="020B0604020202020204" pitchFamily="34" charset="0"/>
              <a:buChar char="•"/>
            </a:pPr>
            <a:r>
              <a:rPr lang="en-GB" sz="1200" b="1" dirty="0">
                <a:solidFill>
                  <a:schemeClr val="accent1"/>
                </a:solidFill>
                <a:latin typeface="Open Sans"/>
                <a:ea typeface="Open Sans"/>
                <a:cs typeface="Open Sans"/>
              </a:rPr>
              <a:t>Atrial fibrillation</a:t>
            </a:r>
          </a:p>
          <a:p>
            <a:pPr marL="171450" indent="-171450">
              <a:buFont typeface="Arial" panose="020B0604020202020204" pitchFamily="34" charset="0"/>
              <a:buChar char="•"/>
            </a:pPr>
            <a:r>
              <a:rPr lang="en-GB" sz="1200" b="1" dirty="0">
                <a:solidFill>
                  <a:schemeClr val="accent1"/>
                </a:solidFill>
                <a:latin typeface="Open Sans"/>
                <a:ea typeface="Open Sans"/>
                <a:cs typeface="Open Sans"/>
              </a:rPr>
              <a:t>High blood pressure</a:t>
            </a:r>
          </a:p>
          <a:p>
            <a:pPr marL="171450" indent="-171450">
              <a:buFont typeface="Arial" panose="020B0604020202020204" pitchFamily="34" charset="0"/>
              <a:buChar char="•"/>
            </a:pPr>
            <a:r>
              <a:rPr lang="en-GB" sz="1200" b="1" dirty="0">
                <a:solidFill>
                  <a:schemeClr val="accent1"/>
                </a:solidFill>
                <a:latin typeface="Open Sans"/>
                <a:ea typeface="Open Sans"/>
                <a:cs typeface="Open Sans"/>
              </a:rPr>
              <a:t>High cholesterol</a:t>
            </a:r>
          </a:p>
          <a:p>
            <a:pPr marL="171450" indent="-171450">
              <a:buFont typeface="Arial" panose="020B0604020202020204" pitchFamily="34" charset="0"/>
              <a:buChar char="•"/>
            </a:pPr>
            <a:r>
              <a:rPr lang="en-GB" sz="1200" b="1" dirty="0">
                <a:solidFill>
                  <a:schemeClr val="accent1"/>
                </a:solidFill>
                <a:latin typeface="Open Sans"/>
                <a:ea typeface="Open Sans"/>
                <a:cs typeface="Open Sans"/>
              </a:rPr>
              <a:t>Chronic kidney disease</a:t>
            </a:r>
          </a:p>
          <a:p>
            <a:pPr marL="171450" indent="-171450">
              <a:buFont typeface="Arial" panose="020B0604020202020204" pitchFamily="34" charset="0"/>
              <a:buChar char="•"/>
            </a:pPr>
            <a:r>
              <a:rPr lang="en-GB" sz="1200" b="1" dirty="0">
                <a:solidFill>
                  <a:schemeClr val="accent1"/>
                </a:solidFill>
                <a:latin typeface="Open Sans"/>
                <a:ea typeface="Open Sans"/>
                <a:cs typeface="Open Sans"/>
              </a:rPr>
              <a:t>Diabetes </a:t>
            </a:r>
          </a:p>
          <a:p>
            <a:pPr marL="171450" indent="-171450">
              <a:buFont typeface="Arial" panose="020B0604020202020204" pitchFamily="34" charset="0"/>
              <a:buChar char="•"/>
            </a:pPr>
            <a:r>
              <a:rPr lang="en-GB" sz="1200" b="1" dirty="0">
                <a:solidFill>
                  <a:schemeClr val="accent1"/>
                </a:solidFill>
                <a:latin typeface="Open Sans"/>
                <a:ea typeface="Open Sans"/>
                <a:cs typeface="Open Sans"/>
              </a:rPr>
              <a:t>Non-diabetic hyperglycaemia</a:t>
            </a:r>
          </a:p>
        </p:txBody>
      </p:sp>
      <p:grpSp>
        <p:nvGrpSpPr>
          <p:cNvPr id="33" name="Group 32">
            <a:extLst>
              <a:ext uri="{FF2B5EF4-FFF2-40B4-BE49-F238E27FC236}">
                <a16:creationId xmlns:a16="http://schemas.microsoft.com/office/drawing/2014/main" id="{794A4B6F-7CE9-4833-29A7-9C254ACAF53C}"/>
              </a:ext>
            </a:extLst>
          </p:cNvPr>
          <p:cNvGrpSpPr/>
          <p:nvPr/>
        </p:nvGrpSpPr>
        <p:grpSpPr>
          <a:xfrm>
            <a:off x="370222" y="2520922"/>
            <a:ext cx="6244523" cy="1087341"/>
            <a:chOff x="300038" y="2406390"/>
            <a:chExt cx="6244523" cy="1087341"/>
          </a:xfrm>
        </p:grpSpPr>
        <p:sp>
          <p:nvSpPr>
            <p:cNvPr id="31" name="Triangle 30">
              <a:extLst>
                <a:ext uri="{FF2B5EF4-FFF2-40B4-BE49-F238E27FC236}">
                  <a16:creationId xmlns:a16="http://schemas.microsoft.com/office/drawing/2014/main" id="{1DA42E87-05C2-2B62-5BA6-BC899F0B9F5B}"/>
                </a:ext>
              </a:extLst>
            </p:cNvPr>
            <p:cNvSpPr/>
            <p:nvPr/>
          </p:nvSpPr>
          <p:spPr>
            <a:xfrm rot="10800000">
              <a:off x="5016237" y="3106455"/>
              <a:ext cx="234062" cy="306198"/>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A7A9CE65-8C54-DF05-F37F-D1D1A54D851F}"/>
                </a:ext>
              </a:extLst>
            </p:cNvPr>
            <p:cNvSpPr/>
            <p:nvPr/>
          </p:nvSpPr>
          <p:spPr>
            <a:xfrm rot="11205116">
              <a:off x="5583566" y="2938317"/>
              <a:ext cx="368465" cy="306198"/>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338F4D2-4A95-EF05-1433-FCDAAC19A7B8}"/>
                </a:ext>
              </a:extLst>
            </p:cNvPr>
            <p:cNvGrpSpPr/>
            <p:nvPr/>
          </p:nvGrpSpPr>
          <p:grpSpPr>
            <a:xfrm>
              <a:off x="300038" y="2406390"/>
              <a:ext cx="6244523" cy="1087341"/>
              <a:chOff x="-1571450" y="2391504"/>
              <a:chExt cx="8526574" cy="1484708"/>
            </a:xfrm>
          </p:grpSpPr>
          <p:pic>
            <p:nvPicPr>
              <p:cNvPr id="17" name="Picture 16">
                <a:extLst>
                  <a:ext uri="{FF2B5EF4-FFF2-40B4-BE49-F238E27FC236}">
                    <a16:creationId xmlns:a16="http://schemas.microsoft.com/office/drawing/2014/main" id="{F5E25700-273E-86FA-7815-3370FA47F4A7}"/>
                  </a:ext>
                </a:extLst>
              </p:cNvPr>
              <p:cNvPicPr>
                <a:picLocks noChangeAspect="1"/>
              </p:cNvPicPr>
              <p:nvPr/>
            </p:nvPicPr>
            <p:blipFill>
              <a:blip r:embed="rId4"/>
              <a:srcRect/>
              <a:stretch/>
            </p:blipFill>
            <p:spPr>
              <a:xfrm>
                <a:off x="3753853" y="2391504"/>
                <a:ext cx="3201271" cy="1484708"/>
              </a:xfrm>
              <a:prstGeom prst="rect">
                <a:avLst/>
              </a:prstGeom>
            </p:spPr>
          </p:pic>
          <p:cxnSp>
            <p:nvCxnSpPr>
              <p:cNvPr id="20" name="Straight Connector 19">
                <a:extLst>
                  <a:ext uri="{FF2B5EF4-FFF2-40B4-BE49-F238E27FC236}">
                    <a16:creationId xmlns:a16="http://schemas.microsoft.com/office/drawing/2014/main" id="{33A1E7CD-2AE6-DFAB-8755-2A9814487655}"/>
                  </a:ext>
                </a:extLst>
              </p:cNvPr>
              <p:cNvCxnSpPr>
                <a:cxnSpLocks/>
              </p:cNvCxnSpPr>
              <p:nvPr/>
            </p:nvCxnSpPr>
            <p:spPr>
              <a:xfrm flipH="1">
                <a:off x="-1571450" y="3483762"/>
                <a:ext cx="630845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6320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FDCF40-39CB-51FA-8971-F940CE8C12E3}"/>
              </a:ext>
            </a:extLst>
          </p:cNvPr>
          <p:cNvSpPr>
            <a:spLocks noGrp="1"/>
          </p:cNvSpPr>
          <p:nvPr>
            <p:ph sz="half" idx="4294967295"/>
          </p:nvPr>
        </p:nvSpPr>
        <p:spPr>
          <a:xfrm>
            <a:off x="310065" y="1188286"/>
            <a:ext cx="5711657" cy="4675639"/>
          </a:xfrm>
        </p:spPr>
        <p:txBody>
          <a:bodyPr/>
          <a:lstStyle/>
          <a:p>
            <a:pPr marL="179705" indent="0">
              <a:spcBef>
                <a:spcPts val="0"/>
              </a:spcBef>
              <a:buNone/>
            </a:pPr>
            <a:r>
              <a:rPr lang="en-GB" sz="1100" b="1" dirty="0">
                <a:solidFill>
                  <a:schemeClr val="accent1"/>
                </a:solidFill>
                <a:latin typeface="Open Sans"/>
                <a:ea typeface="Open Sans"/>
                <a:cs typeface="Open Sans"/>
              </a:rPr>
              <a:t>High blood pressure (hypertension) is a leading cause of heart attack, stroke and dementia. Treatment to lower blood pressure is highly effective at preventing cardiovascular events. Optimising both blood pressure and cholesterol treatment will drive a major reduction in heart attacks and strokes.</a:t>
            </a:r>
            <a:endParaRPr lang="en-US" sz="1100">
              <a:solidFill>
                <a:schemeClr val="accent1"/>
              </a:solidFill>
              <a:ea typeface="Calibri" panose="020F0502020204030204"/>
              <a:cs typeface="Calibri" panose="020F0502020204030204"/>
            </a:endParaRPr>
          </a:p>
          <a:p>
            <a:pPr marL="179705" indent="0">
              <a:spcBef>
                <a:spcPts val="0"/>
              </a:spcBef>
              <a:buNone/>
            </a:pPr>
            <a:endParaRPr lang="en-GB" b="1" dirty="0">
              <a:solidFill>
                <a:schemeClr val="accent1"/>
              </a:solidFill>
              <a:ea typeface="Calibri" panose="020F0502020204030204"/>
              <a:cs typeface="Calibri" panose="020F0502020204030204"/>
            </a:endParaRPr>
          </a:p>
          <a:p>
            <a:pPr marL="179705" indent="0">
              <a:spcBef>
                <a:spcPts val="0"/>
              </a:spcBef>
              <a:buNone/>
            </a:pPr>
            <a:endParaRPr lang="en-GB" sz="1050" b="1" dirty="0">
              <a:solidFill>
                <a:schemeClr val="accent1"/>
              </a:solidFill>
              <a:ea typeface="Calibri" panose="020F0502020204030204"/>
              <a:cs typeface="Calibri" panose="020F0502020204030204"/>
            </a:endParaRPr>
          </a:p>
          <a:p>
            <a:pPr marL="179705" indent="0">
              <a:spcBef>
                <a:spcPts val="0"/>
              </a:spcBef>
              <a:buNone/>
            </a:pPr>
            <a:endParaRPr lang="en-GB" b="1" dirty="0">
              <a:solidFill>
                <a:schemeClr val="accent1"/>
              </a:solidFill>
              <a:ea typeface="Calibri" panose="020F0502020204030204"/>
              <a:cs typeface="Calibri" panose="020F0502020204030204"/>
            </a:endParaRPr>
          </a:p>
          <a:p>
            <a:pPr marL="179705" indent="0">
              <a:spcBef>
                <a:spcPts val="0"/>
              </a:spcBef>
              <a:buNone/>
            </a:pPr>
            <a:endParaRPr lang="en-GB" sz="1050" b="1" dirty="0">
              <a:solidFill>
                <a:schemeClr val="accent1"/>
              </a:solidFill>
              <a:ea typeface="Calibri" panose="020F0502020204030204"/>
              <a:cs typeface="Calibri" panose="020F0502020204030204"/>
            </a:endParaRPr>
          </a:p>
          <a:p>
            <a:pPr marL="179705" indent="0">
              <a:spcBef>
                <a:spcPts val="0"/>
              </a:spcBef>
              <a:buNone/>
            </a:pPr>
            <a:endParaRPr lang="en-GB" sz="1200" b="1" dirty="0">
              <a:solidFill>
                <a:schemeClr val="accent1"/>
              </a:solidFill>
              <a:latin typeface="Open Sans"/>
              <a:ea typeface="Open Sans"/>
              <a:cs typeface="Open Sans"/>
            </a:endParaRPr>
          </a:p>
          <a:p>
            <a:pPr marL="179705" indent="0">
              <a:spcBef>
                <a:spcPts val="0"/>
              </a:spcBef>
              <a:buNone/>
            </a:pPr>
            <a:r>
              <a:rPr lang="en-GB" sz="1100" b="1" dirty="0">
                <a:solidFill>
                  <a:schemeClr val="accent1"/>
                </a:solidFill>
                <a:latin typeface="Open Sans"/>
                <a:ea typeface="Open Sans"/>
                <a:cs typeface="Open Sans"/>
              </a:rPr>
              <a:t>BP not treated to target </a:t>
            </a:r>
            <a:endParaRPr lang="en-GB" sz="1100" b="1">
              <a:solidFill>
                <a:schemeClr val="accent1"/>
              </a:solidFill>
              <a:latin typeface="Calibri" panose="020F0502020204030204"/>
              <a:ea typeface="Calibri" panose="020F0502020204030204"/>
              <a:cs typeface="Calibri" panose="020F0502020204030204"/>
            </a:endParaRPr>
          </a:p>
          <a:p>
            <a:pPr marL="172720" indent="-172720">
              <a:spcBef>
                <a:spcPts val="0"/>
              </a:spcBef>
            </a:pPr>
            <a:r>
              <a:rPr lang="en-GB" sz="1100" dirty="0">
                <a:latin typeface="Open Sans"/>
                <a:ea typeface="Open Sans"/>
                <a:cs typeface="Open Sans"/>
              </a:rPr>
              <a:t>Optimise therapy: check adherence and consider increasing dose or adding new drug</a:t>
            </a:r>
          </a:p>
          <a:p>
            <a:pPr marL="172720" indent="-172720">
              <a:spcBef>
                <a:spcPts val="0"/>
              </a:spcBef>
            </a:pPr>
            <a:r>
              <a:rPr lang="en-GB" sz="1100" dirty="0">
                <a:latin typeface="Open Sans"/>
                <a:ea typeface="Open Sans"/>
                <a:cs typeface="Open Sans"/>
              </a:rPr>
              <a:t>Personalise treatment to the individual considering frailty, co-morbidity and polypharmacy</a:t>
            </a:r>
          </a:p>
          <a:p>
            <a:pPr marL="172720" indent="-172720">
              <a:spcBef>
                <a:spcPts val="0"/>
              </a:spcBef>
            </a:pPr>
            <a:r>
              <a:rPr lang="en-GB" sz="1100" b="1" dirty="0">
                <a:solidFill>
                  <a:srgbClr val="002060"/>
                </a:solidFill>
                <a:latin typeface="Open Sans"/>
                <a:ea typeface="Open Sans"/>
                <a:cs typeface="Open Sans"/>
                <a:hlinkClick r:id="rId2">
                  <a:extLst>
                    <a:ext uri="{A12FA001-AC4F-418D-AE19-62706E023703}">
                      <ahyp:hlinkClr xmlns:ahyp="http://schemas.microsoft.com/office/drawing/2018/hyperlinkcolor" val="tx"/>
                    </a:ext>
                  </a:extLst>
                </a:hlinkClick>
              </a:rPr>
              <a:t>Resources to support BP management</a:t>
            </a:r>
            <a:r>
              <a:rPr lang="en-GB" sz="1100" dirty="0">
                <a:solidFill>
                  <a:srgbClr val="ACC90D"/>
                </a:solidFill>
                <a:latin typeface="Open Sans"/>
                <a:ea typeface="Open Sans"/>
                <a:cs typeface="Open Sans"/>
                <a:hlinkClick r:id="rId2">
                  <a:extLst>
                    <a:ext uri="{A12FA001-AC4F-418D-AE19-62706E023703}">
                      <ahyp:hlinkClr xmlns:ahyp="http://schemas.microsoft.com/office/drawing/2018/hyperlinkcolor" val="tx"/>
                    </a:ext>
                  </a:extLst>
                </a:hlinkClick>
              </a:rPr>
              <a:t> </a:t>
            </a:r>
            <a:r>
              <a:rPr lang="en-GB" sz="1100" dirty="0">
                <a:latin typeface="Open Sans"/>
                <a:ea typeface="Open Sans"/>
                <a:cs typeface="Open Sans"/>
              </a:rPr>
              <a:t>including treatment pathways, home monitoring</a:t>
            </a:r>
          </a:p>
          <a:p>
            <a:pPr marL="0" indent="0">
              <a:buNone/>
            </a:pPr>
            <a:r>
              <a:rPr lang="en-GB" sz="1100" b="1" dirty="0">
                <a:solidFill>
                  <a:schemeClr val="accent1"/>
                </a:solidFill>
                <a:latin typeface="Open Sans"/>
                <a:ea typeface="Open Sans"/>
                <a:cs typeface="Open Sans"/>
              </a:rPr>
              <a:t>Lipid management in hypertension – patients with pre-existing CVD</a:t>
            </a:r>
          </a:p>
          <a:p>
            <a:pPr marL="172720" indent="-172720">
              <a:spcBef>
                <a:spcPts val="0"/>
              </a:spcBef>
            </a:pPr>
            <a:r>
              <a:rPr lang="en-GB" sz="1100" dirty="0">
                <a:latin typeface="Open Sans"/>
                <a:ea typeface="Open Sans"/>
                <a:cs typeface="Open Sans"/>
              </a:rPr>
              <a:t>Ensure on </a:t>
            </a:r>
            <a:r>
              <a:rPr lang="en-GB" sz="1100" b="1" dirty="0">
                <a:latin typeface="Open Sans"/>
                <a:ea typeface="Open Sans"/>
                <a:cs typeface="Open Sans"/>
              </a:rPr>
              <a:t>high dose high intensity </a:t>
            </a:r>
            <a:r>
              <a:rPr lang="en-GB" sz="1100" dirty="0">
                <a:latin typeface="Open Sans"/>
                <a:ea typeface="Open Sans"/>
                <a:cs typeface="Open Sans"/>
              </a:rPr>
              <a:t>statin (e.g. atorvastatin 80mg or rosuvastatin 20mg) – or start statin if not already prescribed – and support lifestyle change</a:t>
            </a:r>
          </a:p>
          <a:p>
            <a:pPr marL="172720" indent="-172720">
              <a:spcBef>
                <a:spcPts val="0"/>
              </a:spcBef>
            </a:pPr>
            <a:r>
              <a:rPr lang="en-GB" sz="1100" dirty="0">
                <a:latin typeface="Open Sans"/>
                <a:ea typeface="Open Sans"/>
                <a:cs typeface="Open Sans"/>
              </a:rPr>
              <a:t>If non-</a:t>
            </a:r>
            <a:r>
              <a:rPr lang="en-GB" sz="1100" err="1">
                <a:latin typeface="Open Sans"/>
                <a:ea typeface="Open Sans"/>
                <a:cs typeface="Open Sans"/>
              </a:rPr>
              <a:t>HDLc</a:t>
            </a:r>
            <a:r>
              <a:rPr lang="en-GB" sz="1100" dirty="0">
                <a:latin typeface="Open Sans"/>
                <a:ea typeface="Open Sans"/>
                <a:cs typeface="Open Sans"/>
              </a:rPr>
              <a:t> not reduced to target or statin not tolerated, consider ezetimibe, </a:t>
            </a:r>
            <a:r>
              <a:rPr lang="en-GB" sz="1100" err="1">
                <a:latin typeface="Open Sans"/>
                <a:ea typeface="Open Sans"/>
                <a:cs typeface="Open Sans"/>
              </a:rPr>
              <a:t>inclisiran</a:t>
            </a:r>
            <a:r>
              <a:rPr lang="en-GB" sz="1100" dirty="0">
                <a:latin typeface="Open Sans"/>
                <a:ea typeface="Open Sans"/>
                <a:cs typeface="Open Sans"/>
              </a:rPr>
              <a:t>, PCSK9i(mab) or </a:t>
            </a:r>
            <a:r>
              <a:rPr lang="en-GB" sz="1100" err="1">
                <a:latin typeface="Open Sans"/>
                <a:ea typeface="Open Sans"/>
                <a:cs typeface="Open Sans"/>
              </a:rPr>
              <a:t>bempedoic</a:t>
            </a:r>
            <a:r>
              <a:rPr lang="en-GB" sz="1100" dirty="0">
                <a:latin typeface="Open Sans"/>
                <a:ea typeface="Open Sans"/>
                <a:cs typeface="Open Sans"/>
              </a:rPr>
              <a:t> acid</a:t>
            </a:r>
          </a:p>
          <a:p>
            <a:pPr marL="172720" indent="-172720">
              <a:spcBef>
                <a:spcPts val="0"/>
              </a:spcBef>
            </a:pPr>
            <a:r>
              <a:rPr lang="en-GB" sz="1100" b="1" dirty="0">
                <a:solidFill>
                  <a:srgbClr val="002060"/>
                </a:solidFill>
                <a:latin typeface="Open Sans"/>
                <a:ea typeface="Open Sans"/>
                <a:cs typeface="Open Sans"/>
                <a:hlinkClick r:id="rId3">
                  <a:extLst>
                    <a:ext uri="{A12FA001-AC4F-418D-AE19-62706E023703}">
                      <ahyp:hlinkClr xmlns:ahyp="http://schemas.microsoft.com/office/drawing/2018/hyperlinkcolor" val="tx"/>
                    </a:ext>
                  </a:extLst>
                </a:hlinkClick>
              </a:rPr>
              <a:t>Resources to support lipid managemen</a:t>
            </a:r>
            <a:r>
              <a:rPr lang="en-GB" sz="1100" dirty="0">
                <a:solidFill>
                  <a:srgbClr val="002060"/>
                </a:solidFill>
                <a:latin typeface="Open Sans"/>
                <a:ea typeface="Open Sans"/>
                <a:cs typeface="Open Sans"/>
                <a:hlinkClick r:id="rId3">
                  <a:extLst>
                    <a:ext uri="{A12FA001-AC4F-418D-AE19-62706E023703}">
                      <ahyp:hlinkClr xmlns:ahyp="http://schemas.microsoft.com/office/drawing/2018/hyperlinkcolor" val="tx"/>
                    </a:ext>
                  </a:extLst>
                </a:hlinkClick>
              </a:rPr>
              <a:t>t </a:t>
            </a:r>
            <a:r>
              <a:rPr lang="en-GB" sz="1100" dirty="0">
                <a:latin typeface="Open Sans"/>
                <a:ea typeface="Open Sans"/>
                <a:cs typeface="Open Sans"/>
              </a:rPr>
              <a:t>including treatment pathways, statin intolerance or hesitancy</a:t>
            </a:r>
          </a:p>
        </p:txBody>
      </p:sp>
      <p:sp>
        <p:nvSpPr>
          <p:cNvPr id="8" name="Content Placeholder 7">
            <a:extLst>
              <a:ext uri="{FF2B5EF4-FFF2-40B4-BE49-F238E27FC236}">
                <a16:creationId xmlns:a16="http://schemas.microsoft.com/office/drawing/2014/main" id="{2DB743ED-F66E-204D-5D38-5DD1D9F36C6A}"/>
              </a:ext>
            </a:extLst>
          </p:cNvPr>
          <p:cNvSpPr>
            <a:spLocks noGrp="1"/>
          </p:cNvSpPr>
          <p:nvPr>
            <p:ph sz="half" idx="2"/>
          </p:nvPr>
        </p:nvSpPr>
        <p:spPr>
          <a:xfrm>
            <a:off x="6170279" y="1278582"/>
            <a:ext cx="5731710" cy="3983142"/>
          </a:xfrm>
        </p:spPr>
        <p:txBody>
          <a:bodyPr wrap="square">
            <a:spAutoFit/>
          </a:bodyPr>
          <a:lstStyle/>
          <a:p>
            <a:pPr indent="0">
              <a:spcAft>
                <a:spcPts val="300"/>
              </a:spcAft>
              <a:buNone/>
            </a:pPr>
            <a:r>
              <a:rPr lang="en-GB" sz="1100" b="1" dirty="0">
                <a:solidFill>
                  <a:schemeClr val="accent1"/>
                </a:solidFill>
                <a:latin typeface="Open Sans"/>
                <a:ea typeface="Open Sans"/>
                <a:cs typeface="Open Sans"/>
              </a:rPr>
              <a:t>Lipid management in hypertension – patients without pre-existing CVD  </a:t>
            </a:r>
            <a:endParaRPr lang="en-GB" sz="1100" b="1">
              <a:solidFill>
                <a:schemeClr val="accent1"/>
              </a:solidFill>
              <a:latin typeface="Open Sans"/>
              <a:ea typeface="Open Sans"/>
              <a:cs typeface="Open Sans"/>
            </a:endParaRPr>
          </a:p>
          <a:p>
            <a:pPr marL="171450" indent="-171450">
              <a:spcBef>
                <a:spcPts val="0"/>
              </a:spcBef>
              <a:spcAft>
                <a:spcPts val="300"/>
              </a:spcAft>
              <a:buFont typeface="Arial" panose="020B0604020202020204" pitchFamily="34" charset="0"/>
              <a:buChar char="•"/>
            </a:pPr>
            <a:r>
              <a:rPr lang="en-GB" sz="1100" dirty="0">
                <a:latin typeface="Open Sans"/>
                <a:ea typeface="Open Sans"/>
                <a:cs typeface="Open Sans"/>
              </a:rPr>
              <a:t>Record up to date </a:t>
            </a:r>
            <a:r>
              <a:rPr lang="en-GB" sz="1100" err="1">
                <a:latin typeface="Open Sans"/>
                <a:ea typeface="Open Sans"/>
                <a:cs typeface="Open Sans"/>
              </a:rPr>
              <a:t>QRisk</a:t>
            </a:r>
            <a:r>
              <a:rPr lang="en-GB" sz="1100" dirty="0">
                <a:latin typeface="Open Sans"/>
                <a:ea typeface="Open Sans"/>
                <a:cs typeface="Open Sans"/>
              </a:rPr>
              <a:t> score and support lifestyle change</a:t>
            </a:r>
            <a:endParaRPr lang="en-GB" sz="1100">
              <a:latin typeface="Open Sans"/>
              <a:ea typeface="Open Sans"/>
              <a:cs typeface="Open Sans"/>
            </a:endParaRPr>
          </a:p>
          <a:p>
            <a:pPr marL="171450" indent="-171450">
              <a:spcBef>
                <a:spcPts val="0"/>
              </a:spcBef>
              <a:spcAft>
                <a:spcPts val="300"/>
              </a:spcAft>
              <a:buFont typeface="Arial" panose="020B0604020202020204" pitchFamily="34" charset="0"/>
              <a:buChar char="•"/>
            </a:pPr>
            <a:r>
              <a:rPr lang="en-GB" sz="1100" dirty="0">
                <a:latin typeface="Open Sans"/>
                <a:ea typeface="Open Sans"/>
                <a:cs typeface="Open Sans"/>
              </a:rPr>
              <a:t>If </a:t>
            </a:r>
            <a:r>
              <a:rPr lang="en-GB" sz="1100" err="1">
                <a:latin typeface="Open Sans"/>
                <a:ea typeface="Open Sans"/>
                <a:cs typeface="Open Sans"/>
              </a:rPr>
              <a:t>QRisk</a:t>
            </a:r>
            <a:r>
              <a:rPr lang="en-GB" sz="1100" dirty="0">
                <a:latin typeface="Open Sans"/>
                <a:ea typeface="Open Sans"/>
                <a:cs typeface="Open Sans"/>
              </a:rPr>
              <a:t> score ≥10% (or if CKD or T1 diabetes aged 40 plus years), ensure on </a:t>
            </a:r>
            <a:r>
              <a:rPr lang="en-GB" sz="1100" b="1" dirty="0">
                <a:latin typeface="Open Sans"/>
                <a:ea typeface="Open Sans"/>
                <a:cs typeface="Open Sans"/>
              </a:rPr>
              <a:t>high intensity </a:t>
            </a:r>
            <a:r>
              <a:rPr lang="en-GB" sz="1100" dirty="0">
                <a:latin typeface="Open Sans"/>
                <a:ea typeface="Open Sans"/>
                <a:cs typeface="Open Sans"/>
              </a:rPr>
              <a:t>statin (</a:t>
            </a:r>
            <a:r>
              <a:rPr lang="en-GB" sz="1100" err="1">
                <a:latin typeface="Open Sans"/>
                <a:ea typeface="Open Sans"/>
                <a:cs typeface="Open Sans"/>
              </a:rPr>
              <a:t>eg</a:t>
            </a:r>
            <a:r>
              <a:rPr lang="en-GB" sz="1100" dirty="0">
                <a:latin typeface="Open Sans"/>
                <a:ea typeface="Open Sans"/>
                <a:cs typeface="Open Sans"/>
              </a:rPr>
              <a:t> atorvastatin 20mg) or start f lifestyle change alone is not effective</a:t>
            </a:r>
            <a:endParaRPr lang="en-GB" sz="1100">
              <a:latin typeface="Open Sans"/>
              <a:ea typeface="Open Sans"/>
              <a:cs typeface="Open Sans"/>
            </a:endParaRPr>
          </a:p>
          <a:p>
            <a:pPr marL="171450" indent="-171450">
              <a:spcBef>
                <a:spcPts val="0"/>
              </a:spcBef>
              <a:spcAft>
                <a:spcPts val="300"/>
              </a:spcAft>
              <a:buFont typeface="Arial" panose="020B0604020202020204" pitchFamily="34" charset="0"/>
              <a:buChar char="•"/>
            </a:pPr>
            <a:r>
              <a:rPr lang="en-GB" sz="1100" dirty="0">
                <a:latin typeface="Open Sans"/>
                <a:ea typeface="Open Sans"/>
                <a:cs typeface="Open Sans"/>
              </a:rPr>
              <a:t>If non-</a:t>
            </a:r>
            <a:r>
              <a:rPr lang="en-GB" sz="1100" err="1">
                <a:latin typeface="Open Sans"/>
                <a:ea typeface="Open Sans"/>
                <a:cs typeface="Open Sans"/>
              </a:rPr>
              <a:t>HDLc</a:t>
            </a:r>
            <a:r>
              <a:rPr lang="en-GB" sz="1100" dirty="0">
                <a:latin typeface="Open Sans"/>
                <a:ea typeface="Open Sans"/>
                <a:cs typeface="Open Sans"/>
              </a:rPr>
              <a:t> not reduced to target, (or if statin not tolerated) titrate statin dose and consider ezetimibe or </a:t>
            </a:r>
            <a:r>
              <a:rPr lang="en-GB" sz="1100" err="1">
                <a:latin typeface="Open Sans"/>
                <a:ea typeface="Open Sans"/>
                <a:cs typeface="Open Sans"/>
              </a:rPr>
              <a:t>bempedoic</a:t>
            </a:r>
            <a:r>
              <a:rPr lang="en-GB" sz="1100" dirty="0">
                <a:latin typeface="Open Sans"/>
                <a:ea typeface="Open Sans"/>
                <a:cs typeface="Open Sans"/>
              </a:rPr>
              <a:t> acid</a:t>
            </a:r>
            <a:endParaRPr lang="en-GB" sz="1100" b="1">
              <a:latin typeface="Open Sans"/>
              <a:ea typeface="Open Sans"/>
              <a:cs typeface="Open Sans"/>
            </a:endParaRPr>
          </a:p>
          <a:p>
            <a:pPr>
              <a:spcBef>
                <a:spcPts val="1000"/>
              </a:spcBef>
              <a:spcAft>
                <a:spcPts val="300"/>
              </a:spcAft>
            </a:pPr>
            <a:r>
              <a:rPr lang="en-GB" sz="1100" b="1" dirty="0">
                <a:solidFill>
                  <a:schemeClr val="accent1"/>
                </a:solidFill>
                <a:latin typeface="Open Sans"/>
                <a:ea typeface="Open Sans"/>
                <a:cs typeface="Open Sans"/>
              </a:rPr>
              <a:t>Chronic kidney disease in hypertension</a:t>
            </a:r>
            <a:endParaRPr lang="en-GB" sz="1100" b="1">
              <a:solidFill>
                <a:schemeClr val="accent1"/>
              </a:solidFill>
              <a:latin typeface="Open Sans"/>
              <a:ea typeface="Open Sans"/>
              <a:cs typeface="Open Sans"/>
            </a:endParaRPr>
          </a:p>
          <a:p>
            <a:pPr marL="171450" indent="-171450">
              <a:spcAft>
                <a:spcPts val="300"/>
              </a:spcAft>
              <a:buFont typeface="Arial" panose="020B0604020202020204" pitchFamily="34" charset="0"/>
              <a:buChar char="•"/>
            </a:pPr>
            <a:r>
              <a:rPr lang="en-GB" sz="1100" dirty="0">
                <a:latin typeface="Open Sans"/>
                <a:ea typeface="Open Sans"/>
                <a:cs typeface="Open Sans"/>
              </a:rPr>
              <a:t>Ensure annual eGFR and ACR and consider </a:t>
            </a:r>
            <a:r>
              <a:rPr lang="en-GB" sz="1100" err="1">
                <a:latin typeface="Open Sans"/>
                <a:ea typeface="Open Sans"/>
                <a:cs typeface="Open Sans"/>
              </a:rPr>
              <a:t>ACEi</a:t>
            </a:r>
            <a:r>
              <a:rPr lang="en-GB" sz="1100" dirty="0">
                <a:latin typeface="Open Sans"/>
                <a:ea typeface="Open Sans"/>
                <a:cs typeface="Open Sans"/>
              </a:rPr>
              <a:t>/ARB if ACR &gt;30 mmol/l</a:t>
            </a:r>
            <a:endParaRPr lang="en-GB" sz="1100">
              <a:latin typeface="Open Sans"/>
              <a:ea typeface="Open Sans"/>
              <a:cs typeface="Open Sans"/>
            </a:endParaRPr>
          </a:p>
          <a:p>
            <a:pPr>
              <a:spcBef>
                <a:spcPts val="1000"/>
              </a:spcBef>
              <a:spcAft>
                <a:spcPts val="300"/>
              </a:spcAft>
            </a:pPr>
            <a:r>
              <a:rPr lang="en-GB" sz="1100" b="1" dirty="0">
                <a:solidFill>
                  <a:schemeClr val="accent1"/>
                </a:solidFill>
                <a:latin typeface="Open Sans"/>
                <a:ea typeface="Open Sans"/>
                <a:cs typeface="Open Sans"/>
              </a:rPr>
              <a:t>Atrial fibrillation detection in hypertension</a:t>
            </a:r>
            <a:endParaRPr lang="en-GB" sz="1100" b="1">
              <a:solidFill>
                <a:schemeClr val="accent1"/>
              </a:solidFill>
              <a:latin typeface="Open Sans"/>
              <a:ea typeface="Open Sans"/>
              <a:cs typeface="Open Sans"/>
            </a:endParaRPr>
          </a:p>
          <a:p>
            <a:pPr marL="171450" indent="-171450">
              <a:spcAft>
                <a:spcPts val="300"/>
              </a:spcAft>
              <a:buFont typeface="Arial" panose="020B0604020202020204" pitchFamily="34" charset="0"/>
              <a:buChar char="•"/>
            </a:pPr>
            <a:r>
              <a:rPr lang="en-GB" sz="1100" dirty="0">
                <a:latin typeface="Open Sans"/>
                <a:ea typeface="Open Sans"/>
                <a:cs typeface="Open Sans"/>
              </a:rPr>
              <a:t>NICE recommends that pulse rhythm is checked before measuring blood pressure to identify atrial fibrillation if present</a:t>
            </a:r>
            <a:endParaRPr lang="en-GB" sz="1100">
              <a:latin typeface="Open Sans"/>
              <a:ea typeface="Open Sans"/>
              <a:cs typeface="Open Sans"/>
            </a:endParaRPr>
          </a:p>
          <a:p>
            <a:pPr>
              <a:spcBef>
                <a:spcPts val="1000"/>
              </a:spcBef>
              <a:spcAft>
                <a:spcPts val="300"/>
              </a:spcAft>
            </a:pPr>
            <a:r>
              <a:rPr lang="en-GB" sz="1100" b="1" dirty="0">
                <a:solidFill>
                  <a:schemeClr val="accent1"/>
                </a:solidFill>
                <a:latin typeface="Open Sans"/>
                <a:ea typeface="Open Sans"/>
                <a:cs typeface="Open Sans"/>
              </a:rPr>
              <a:t>Hypertension Case finder </a:t>
            </a:r>
            <a:endParaRPr lang="en-GB" sz="1100" b="1">
              <a:solidFill>
                <a:schemeClr val="accent1"/>
              </a:solidFill>
              <a:latin typeface="Open Sans"/>
              <a:ea typeface="Open Sans"/>
              <a:cs typeface="Open Sans"/>
            </a:endParaRPr>
          </a:p>
          <a:p>
            <a:pPr marL="171450" indent="-171450">
              <a:spcAft>
                <a:spcPts val="300"/>
              </a:spcAft>
              <a:buFont typeface="Arial" panose="020B0604020202020204" pitchFamily="34" charset="0"/>
              <a:buChar char="•"/>
            </a:pPr>
            <a:r>
              <a:rPr lang="en-GB" sz="1100" dirty="0">
                <a:latin typeface="Open Sans"/>
                <a:ea typeface="Open Sans"/>
                <a:cs typeface="Open Sans"/>
              </a:rPr>
              <a:t>The case finder identifies patients not on the hypertension register whose last BP (&gt;3 months ago) was abnormal. Recheck BP and arrange ABPM/HBPM if BP ≥140/90mmHg </a:t>
            </a:r>
            <a:endParaRPr lang="en-GB" sz="1100">
              <a:latin typeface="Open Sans"/>
              <a:ea typeface="Open Sans"/>
              <a:cs typeface="Open Sans"/>
            </a:endParaRPr>
          </a:p>
          <a:p>
            <a:pPr>
              <a:spcBef>
                <a:spcPts val="1000"/>
              </a:spcBef>
              <a:spcAft>
                <a:spcPts val="300"/>
              </a:spcAft>
            </a:pPr>
            <a:r>
              <a:rPr lang="en-GB" sz="1100" b="1" dirty="0">
                <a:solidFill>
                  <a:schemeClr val="accent1"/>
                </a:solidFill>
                <a:latin typeface="Open Sans"/>
                <a:ea typeface="Open Sans"/>
                <a:cs typeface="Open Sans"/>
              </a:rPr>
              <a:t>Supporting education, self-management and behaviour change</a:t>
            </a:r>
            <a:endParaRPr lang="en-GB" sz="1100" b="1">
              <a:solidFill>
                <a:schemeClr val="accent1"/>
              </a:solidFill>
              <a:latin typeface="Open Sans"/>
              <a:ea typeface="Open Sans"/>
              <a:cs typeface="Open Sans"/>
            </a:endParaRPr>
          </a:p>
          <a:p>
            <a:pPr marL="171450" indent="-171450">
              <a:spcAft>
                <a:spcPts val="300"/>
              </a:spcAft>
              <a:buFont typeface="Arial" panose="020B0604020202020204" pitchFamily="34" charset="0"/>
              <a:buChar char="•"/>
            </a:pPr>
            <a:r>
              <a:rPr lang="en-GB" sz="1100" b="1" dirty="0">
                <a:solidFill>
                  <a:srgbClr val="002060"/>
                </a:solidFill>
                <a:latin typeface="Open Sans"/>
                <a:ea typeface="Open Sans"/>
                <a:cs typeface="Open Sans"/>
                <a:hlinkClick r:id="rId4">
                  <a:extLst>
                    <a:ext uri="{A12FA001-AC4F-418D-AE19-62706E023703}">
                      <ahyp:hlinkClr xmlns:ahyp="http://schemas.microsoft.com/office/drawing/2018/hyperlinkcolor" val="tx"/>
                    </a:ext>
                  </a:extLst>
                </a:hlinkClick>
              </a:rPr>
              <a:t>Resources to support staff helping patients</a:t>
            </a:r>
            <a:r>
              <a:rPr lang="en-GB" sz="1100" dirty="0">
                <a:solidFill>
                  <a:srgbClr val="ACC90D"/>
                </a:solidFill>
                <a:latin typeface="Open Sans"/>
                <a:ea typeface="Open Sans"/>
                <a:cs typeface="Open Sans"/>
                <a:hlinkClick r:id="rId4">
                  <a:extLst>
                    <a:ext uri="{A12FA001-AC4F-418D-AE19-62706E023703}">
                      <ahyp:hlinkClr xmlns:ahyp="http://schemas.microsoft.com/office/drawing/2018/hyperlinkcolor" val="tx"/>
                    </a:ext>
                  </a:extLst>
                </a:hlinkClick>
              </a:rPr>
              <a:t> </a:t>
            </a:r>
            <a:r>
              <a:rPr lang="en-GB" sz="1100" dirty="0">
                <a:latin typeface="Open Sans"/>
                <a:ea typeface="Open Sans"/>
                <a:cs typeface="Open Sans"/>
              </a:rPr>
              <a:t>with hypertension to understand their conditions, to self manage and to make lifestyle changes</a:t>
            </a:r>
          </a:p>
        </p:txBody>
      </p:sp>
      <p:sp>
        <p:nvSpPr>
          <p:cNvPr id="6" name="Title 5">
            <a:extLst>
              <a:ext uri="{FF2B5EF4-FFF2-40B4-BE49-F238E27FC236}">
                <a16:creationId xmlns:a16="http://schemas.microsoft.com/office/drawing/2014/main" id="{EFA58FA8-2A82-BA35-42DE-C55A19555A34}"/>
              </a:ext>
            </a:extLst>
          </p:cNvPr>
          <p:cNvSpPr>
            <a:spLocks noGrp="1"/>
          </p:cNvSpPr>
          <p:nvPr>
            <p:ph type="title"/>
          </p:nvPr>
        </p:nvSpPr>
        <p:spPr>
          <a:xfrm>
            <a:off x="320091" y="686330"/>
            <a:ext cx="11591925" cy="498598"/>
          </a:xfrm>
        </p:spPr>
        <p:txBody>
          <a:bodyPr/>
          <a:lstStyle/>
          <a:p>
            <a:r>
              <a:rPr lang="en-GB" sz="2000" b="1" dirty="0">
                <a:latin typeface="Aleo"/>
              </a:rPr>
              <a:t>Optimising CVD prevention – Hypertension</a:t>
            </a:r>
            <a:endParaRPr lang="en-US" b="1" dirty="0">
              <a:latin typeface="Aleo"/>
            </a:endParaRPr>
          </a:p>
        </p:txBody>
      </p:sp>
      <p:pic>
        <p:nvPicPr>
          <p:cNvPr id="11" name="Picture 10" descr="Icon&#10;&#10;Description automatically generated">
            <a:hlinkClick r:id="rId5"/>
            <a:extLst>
              <a:ext uri="{FF2B5EF4-FFF2-40B4-BE49-F238E27FC236}">
                <a16:creationId xmlns:a16="http://schemas.microsoft.com/office/drawing/2014/main" id="{F0C7771E-9E5D-40D7-E5A6-7453AAC31233}"/>
              </a:ext>
            </a:extLst>
          </p:cNvPr>
          <p:cNvPicPr>
            <a:picLocks noChangeAspect="1"/>
          </p:cNvPicPr>
          <p:nvPr/>
        </p:nvPicPr>
        <p:blipFill>
          <a:blip r:embed="rId6"/>
          <a:stretch>
            <a:fillRect/>
          </a:stretch>
        </p:blipFill>
        <p:spPr>
          <a:xfrm>
            <a:off x="11476439" y="5764198"/>
            <a:ext cx="432000" cy="432000"/>
          </a:xfrm>
          <a:prstGeom prst="rect">
            <a:avLst/>
          </a:prstGeom>
        </p:spPr>
      </p:pic>
      <p:sp>
        <p:nvSpPr>
          <p:cNvPr id="12" name="TextBox 11">
            <a:extLst>
              <a:ext uri="{FF2B5EF4-FFF2-40B4-BE49-F238E27FC236}">
                <a16:creationId xmlns:a16="http://schemas.microsoft.com/office/drawing/2014/main" id="{801411A2-A4BB-87DE-3560-91091BB50196}"/>
              </a:ext>
            </a:extLst>
          </p:cNvPr>
          <p:cNvSpPr txBox="1"/>
          <p:nvPr/>
        </p:nvSpPr>
        <p:spPr>
          <a:xfrm>
            <a:off x="6439345" y="5877852"/>
            <a:ext cx="4891247" cy="169277"/>
          </a:xfrm>
          <a:prstGeom prst="rect">
            <a:avLst/>
          </a:prstGeom>
          <a:noFill/>
          <a:ln>
            <a:noFill/>
          </a:ln>
        </p:spPr>
        <p:txBody>
          <a:bodyPr wrap="square" lIns="0" tIns="0" rIns="0" bIns="0" rtlCol="0">
            <a:spAutoFit/>
          </a:bodyPr>
          <a:lstStyle/>
          <a:p>
            <a:pPr algn="r"/>
            <a:r>
              <a:rPr lang="en-GB" sz="1100" b="1">
                <a:solidFill>
                  <a:schemeClr val="accent2"/>
                </a:solidFill>
              </a:rPr>
              <a:t>NICE guidance on hypertension</a:t>
            </a:r>
          </a:p>
        </p:txBody>
      </p:sp>
      <p:sp>
        <p:nvSpPr>
          <p:cNvPr id="13" name="Triangle 12">
            <a:extLst>
              <a:ext uri="{FF2B5EF4-FFF2-40B4-BE49-F238E27FC236}">
                <a16:creationId xmlns:a16="http://schemas.microsoft.com/office/drawing/2014/main" id="{8E4A83BC-BC2C-8675-44FE-3884F6D75C17}"/>
              </a:ext>
            </a:extLst>
          </p:cNvPr>
          <p:cNvSpPr/>
          <p:nvPr/>
        </p:nvSpPr>
        <p:spPr>
          <a:xfrm rot="5400000">
            <a:off x="11321368" y="5922604"/>
            <a:ext cx="133749" cy="1153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D5A0439-F2BD-194C-09FD-1B111D644F04}"/>
              </a:ext>
            </a:extLst>
          </p:cNvPr>
          <p:cNvCxnSpPr>
            <a:cxnSpLocks/>
          </p:cNvCxnSpPr>
          <p:nvPr/>
        </p:nvCxnSpPr>
        <p:spPr>
          <a:xfrm>
            <a:off x="465120" y="2261161"/>
            <a:ext cx="0" cy="60343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text, outdoor, sign&#10;&#10;Description automatically generated">
            <a:extLst>
              <a:ext uri="{FF2B5EF4-FFF2-40B4-BE49-F238E27FC236}">
                <a16:creationId xmlns:a16="http://schemas.microsoft.com/office/drawing/2014/main" id="{D8207498-395C-5CD0-4353-3D8D14529198}"/>
              </a:ext>
            </a:extLst>
          </p:cNvPr>
          <p:cNvPicPr>
            <a:picLocks noChangeAspect="1"/>
          </p:cNvPicPr>
          <p:nvPr/>
        </p:nvPicPr>
        <p:blipFill>
          <a:blip r:embed="rId7"/>
          <a:stretch>
            <a:fillRect/>
          </a:stretch>
        </p:blipFill>
        <p:spPr>
          <a:xfrm>
            <a:off x="2231854" y="3092434"/>
            <a:ext cx="180000" cy="180000"/>
          </a:xfrm>
          <a:prstGeom prst="rect">
            <a:avLst/>
          </a:prstGeom>
        </p:spPr>
      </p:pic>
      <p:pic>
        <p:nvPicPr>
          <p:cNvPr id="24" name="Picture 23" descr="A picture containing text, outdoor, sign&#10;&#10;Description automatically generated">
            <a:extLst>
              <a:ext uri="{FF2B5EF4-FFF2-40B4-BE49-F238E27FC236}">
                <a16:creationId xmlns:a16="http://schemas.microsoft.com/office/drawing/2014/main" id="{C4529142-3B50-4276-B109-62054E904C11}"/>
              </a:ext>
            </a:extLst>
          </p:cNvPr>
          <p:cNvPicPr>
            <a:picLocks noChangeAspect="1"/>
          </p:cNvPicPr>
          <p:nvPr/>
        </p:nvPicPr>
        <p:blipFill>
          <a:blip r:embed="rId7"/>
          <a:stretch>
            <a:fillRect/>
          </a:stretch>
        </p:blipFill>
        <p:spPr>
          <a:xfrm>
            <a:off x="307703" y="5888313"/>
            <a:ext cx="180000" cy="180000"/>
          </a:xfrm>
          <a:prstGeom prst="rect">
            <a:avLst/>
          </a:prstGeom>
        </p:spPr>
      </p:pic>
      <p:sp>
        <p:nvSpPr>
          <p:cNvPr id="25" name="TextBox 24">
            <a:extLst>
              <a:ext uri="{FF2B5EF4-FFF2-40B4-BE49-F238E27FC236}">
                <a16:creationId xmlns:a16="http://schemas.microsoft.com/office/drawing/2014/main" id="{D05BAE58-4F3E-1067-0945-CA1FA8386BB7}"/>
              </a:ext>
            </a:extLst>
          </p:cNvPr>
          <p:cNvSpPr txBox="1"/>
          <p:nvPr/>
        </p:nvSpPr>
        <p:spPr>
          <a:xfrm>
            <a:off x="518249" y="5913381"/>
            <a:ext cx="657200" cy="139638"/>
          </a:xfrm>
          <a:prstGeom prst="rect">
            <a:avLst/>
          </a:prstGeom>
          <a:noFill/>
          <a:ln>
            <a:noFill/>
          </a:ln>
        </p:spPr>
        <p:txBody>
          <a:bodyPr wrap="square" lIns="0" tIns="0" rIns="0" bIns="0" rtlCol="0">
            <a:spAutoFit/>
          </a:bodyPr>
          <a:lstStyle/>
          <a:p>
            <a:r>
              <a:rPr lang="en-GB" sz="900">
                <a:solidFill>
                  <a:schemeClr val="tx1">
                    <a:lumMod val="75000"/>
                    <a:lumOff val="25000"/>
                  </a:schemeClr>
                </a:solidFill>
              </a:rPr>
              <a:t>QOF/DES/IIF</a:t>
            </a:r>
          </a:p>
        </p:txBody>
      </p:sp>
      <p:sp>
        <p:nvSpPr>
          <p:cNvPr id="5" name="Slide Number Placeholder 4">
            <a:extLst>
              <a:ext uri="{FF2B5EF4-FFF2-40B4-BE49-F238E27FC236}">
                <a16:creationId xmlns:a16="http://schemas.microsoft.com/office/drawing/2014/main" id="{60D3ED67-DAFB-CFC0-A277-06F5EAC97E89}"/>
              </a:ext>
            </a:extLst>
          </p:cNvPr>
          <p:cNvSpPr>
            <a:spLocks noGrp="1"/>
          </p:cNvSpPr>
          <p:nvPr>
            <p:ph type="sldNum" sz="quarter" idx="4"/>
          </p:nvPr>
        </p:nvSpPr>
        <p:spPr/>
        <p:txBody>
          <a:bodyPr/>
          <a:lstStyle/>
          <a:p>
            <a:r>
              <a:rPr lang="en-US"/>
              <a:t>Page </a:t>
            </a:r>
            <a:fld id="{906CB73F-6DE2-DE49-AE99-8E267CF49B30}" type="slidenum">
              <a:rPr lang="en-US" smtClean="0"/>
              <a:pPr/>
              <a:t>4</a:t>
            </a:fld>
            <a:endParaRPr lang="en-US"/>
          </a:p>
        </p:txBody>
      </p:sp>
      <p:sp>
        <p:nvSpPr>
          <p:cNvPr id="7" name="TextBox 6">
            <a:extLst>
              <a:ext uri="{FF2B5EF4-FFF2-40B4-BE49-F238E27FC236}">
                <a16:creationId xmlns:a16="http://schemas.microsoft.com/office/drawing/2014/main" id="{7F71ABBC-5B12-2991-389F-8C70E5CDD374}"/>
              </a:ext>
            </a:extLst>
          </p:cNvPr>
          <p:cNvSpPr txBox="1"/>
          <p:nvPr/>
        </p:nvSpPr>
        <p:spPr>
          <a:xfrm>
            <a:off x="480512" y="2126761"/>
            <a:ext cx="5190286" cy="864000"/>
          </a:xfrm>
          <a:prstGeom prst="rect">
            <a:avLst/>
          </a:prstGeom>
          <a:solidFill>
            <a:schemeClr val="accent3">
              <a:lumMod val="20000"/>
              <a:lumOff val="80000"/>
            </a:schemeClr>
          </a:solidFill>
        </p:spPr>
        <p:txBody>
          <a:bodyPr wrap="square" lIns="91440" tIns="45720" rIns="91440" bIns="45720" rtlCol="0" anchor="t">
            <a:noAutofit/>
          </a:bodyPr>
          <a:lstStyle/>
          <a:p>
            <a:pPr marL="171450" indent="-171450">
              <a:spcAft>
                <a:spcPts val="600"/>
              </a:spcAft>
              <a:buFont typeface="Arial" panose="020B0604020202020204" pitchFamily="34" charset="0"/>
              <a:buChar char="•"/>
            </a:pPr>
            <a:r>
              <a:rPr lang="en-US" sz="1100" b="1" dirty="0">
                <a:solidFill>
                  <a:schemeClr val="accent1"/>
                </a:solidFill>
                <a:latin typeface="Open Sans"/>
                <a:ea typeface="Open Sans"/>
                <a:cs typeface="Open Sans"/>
              </a:rPr>
              <a:t>Around a third of people with hypertension are undiagnosed, and </a:t>
            </a:r>
            <a:br>
              <a:rPr lang="en-US" sz="1100" b="1" dirty="0">
                <a:latin typeface="Open Sans"/>
              </a:rPr>
            </a:br>
            <a:r>
              <a:rPr lang="en-US" sz="1100" b="1" dirty="0">
                <a:solidFill>
                  <a:schemeClr val="accent1"/>
                </a:solidFill>
                <a:latin typeface="Open Sans"/>
                <a:ea typeface="Open Sans"/>
                <a:cs typeface="Open Sans"/>
              </a:rPr>
              <a:t>over 40% of people of those diagnosed are not controlled to target.</a:t>
            </a:r>
          </a:p>
          <a:p>
            <a:pPr marL="171450" indent="-171450">
              <a:buFont typeface="Arial" panose="020B0604020202020204" pitchFamily="34" charset="0"/>
              <a:buChar char="•"/>
            </a:pPr>
            <a:r>
              <a:rPr lang="en-US" sz="1100" b="1" dirty="0">
                <a:solidFill>
                  <a:schemeClr val="accent1"/>
                </a:solidFill>
                <a:latin typeface="Open Sans"/>
                <a:ea typeface="Open Sans"/>
                <a:cs typeface="Open Sans"/>
              </a:rPr>
              <a:t>A majority of patients with both hypertension and CVD are on </a:t>
            </a:r>
            <a:br>
              <a:rPr lang="en-US" sz="1100" b="1" dirty="0">
                <a:latin typeface="Open Sans"/>
              </a:rPr>
            </a:br>
            <a:r>
              <a:rPr lang="en-US" sz="1100" b="1" dirty="0">
                <a:solidFill>
                  <a:schemeClr val="accent1"/>
                </a:solidFill>
                <a:latin typeface="Open Sans"/>
                <a:ea typeface="Open Sans"/>
                <a:cs typeface="Open Sans"/>
              </a:rPr>
              <a:t>suboptimal lipid lowering therapy.</a:t>
            </a:r>
          </a:p>
        </p:txBody>
      </p:sp>
      <p:grpSp>
        <p:nvGrpSpPr>
          <p:cNvPr id="20" name="Group 19">
            <a:extLst>
              <a:ext uri="{FF2B5EF4-FFF2-40B4-BE49-F238E27FC236}">
                <a16:creationId xmlns:a16="http://schemas.microsoft.com/office/drawing/2014/main" id="{C2033977-1FA9-A266-26C3-544333603423}"/>
              </a:ext>
            </a:extLst>
          </p:cNvPr>
          <p:cNvGrpSpPr/>
          <p:nvPr/>
        </p:nvGrpSpPr>
        <p:grpSpPr>
          <a:xfrm>
            <a:off x="771276" y="2696765"/>
            <a:ext cx="4789239" cy="331156"/>
            <a:chOff x="-1516863" y="2406390"/>
            <a:chExt cx="7778384" cy="1087341"/>
          </a:xfrm>
        </p:grpSpPr>
        <p:sp>
          <p:nvSpPr>
            <p:cNvPr id="21" name="Triangle 20">
              <a:extLst>
                <a:ext uri="{FF2B5EF4-FFF2-40B4-BE49-F238E27FC236}">
                  <a16:creationId xmlns:a16="http://schemas.microsoft.com/office/drawing/2014/main" id="{293A6CA4-5E4D-1322-DFDF-E4B17DE99C88}"/>
                </a:ext>
              </a:extLst>
            </p:cNvPr>
            <p:cNvSpPr/>
            <p:nvPr/>
          </p:nvSpPr>
          <p:spPr>
            <a:xfrm rot="10800000">
              <a:off x="5016237" y="3106455"/>
              <a:ext cx="234062" cy="306198"/>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C024A122-D026-27C2-8DFB-3024CEF51923}"/>
                </a:ext>
              </a:extLst>
            </p:cNvPr>
            <p:cNvSpPr/>
            <p:nvPr/>
          </p:nvSpPr>
          <p:spPr>
            <a:xfrm rot="11205116">
              <a:off x="5583566" y="2938317"/>
              <a:ext cx="368465" cy="306198"/>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5C0214A-ADB2-D07D-5D39-4455EDB9228C}"/>
                </a:ext>
              </a:extLst>
            </p:cNvPr>
            <p:cNvGrpSpPr/>
            <p:nvPr/>
          </p:nvGrpSpPr>
          <p:grpSpPr>
            <a:xfrm>
              <a:off x="-1516863" y="2406390"/>
              <a:ext cx="7778384" cy="1087341"/>
              <a:chOff x="-4052334" y="2391504"/>
              <a:chExt cx="10620982" cy="1484708"/>
            </a:xfrm>
          </p:grpSpPr>
          <p:pic>
            <p:nvPicPr>
              <p:cNvPr id="28" name="Picture 27">
                <a:extLst>
                  <a:ext uri="{FF2B5EF4-FFF2-40B4-BE49-F238E27FC236}">
                    <a16:creationId xmlns:a16="http://schemas.microsoft.com/office/drawing/2014/main" id="{73FEBAA7-7104-300F-865B-1F8015CC9087}"/>
                  </a:ext>
                </a:extLst>
              </p:cNvPr>
              <p:cNvPicPr>
                <a:picLocks noChangeAspect="1"/>
              </p:cNvPicPr>
              <p:nvPr/>
            </p:nvPicPr>
            <p:blipFill>
              <a:blip r:embed="rId8"/>
              <a:srcRect/>
              <a:stretch/>
            </p:blipFill>
            <p:spPr>
              <a:xfrm>
                <a:off x="3753854" y="2391504"/>
                <a:ext cx="2814794" cy="1484708"/>
              </a:xfrm>
              <a:prstGeom prst="rect">
                <a:avLst/>
              </a:prstGeom>
            </p:spPr>
          </p:pic>
          <p:cxnSp>
            <p:nvCxnSpPr>
              <p:cNvPr id="29" name="Straight Connector 28">
                <a:extLst>
                  <a:ext uri="{FF2B5EF4-FFF2-40B4-BE49-F238E27FC236}">
                    <a16:creationId xmlns:a16="http://schemas.microsoft.com/office/drawing/2014/main" id="{7F300E34-AFD8-CF8F-8FCD-786168BC3B2F}"/>
                  </a:ext>
                </a:extLst>
              </p:cNvPr>
              <p:cNvCxnSpPr>
                <a:cxnSpLocks/>
              </p:cNvCxnSpPr>
              <p:nvPr/>
            </p:nvCxnSpPr>
            <p:spPr>
              <a:xfrm flipH="1">
                <a:off x="-4052334" y="3429001"/>
                <a:ext cx="880072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pic>
        <p:nvPicPr>
          <p:cNvPr id="34" name="Picture 33" descr="A picture containing text, outdoor, sign&#10;&#10;Description automatically generated">
            <a:extLst>
              <a:ext uri="{FF2B5EF4-FFF2-40B4-BE49-F238E27FC236}">
                <a16:creationId xmlns:a16="http://schemas.microsoft.com/office/drawing/2014/main" id="{5AC6C4AF-E21C-884C-8FC7-3C3DB4E093D3}"/>
              </a:ext>
            </a:extLst>
          </p:cNvPr>
          <p:cNvPicPr>
            <a:picLocks noChangeAspect="1"/>
          </p:cNvPicPr>
          <p:nvPr/>
        </p:nvPicPr>
        <p:blipFill>
          <a:blip r:embed="rId7"/>
          <a:stretch>
            <a:fillRect/>
          </a:stretch>
        </p:blipFill>
        <p:spPr>
          <a:xfrm>
            <a:off x="5050060" y="4583156"/>
            <a:ext cx="180000" cy="180000"/>
          </a:xfrm>
          <a:prstGeom prst="rect">
            <a:avLst/>
          </a:prstGeom>
        </p:spPr>
      </p:pic>
      <p:pic>
        <p:nvPicPr>
          <p:cNvPr id="35" name="Picture 34" descr="A picture containing text, outdoor, sign&#10;&#10;Description automatically generated">
            <a:extLst>
              <a:ext uri="{FF2B5EF4-FFF2-40B4-BE49-F238E27FC236}">
                <a16:creationId xmlns:a16="http://schemas.microsoft.com/office/drawing/2014/main" id="{58D1D93B-2C68-E51A-507B-64E6E764D6A7}"/>
              </a:ext>
            </a:extLst>
          </p:cNvPr>
          <p:cNvPicPr>
            <a:picLocks noChangeAspect="1"/>
          </p:cNvPicPr>
          <p:nvPr/>
        </p:nvPicPr>
        <p:blipFill>
          <a:blip r:embed="rId7"/>
          <a:stretch>
            <a:fillRect/>
          </a:stretch>
        </p:blipFill>
        <p:spPr>
          <a:xfrm>
            <a:off x="7968896" y="3850104"/>
            <a:ext cx="180000" cy="180000"/>
          </a:xfrm>
          <a:prstGeom prst="rect">
            <a:avLst/>
          </a:prstGeom>
        </p:spPr>
      </p:pic>
      <p:sp>
        <p:nvSpPr>
          <p:cNvPr id="3" name="Rectangle 2">
            <a:hlinkClick r:id="rId5"/>
            <a:extLst>
              <a:ext uri="{FF2B5EF4-FFF2-40B4-BE49-F238E27FC236}">
                <a16:creationId xmlns:a16="http://schemas.microsoft.com/office/drawing/2014/main" id="{DC444D99-D5C7-F7DD-4BA1-A7B8D188F9AF}"/>
              </a:ext>
            </a:extLst>
          </p:cNvPr>
          <p:cNvSpPr/>
          <p:nvPr/>
        </p:nvSpPr>
        <p:spPr>
          <a:xfrm>
            <a:off x="9382897" y="5764198"/>
            <a:ext cx="2525542"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03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DB743ED-F66E-204D-5D38-5DD1D9F36C6A}"/>
              </a:ext>
            </a:extLst>
          </p:cNvPr>
          <p:cNvSpPr>
            <a:spLocks noGrp="1"/>
          </p:cNvSpPr>
          <p:nvPr>
            <p:ph sz="half" idx="2"/>
          </p:nvPr>
        </p:nvSpPr>
        <p:spPr>
          <a:xfrm>
            <a:off x="6240463" y="1489134"/>
            <a:ext cx="5651500" cy="2626360"/>
          </a:xfrm>
        </p:spPr>
        <p:txBody>
          <a:bodyPr wrap="square">
            <a:spAutoFit/>
          </a:bodyPr>
          <a:lstStyle/>
          <a:p>
            <a:pPr>
              <a:spcAft>
                <a:spcPts val="300"/>
              </a:spcAft>
            </a:pPr>
            <a:r>
              <a:rPr lang="en-GB" b="1" dirty="0">
                <a:solidFill>
                  <a:schemeClr val="accent1"/>
                </a:solidFill>
                <a:latin typeface="Open Sans"/>
                <a:ea typeface="Open Sans"/>
                <a:cs typeface="Open Sans"/>
              </a:rPr>
              <a:t>Lipid management in AF – patients with pre-existing CVD</a:t>
            </a:r>
            <a:endParaRPr lang="en-GB" b="1">
              <a:solidFill>
                <a:schemeClr val="accent1"/>
              </a:solidFill>
              <a:latin typeface="Open Sans"/>
              <a:ea typeface="Open Sans"/>
              <a:cs typeface="Open Sans"/>
            </a:endParaRPr>
          </a:p>
          <a:p>
            <a:pPr marL="171450" indent="-171450">
              <a:spcAft>
                <a:spcPts val="300"/>
              </a:spcAft>
              <a:buFont typeface="Arial" panose="020B0604020202020204" pitchFamily="34" charset="0"/>
              <a:buChar char="•"/>
            </a:pPr>
            <a:r>
              <a:rPr lang="en-GB" dirty="0">
                <a:latin typeface="Open Sans"/>
                <a:ea typeface="Open Sans"/>
                <a:cs typeface="Open Sans"/>
              </a:rPr>
              <a:t>Ensure on </a:t>
            </a:r>
            <a:r>
              <a:rPr lang="en-GB" u="sng" dirty="0">
                <a:latin typeface="Open Sans"/>
                <a:ea typeface="Open Sans"/>
                <a:cs typeface="Open Sans"/>
              </a:rPr>
              <a:t>high dose high intensity</a:t>
            </a:r>
            <a:r>
              <a:rPr lang="en-GB" dirty="0">
                <a:latin typeface="Open Sans"/>
                <a:ea typeface="Open Sans"/>
                <a:cs typeface="Open Sans"/>
              </a:rPr>
              <a:t> statin (</a:t>
            </a:r>
            <a:r>
              <a:rPr lang="en-GB" err="1">
                <a:latin typeface="Open Sans"/>
                <a:ea typeface="Open Sans"/>
                <a:cs typeface="Open Sans"/>
              </a:rPr>
              <a:t>ie</a:t>
            </a:r>
            <a:r>
              <a:rPr lang="en-GB" dirty="0">
                <a:latin typeface="Open Sans"/>
                <a:ea typeface="Open Sans"/>
                <a:cs typeface="Open Sans"/>
              </a:rPr>
              <a:t> atorvastatin 80mg or rosuvastatin 20mg) – or start statin if not already prescribed – and support lifestyle change</a:t>
            </a:r>
            <a:endParaRPr lang="en-GB">
              <a:latin typeface="Open Sans"/>
              <a:ea typeface="Open Sans"/>
              <a:cs typeface="Open Sans"/>
            </a:endParaRPr>
          </a:p>
          <a:p>
            <a:pPr marL="171450" indent="-171450">
              <a:spcAft>
                <a:spcPts val="300"/>
              </a:spcAft>
              <a:buFont typeface="Arial" panose="020B0604020202020204" pitchFamily="34" charset="0"/>
              <a:buChar char="•"/>
            </a:pPr>
            <a:r>
              <a:rPr lang="en-GB" dirty="0">
                <a:latin typeface="Open Sans"/>
                <a:ea typeface="Open Sans"/>
                <a:cs typeface="Open Sans"/>
              </a:rPr>
              <a:t>If non-</a:t>
            </a:r>
            <a:r>
              <a:rPr lang="en-GB" err="1">
                <a:latin typeface="Open Sans"/>
                <a:ea typeface="Open Sans"/>
                <a:cs typeface="Open Sans"/>
              </a:rPr>
              <a:t>HDLc</a:t>
            </a:r>
            <a:r>
              <a:rPr lang="en-GB" dirty="0">
                <a:latin typeface="Open Sans"/>
                <a:ea typeface="Open Sans"/>
                <a:cs typeface="Open Sans"/>
              </a:rPr>
              <a:t> not reduced to target or statin not tolerated, consider ezetimibe, </a:t>
            </a:r>
            <a:r>
              <a:rPr lang="en-GB" err="1">
                <a:latin typeface="Open Sans"/>
                <a:ea typeface="Open Sans"/>
                <a:cs typeface="Open Sans"/>
              </a:rPr>
              <a:t>inclisiran</a:t>
            </a:r>
            <a:r>
              <a:rPr lang="en-GB" dirty="0">
                <a:latin typeface="Open Sans"/>
                <a:ea typeface="Open Sans"/>
                <a:cs typeface="Open Sans"/>
              </a:rPr>
              <a:t>, PCSK9i(mab) or </a:t>
            </a:r>
            <a:r>
              <a:rPr lang="en-GB" err="1">
                <a:latin typeface="Open Sans"/>
                <a:ea typeface="Open Sans"/>
                <a:cs typeface="Open Sans"/>
              </a:rPr>
              <a:t>bempedoic</a:t>
            </a:r>
            <a:r>
              <a:rPr lang="en-GB" dirty="0">
                <a:latin typeface="Open Sans"/>
                <a:ea typeface="Open Sans"/>
                <a:cs typeface="Open Sans"/>
              </a:rPr>
              <a:t> acid</a:t>
            </a:r>
            <a:endParaRPr lang="en-GB">
              <a:latin typeface="Open Sans"/>
              <a:ea typeface="Open Sans"/>
              <a:cs typeface="Open Sans"/>
            </a:endParaRPr>
          </a:p>
          <a:p>
            <a:pPr marL="171450" indent="-171450">
              <a:spcAft>
                <a:spcPts val="300"/>
              </a:spcAft>
              <a:buFont typeface="Arial" panose="020B0604020202020204" pitchFamily="34" charset="0"/>
              <a:buChar char="•"/>
            </a:pPr>
            <a:r>
              <a:rPr lang="en-GB" b="1" dirty="0">
                <a:solidFill>
                  <a:srgbClr val="002060"/>
                </a:solidFill>
                <a:latin typeface="Open Sans"/>
                <a:ea typeface="Open Sans"/>
                <a:cs typeface="Open Sans"/>
                <a:hlinkClick r:id="rId2">
                  <a:extLst>
                    <a:ext uri="{A12FA001-AC4F-418D-AE19-62706E023703}">
                      <ahyp:hlinkClr xmlns:ahyp="http://schemas.microsoft.com/office/drawing/2018/hyperlinkcolor" val="tx"/>
                    </a:ext>
                  </a:extLst>
                </a:hlinkClick>
              </a:rPr>
              <a:t>Resources to support lipid management</a:t>
            </a:r>
            <a:r>
              <a:rPr lang="en-GB" dirty="0">
                <a:solidFill>
                  <a:srgbClr val="ACC90D"/>
                </a:solidFill>
                <a:latin typeface="Open Sans"/>
                <a:ea typeface="Open Sans"/>
                <a:cs typeface="Open Sans"/>
                <a:hlinkClick r:id="rId2">
                  <a:extLst>
                    <a:ext uri="{A12FA001-AC4F-418D-AE19-62706E023703}">
                      <ahyp:hlinkClr xmlns:ahyp="http://schemas.microsoft.com/office/drawing/2018/hyperlinkcolor" val="tx"/>
                    </a:ext>
                  </a:extLst>
                </a:hlinkClick>
              </a:rPr>
              <a:t> </a:t>
            </a:r>
            <a:r>
              <a:rPr lang="en-GB" dirty="0">
                <a:latin typeface="Open Sans"/>
                <a:ea typeface="Open Sans"/>
                <a:cs typeface="Open Sans"/>
              </a:rPr>
              <a:t>including treatment pathways, statin intolerance or hesitancy</a:t>
            </a:r>
            <a:endParaRPr lang="en-GB">
              <a:latin typeface="Open Sans"/>
              <a:ea typeface="Open Sans"/>
              <a:cs typeface="Open Sans"/>
            </a:endParaRPr>
          </a:p>
          <a:p>
            <a:pPr>
              <a:spcBef>
                <a:spcPts val="1000"/>
              </a:spcBef>
              <a:spcAft>
                <a:spcPts val="300"/>
              </a:spcAft>
            </a:pPr>
            <a:r>
              <a:rPr lang="en-GB" b="1" dirty="0">
                <a:solidFill>
                  <a:schemeClr val="accent1"/>
                </a:solidFill>
                <a:latin typeface="Open Sans"/>
                <a:ea typeface="Open Sans"/>
                <a:cs typeface="Open Sans"/>
              </a:rPr>
              <a:t>AF Case finder</a:t>
            </a:r>
            <a:endParaRPr lang="en-GB" b="1">
              <a:solidFill>
                <a:schemeClr val="accent1"/>
              </a:solidFill>
              <a:latin typeface="Open Sans"/>
              <a:ea typeface="Open Sans"/>
              <a:cs typeface="Open Sans"/>
            </a:endParaRPr>
          </a:p>
          <a:p>
            <a:pPr marL="171450" indent="-171450">
              <a:spcAft>
                <a:spcPts val="300"/>
              </a:spcAft>
              <a:buFont typeface="Arial" panose="020B0604020202020204" pitchFamily="34" charset="0"/>
              <a:buChar char="•"/>
            </a:pPr>
            <a:r>
              <a:rPr lang="en-GB" dirty="0">
                <a:latin typeface="Open Sans"/>
                <a:ea typeface="Open Sans"/>
                <a:cs typeface="Open Sans"/>
              </a:rPr>
              <a:t>The case finder identifies patients not on the AF register whose records suggest they may have uncoded AF. Arrange clinical review and 12 lead ECG.</a:t>
            </a:r>
            <a:endParaRPr lang="en-GB">
              <a:latin typeface="Open Sans"/>
              <a:ea typeface="Open Sans"/>
              <a:cs typeface="Open Sans"/>
            </a:endParaRPr>
          </a:p>
          <a:p>
            <a:pPr>
              <a:spcBef>
                <a:spcPts val="1000"/>
              </a:spcBef>
              <a:spcAft>
                <a:spcPts val="300"/>
              </a:spcAft>
            </a:pPr>
            <a:r>
              <a:rPr lang="en-GB" b="1" dirty="0">
                <a:solidFill>
                  <a:schemeClr val="accent1"/>
                </a:solidFill>
                <a:latin typeface="Open Sans"/>
                <a:ea typeface="Open Sans"/>
                <a:cs typeface="Open Sans"/>
              </a:rPr>
              <a:t>Supporting education, self-management and behaviour change</a:t>
            </a:r>
            <a:endParaRPr lang="en-GB" b="1">
              <a:solidFill>
                <a:schemeClr val="accent1"/>
              </a:solidFill>
              <a:latin typeface="Open Sans"/>
              <a:ea typeface="Open Sans"/>
              <a:cs typeface="Open Sans"/>
            </a:endParaRPr>
          </a:p>
          <a:p>
            <a:pPr marL="171450" indent="-171450">
              <a:spcAft>
                <a:spcPts val="300"/>
              </a:spcAft>
              <a:buFont typeface="Arial" panose="020B0604020202020204" pitchFamily="34" charset="0"/>
              <a:buChar char="•"/>
            </a:pPr>
            <a:r>
              <a:rPr lang="en-GB" b="1" dirty="0">
                <a:solidFill>
                  <a:srgbClr val="002060"/>
                </a:solidFill>
                <a:latin typeface="Open Sans"/>
                <a:ea typeface="Open Sans"/>
                <a:cs typeface="Open Sans"/>
                <a:hlinkClick r:id="rId3">
                  <a:extLst>
                    <a:ext uri="{A12FA001-AC4F-418D-AE19-62706E023703}">
                      <ahyp:hlinkClr xmlns:ahyp="http://schemas.microsoft.com/office/drawing/2018/hyperlinkcolor" val="tx"/>
                    </a:ext>
                  </a:extLst>
                </a:hlinkClick>
              </a:rPr>
              <a:t>Resources to support staff helping patients </a:t>
            </a:r>
            <a:r>
              <a:rPr lang="en-GB" dirty="0">
                <a:latin typeface="Open Sans"/>
                <a:ea typeface="Open Sans"/>
                <a:cs typeface="Open Sans"/>
              </a:rPr>
              <a:t>with AF to understand their conditions, to self-manage and to make lifestyle changes</a:t>
            </a:r>
          </a:p>
        </p:txBody>
      </p:sp>
      <p:sp>
        <p:nvSpPr>
          <p:cNvPr id="2" name="Content Placeholder 1">
            <a:extLst>
              <a:ext uri="{FF2B5EF4-FFF2-40B4-BE49-F238E27FC236}">
                <a16:creationId xmlns:a16="http://schemas.microsoft.com/office/drawing/2014/main" id="{77FDCF40-39CB-51FA-8971-F940CE8C12E3}"/>
              </a:ext>
            </a:extLst>
          </p:cNvPr>
          <p:cNvSpPr>
            <a:spLocks noGrp="1"/>
          </p:cNvSpPr>
          <p:nvPr>
            <p:ph sz="half" idx="4294967295"/>
          </p:nvPr>
        </p:nvSpPr>
        <p:spPr>
          <a:xfrm>
            <a:off x="300038" y="1489075"/>
            <a:ext cx="5651500" cy="4462760"/>
          </a:xfrm>
        </p:spPr>
        <p:txBody>
          <a:bodyPr/>
          <a:lstStyle/>
          <a:p>
            <a:pPr marL="179705" indent="0">
              <a:buNone/>
            </a:pPr>
            <a:r>
              <a:rPr lang="en-GB" b="1" dirty="0">
                <a:solidFill>
                  <a:schemeClr val="accent1"/>
                </a:solidFill>
                <a:latin typeface="Open Sans"/>
                <a:ea typeface="Open Sans"/>
                <a:cs typeface="Open Sans"/>
              </a:rPr>
              <a:t>Anticoagulation is highly effective at preventing strokes in people with Atrial fibrillation (AF) and for most people, the benefits of anticoagulation significantly outweigh the risks. Broader cardiovascular risk assessment is central to the management of AF.</a:t>
            </a:r>
            <a:endParaRPr lang="en-US">
              <a:solidFill>
                <a:schemeClr val="accent1"/>
              </a:solidFill>
              <a:latin typeface="Open Sans"/>
              <a:ea typeface="Open Sans"/>
              <a:cs typeface="Open Sans"/>
            </a:endParaRPr>
          </a:p>
          <a:p>
            <a:pPr marL="179705" indent="0">
              <a:buNone/>
            </a:pPr>
            <a:endParaRPr lang="en-GB" b="1" dirty="0">
              <a:ea typeface="Calibri" panose="020F0502020204030204"/>
              <a:cs typeface="Calibri" panose="020F0502020204030204"/>
            </a:endParaRPr>
          </a:p>
          <a:p>
            <a:pPr marL="179705" indent="0">
              <a:buNone/>
            </a:pPr>
            <a:endParaRPr lang="en-GB" b="1" dirty="0">
              <a:ea typeface="Calibri" panose="020F0502020204030204"/>
              <a:cs typeface="Calibri" panose="020F0502020204030204"/>
            </a:endParaRPr>
          </a:p>
          <a:p>
            <a:pPr marL="179705" indent="0">
              <a:buNone/>
            </a:pPr>
            <a:endParaRPr lang="en-GB" b="1" dirty="0">
              <a:ea typeface="Calibri" panose="020F0502020204030204"/>
              <a:cs typeface="Calibri" panose="020F0502020204030204"/>
            </a:endParaRPr>
          </a:p>
          <a:p>
            <a:pPr marL="0" indent="0">
              <a:spcBef>
                <a:spcPts val="2000"/>
              </a:spcBef>
              <a:buNone/>
            </a:pPr>
            <a:r>
              <a:rPr lang="en-GB" b="1" dirty="0">
                <a:solidFill>
                  <a:schemeClr val="accent1"/>
                </a:solidFill>
                <a:latin typeface="Open Sans"/>
                <a:ea typeface="Open Sans"/>
                <a:cs typeface="Open Sans"/>
              </a:rPr>
              <a:t>Anticoagulation in AF  </a:t>
            </a:r>
          </a:p>
          <a:p>
            <a:pPr marL="172720" indent="-172720">
              <a:spcBef>
                <a:spcPts val="0"/>
              </a:spcBef>
            </a:pPr>
            <a:r>
              <a:rPr lang="en-GB" dirty="0">
                <a:latin typeface="Open Sans"/>
                <a:ea typeface="Open Sans"/>
                <a:cs typeface="Open Sans"/>
              </a:rPr>
              <a:t>If not on anticoagulants, ensure annual CHA</a:t>
            </a:r>
            <a:r>
              <a:rPr lang="en-GB" baseline="-25000" dirty="0">
                <a:latin typeface="Open Sans"/>
                <a:ea typeface="Open Sans"/>
                <a:cs typeface="Open Sans"/>
              </a:rPr>
              <a:t>2</a:t>
            </a:r>
            <a:r>
              <a:rPr lang="en-GB" dirty="0">
                <a:latin typeface="Open Sans"/>
                <a:ea typeface="Open Sans"/>
                <a:cs typeface="Open Sans"/>
              </a:rPr>
              <a:t>DS</a:t>
            </a:r>
            <a:r>
              <a:rPr lang="en-GB" baseline="-25000" dirty="0">
                <a:latin typeface="Open Sans"/>
                <a:ea typeface="Open Sans"/>
                <a:cs typeface="Open Sans"/>
              </a:rPr>
              <a:t>2</a:t>
            </a:r>
            <a:r>
              <a:rPr lang="en-GB" dirty="0">
                <a:latin typeface="Open Sans"/>
                <a:ea typeface="Open Sans"/>
                <a:cs typeface="Open Sans"/>
              </a:rPr>
              <a:t>Vasc score</a:t>
            </a:r>
          </a:p>
          <a:p>
            <a:pPr marL="172720" indent="-172720">
              <a:spcBef>
                <a:spcPts val="0"/>
              </a:spcBef>
            </a:pPr>
            <a:r>
              <a:rPr lang="en-GB" dirty="0">
                <a:latin typeface="Open Sans"/>
                <a:ea typeface="Open Sans"/>
                <a:cs typeface="Open Sans"/>
              </a:rPr>
              <a:t>Personalise treatment to the individual considering frailty, co-morbidity and polypharmacy</a:t>
            </a:r>
          </a:p>
          <a:p>
            <a:pPr marL="172720" indent="-172720">
              <a:spcBef>
                <a:spcPts val="0"/>
              </a:spcBef>
            </a:pPr>
            <a:r>
              <a:rPr lang="en-GB" dirty="0">
                <a:latin typeface="Open Sans"/>
                <a:ea typeface="Open Sans"/>
                <a:cs typeface="Open Sans"/>
              </a:rPr>
              <a:t>Offer anticoagulation if CHA</a:t>
            </a:r>
            <a:r>
              <a:rPr lang="en-GB" baseline="-25000" dirty="0">
                <a:latin typeface="Open Sans"/>
                <a:ea typeface="Open Sans"/>
                <a:cs typeface="Open Sans"/>
              </a:rPr>
              <a:t>2</a:t>
            </a:r>
            <a:r>
              <a:rPr lang="en-GB" dirty="0">
                <a:latin typeface="Open Sans"/>
                <a:ea typeface="Open Sans"/>
                <a:cs typeface="Open Sans"/>
              </a:rPr>
              <a:t>DS</a:t>
            </a:r>
            <a:r>
              <a:rPr lang="en-GB" baseline="-25000" dirty="0">
                <a:latin typeface="Open Sans"/>
                <a:ea typeface="Open Sans"/>
                <a:cs typeface="Open Sans"/>
              </a:rPr>
              <a:t>2</a:t>
            </a:r>
            <a:r>
              <a:rPr lang="en-GB" dirty="0">
                <a:latin typeface="Open Sans"/>
                <a:ea typeface="Open Sans"/>
                <a:cs typeface="Open Sans"/>
              </a:rPr>
              <a:t>Vasc ≥1  if male or ≥ 2 if female  </a:t>
            </a:r>
          </a:p>
          <a:p>
            <a:pPr marL="172720" indent="-172720">
              <a:spcBef>
                <a:spcPts val="0"/>
              </a:spcBef>
            </a:pPr>
            <a:r>
              <a:rPr lang="en-GB" b="1" dirty="0">
                <a:solidFill>
                  <a:srgbClr val="002060"/>
                </a:solidFill>
                <a:latin typeface="Open Sans"/>
                <a:ea typeface="Open Sans"/>
                <a:cs typeface="Open Sans"/>
                <a:hlinkClick r:id="rId4">
                  <a:extLst>
                    <a:ext uri="{A12FA001-AC4F-418D-AE19-62706E023703}">
                      <ahyp:hlinkClr xmlns:ahyp="http://schemas.microsoft.com/office/drawing/2018/hyperlinkcolor" val="tx"/>
                    </a:ext>
                  </a:extLst>
                </a:hlinkClick>
              </a:rPr>
              <a:t>Resources to support AF management</a:t>
            </a:r>
            <a:r>
              <a:rPr lang="en-GB" dirty="0">
                <a:latin typeface="Open Sans"/>
                <a:ea typeface="Open Sans"/>
                <a:cs typeface="Open Sans"/>
                <a:hlinkClick r:id="rId4"/>
              </a:rPr>
              <a:t> </a:t>
            </a:r>
            <a:r>
              <a:rPr lang="en-GB" dirty="0">
                <a:latin typeface="Open Sans"/>
                <a:ea typeface="Open Sans"/>
                <a:cs typeface="Open Sans"/>
              </a:rPr>
              <a:t>including treatment pathways and anticoagulant initiation and monitoring</a:t>
            </a:r>
          </a:p>
          <a:p>
            <a:pPr marL="0" indent="0">
              <a:buNone/>
            </a:pPr>
            <a:r>
              <a:rPr lang="en-GB" b="1" dirty="0">
                <a:solidFill>
                  <a:schemeClr val="accent1"/>
                </a:solidFill>
                <a:latin typeface="Open Sans"/>
                <a:ea typeface="Open Sans"/>
                <a:cs typeface="Open Sans"/>
              </a:rPr>
              <a:t>BP not treated to target in AF</a:t>
            </a:r>
          </a:p>
          <a:p>
            <a:pPr marL="0" indent="-172720">
              <a:spcBef>
                <a:spcPts val="0"/>
              </a:spcBef>
            </a:pPr>
            <a:r>
              <a:rPr lang="en-GB" dirty="0">
                <a:latin typeface="Open Sans"/>
                <a:ea typeface="Open Sans"/>
                <a:cs typeface="Open Sans"/>
              </a:rPr>
              <a:t>Optimise therapy: check adherence and consider increasing dose or adding new drug</a:t>
            </a:r>
          </a:p>
          <a:p>
            <a:pPr marL="0" indent="-172720">
              <a:spcBef>
                <a:spcPts val="0"/>
              </a:spcBef>
            </a:pPr>
            <a:r>
              <a:rPr lang="en-GB" dirty="0">
                <a:latin typeface="Open Sans"/>
                <a:ea typeface="Open Sans"/>
                <a:cs typeface="Open Sans"/>
              </a:rPr>
              <a:t>Personalise treatment to the individual considering frailty, co-morbidity and polypharmacy</a:t>
            </a:r>
          </a:p>
          <a:p>
            <a:pPr marL="0" indent="-172720">
              <a:spcBef>
                <a:spcPts val="0"/>
              </a:spcBef>
            </a:pPr>
            <a:r>
              <a:rPr lang="en-GB" b="1" dirty="0">
                <a:solidFill>
                  <a:srgbClr val="002060"/>
                </a:solidFill>
                <a:latin typeface="Open Sans"/>
                <a:ea typeface="Open Sans"/>
                <a:cs typeface="Open Sans"/>
                <a:hlinkClick r:id="rId5">
                  <a:extLst>
                    <a:ext uri="{A12FA001-AC4F-418D-AE19-62706E023703}">
                      <ahyp:hlinkClr xmlns:ahyp="http://schemas.microsoft.com/office/drawing/2018/hyperlinkcolor" val="tx"/>
                    </a:ext>
                  </a:extLst>
                </a:hlinkClick>
              </a:rPr>
              <a:t>Resources to support BP management</a:t>
            </a:r>
            <a:r>
              <a:rPr lang="en-GB" dirty="0">
                <a:solidFill>
                  <a:srgbClr val="ACC90D"/>
                </a:solidFill>
                <a:latin typeface="Open Sans"/>
                <a:ea typeface="Open Sans"/>
                <a:cs typeface="Open Sans"/>
                <a:hlinkClick r:id="rId5">
                  <a:extLst>
                    <a:ext uri="{A12FA001-AC4F-418D-AE19-62706E023703}">
                      <ahyp:hlinkClr xmlns:ahyp="http://schemas.microsoft.com/office/drawing/2018/hyperlinkcolor" val="tx"/>
                    </a:ext>
                  </a:extLst>
                </a:hlinkClick>
              </a:rPr>
              <a:t> </a:t>
            </a:r>
            <a:r>
              <a:rPr lang="en-GB" dirty="0">
                <a:latin typeface="Open Sans"/>
                <a:ea typeface="Open Sans"/>
                <a:cs typeface="Open Sans"/>
              </a:rPr>
              <a:t>including treatment pathways, home monitoring</a:t>
            </a:r>
          </a:p>
        </p:txBody>
      </p:sp>
      <p:sp>
        <p:nvSpPr>
          <p:cNvPr id="6" name="Title 5">
            <a:extLst>
              <a:ext uri="{FF2B5EF4-FFF2-40B4-BE49-F238E27FC236}">
                <a16:creationId xmlns:a16="http://schemas.microsoft.com/office/drawing/2014/main" id="{EFA58FA8-2A82-BA35-42DE-C55A19555A34}"/>
              </a:ext>
            </a:extLst>
          </p:cNvPr>
          <p:cNvSpPr>
            <a:spLocks noGrp="1"/>
          </p:cNvSpPr>
          <p:nvPr>
            <p:ph type="title"/>
          </p:nvPr>
        </p:nvSpPr>
        <p:spPr>
          <a:xfrm>
            <a:off x="300038" y="846751"/>
            <a:ext cx="11591925" cy="498598"/>
          </a:xfrm>
        </p:spPr>
        <p:txBody>
          <a:bodyPr/>
          <a:lstStyle/>
          <a:p>
            <a:r>
              <a:rPr lang="en-GB" sz="2000" b="1" dirty="0">
                <a:latin typeface="Aleo"/>
              </a:rPr>
              <a:t>Optimising CVD prevention – Atrial fibrillation</a:t>
            </a:r>
            <a:endParaRPr lang="en-US" b="1" dirty="0">
              <a:latin typeface="Aleo"/>
            </a:endParaRPr>
          </a:p>
        </p:txBody>
      </p:sp>
      <p:pic>
        <p:nvPicPr>
          <p:cNvPr id="11" name="Picture 10" descr="Icon&#10;&#10;Description automatically generated">
            <a:hlinkClick r:id="rId6"/>
            <a:extLst>
              <a:ext uri="{FF2B5EF4-FFF2-40B4-BE49-F238E27FC236}">
                <a16:creationId xmlns:a16="http://schemas.microsoft.com/office/drawing/2014/main" id="{F0C7771E-9E5D-40D7-E5A6-7453AAC31233}"/>
              </a:ext>
            </a:extLst>
          </p:cNvPr>
          <p:cNvPicPr>
            <a:picLocks noChangeAspect="1"/>
          </p:cNvPicPr>
          <p:nvPr/>
        </p:nvPicPr>
        <p:blipFill>
          <a:blip r:embed="rId7"/>
          <a:stretch>
            <a:fillRect/>
          </a:stretch>
        </p:blipFill>
        <p:spPr>
          <a:xfrm>
            <a:off x="11476439" y="5764198"/>
            <a:ext cx="432000" cy="432000"/>
          </a:xfrm>
          <a:prstGeom prst="rect">
            <a:avLst/>
          </a:prstGeom>
        </p:spPr>
      </p:pic>
      <p:sp>
        <p:nvSpPr>
          <p:cNvPr id="12" name="TextBox 11">
            <a:extLst>
              <a:ext uri="{FF2B5EF4-FFF2-40B4-BE49-F238E27FC236}">
                <a16:creationId xmlns:a16="http://schemas.microsoft.com/office/drawing/2014/main" id="{801411A2-A4BB-87DE-3560-91091BB50196}"/>
              </a:ext>
            </a:extLst>
          </p:cNvPr>
          <p:cNvSpPr txBox="1"/>
          <p:nvPr/>
        </p:nvSpPr>
        <p:spPr>
          <a:xfrm>
            <a:off x="6381679" y="5888392"/>
            <a:ext cx="4891247" cy="161583"/>
          </a:xfrm>
          <a:prstGeom prst="rect">
            <a:avLst/>
          </a:prstGeom>
          <a:noFill/>
          <a:ln>
            <a:noFill/>
          </a:ln>
        </p:spPr>
        <p:txBody>
          <a:bodyPr wrap="square" lIns="0" tIns="0" rIns="0" bIns="0" rtlCol="0" anchor="t">
            <a:spAutoFit/>
          </a:bodyPr>
          <a:lstStyle/>
          <a:p>
            <a:pPr algn="r"/>
            <a:r>
              <a:rPr lang="en-GB" sz="1050" b="1" dirty="0">
                <a:solidFill>
                  <a:srgbClr val="002060"/>
                </a:solidFill>
                <a:latin typeface="Open Sans"/>
                <a:ea typeface="Open Sans"/>
                <a:cs typeface="Open Sans"/>
              </a:rPr>
              <a:t>NICE guidance on atrial fibrillation</a:t>
            </a:r>
          </a:p>
        </p:txBody>
      </p:sp>
      <p:sp>
        <p:nvSpPr>
          <p:cNvPr id="13" name="Triangle 12">
            <a:extLst>
              <a:ext uri="{FF2B5EF4-FFF2-40B4-BE49-F238E27FC236}">
                <a16:creationId xmlns:a16="http://schemas.microsoft.com/office/drawing/2014/main" id="{8E4A83BC-BC2C-8675-44FE-3884F6D75C17}"/>
              </a:ext>
            </a:extLst>
          </p:cNvPr>
          <p:cNvSpPr/>
          <p:nvPr/>
        </p:nvSpPr>
        <p:spPr>
          <a:xfrm rot="5400000">
            <a:off x="11321368" y="5922604"/>
            <a:ext cx="133749" cy="1153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D5A0439-F2BD-194C-09FD-1B111D644F04}"/>
              </a:ext>
            </a:extLst>
          </p:cNvPr>
          <p:cNvCxnSpPr>
            <a:cxnSpLocks/>
          </p:cNvCxnSpPr>
          <p:nvPr/>
        </p:nvCxnSpPr>
        <p:spPr>
          <a:xfrm>
            <a:off x="324752" y="1489134"/>
            <a:ext cx="0" cy="48913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5A016AD-0C91-07B1-769F-706FCF6F053B}"/>
              </a:ext>
            </a:extLst>
          </p:cNvPr>
          <p:cNvSpPr>
            <a:spLocks noGrp="1"/>
          </p:cNvSpPr>
          <p:nvPr>
            <p:ph type="sldNum" sz="quarter" idx="4"/>
          </p:nvPr>
        </p:nvSpPr>
        <p:spPr/>
        <p:txBody>
          <a:bodyPr/>
          <a:lstStyle/>
          <a:p>
            <a:r>
              <a:rPr lang="en-US"/>
              <a:t>Page </a:t>
            </a:r>
            <a:fld id="{906CB73F-6DE2-DE49-AE99-8E267CF49B30}" type="slidenum">
              <a:rPr lang="en-US" smtClean="0"/>
              <a:pPr/>
              <a:t>5</a:t>
            </a:fld>
            <a:endParaRPr lang="en-US"/>
          </a:p>
        </p:txBody>
      </p:sp>
      <p:sp>
        <p:nvSpPr>
          <p:cNvPr id="5" name="TextBox 4">
            <a:extLst>
              <a:ext uri="{FF2B5EF4-FFF2-40B4-BE49-F238E27FC236}">
                <a16:creationId xmlns:a16="http://schemas.microsoft.com/office/drawing/2014/main" id="{4E6DBB9A-45A9-5510-285A-917D2D09BBA8}"/>
              </a:ext>
            </a:extLst>
          </p:cNvPr>
          <p:cNvSpPr txBox="1"/>
          <p:nvPr/>
        </p:nvSpPr>
        <p:spPr>
          <a:xfrm>
            <a:off x="300038" y="2170753"/>
            <a:ext cx="5651495" cy="864000"/>
          </a:xfrm>
          <a:prstGeom prst="rect">
            <a:avLst/>
          </a:prstGeom>
          <a:solidFill>
            <a:schemeClr val="accent3">
              <a:lumMod val="20000"/>
              <a:lumOff val="80000"/>
            </a:schemeClr>
          </a:solidFill>
        </p:spPr>
        <p:txBody>
          <a:bodyPr wrap="square" lIns="91440" tIns="45720" rIns="91440" bIns="45720" rtlCol="0" anchor="t">
            <a:noAutofit/>
          </a:bodyPr>
          <a:lstStyle/>
          <a:p>
            <a:pPr marL="171450" indent="-171450">
              <a:spcAft>
                <a:spcPts val="600"/>
              </a:spcAft>
              <a:buFont typeface="Arial" panose="020B0604020202020204" pitchFamily="34" charset="0"/>
              <a:buChar char="•"/>
            </a:pPr>
            <a:r>
              <a:rPr lang="en-US" sz="1050" b="1" dirty="0">
                <a:solidFill>
                  <a:schemeClr val="accent1"/>
                </a:solidFill>
                <a:latin typeface="Open Sans"/>
                <a:ea typeface="Open Sans"/>
                <a:cs typeface="Open Sans"/>
              </a:rPr>
              <a:t>Atrial fibrillation (AF) increases risk of stroke by a factor of five and </a:t>
            </a:r>
            <a:br>
              <a:rPr lang="en-US" sz="1050" b="1" dirty="0">
                <a:latin typeface="Open Sans"/>
              </a:rPr>
            </a:br>
            <a:r>
              <a:rPr lang="en-US" sz="1050" b="1" dirty="0">
                <a:solidFill>
                  <a:schemeClr val="accent1"/>
                </a:solidFill>
                <a:latin typeface="Open Sans"/>
                <a:ea typeface="Open Sans"/>
                <a:cs typeface="Open Sans"/>
              </a:rPr>
              <a:t>is responsible for about 20% of strokes. </a:t>
            </a:r>
          </a:p>
          <a:p>
            <a:pPr marL="171450" indent="-171450">
              <a:spcAft>
                <a:spcPts val="600"/>
              </a:spcAft>
              <a:buFont typeface="Arial" panose="020B0604020202020204" pitchFamily="34" charset="0"/>
              <a:buChar char="•"/>
            </a:pPr>
            <a:r>
              <a:rPr lang="en-US" sz="1050" b="1" dirty="0">
                <a:solidFill>
                  <a:schemeClr val="accent1"/>
                </a:solidFill>
                <a:latin typeface="Open Sans"/>
                <a:ea typeface="Open Sans"/>
                <a:cs typeface="Open Sans"/>
              </a:rPr>
              <a:t>AF strokes are much more likely to be fatal or to cause </a:t>
            </a:r>
            <a:br>
              <a:rPr lang="en-US" sz="1050" b="1" dirty="0">
                <a:latin typeface="Open Sans"/>
              </a:rPr>
            </a:br>
            <a:r>
              <a:rPr lang="en-US" sz="1050" b="1" dirty="0">
                <a:solidFill>
                  <a:schemeClr val="accent1"/>
                </a:solidFill>
                <a:latin typeface="Open Sans"/>
                <a:ea typeface="Open Sans"/>
                <a:cs typeface="Open Sans"/>
              </a:rPr>
              <a:t>major disability. </a:t>
            </a:r>
          </a:p>
        </p:txBody>
      </p:sp>
      <p:grpSp>
        <p:nvGrpSpPr>
          <p:cNvPr id="17" name="Group 16">
            <a:extLst>
              <a:ext uri="{FF2B5EF4-FFF2-40B4-BE49-F238E27FC236}">
                <a16:creationId xmlns:a16="http://schemas.microsoft.com/office/drawing/2014/main" id="{6433EAE7-F2FD-AB23-BDF6-D1DF0CC8A6CD}"/>
              </a:ext>
            </a:extLst>
          </p:cNvPr>
          <p:cNvGrpSpPr/>
          <p:nvPr/>
        </p:nvGrpSpPr>
        <p:grpSpPr>
          <a:xfrm>
            <a:off x="300038" y="2514740"/>
            <a:ext cx="5651500" cy="762285"/>
            <a:chOff x="-1516863" y="2406390"/>
            <a:chExt cx="8061424" cy="1087341"/>
          </a:xfrm>
        </p:grpSpPr>
        <p:sp>
          <p:nvSpPr>
            <p:cNvPr id="18" name="Triangle 17">
              <a:extLst>
                <a:ext uri="{FF2B5EF4-FFF2-40B4-BE49-F238E27FC236}">
                  <a16:creationId xmlns:a16="http://schemas.microsoft.com/office/drawing/2014/main" id="{9F96A7D9-E3A6-7C8D-9A00-CC36F51C352A}"/>
                </a:ext>
              </a:extLst>
            </p:cNvPr>
            <p:cNvSpPr/>
            <p:nvPr/>
          </p:nvSpPr>
          <p:spPr>
            <a:xfrm rot="10800000">
              <a:off x="5016237" y="3106455"/>
              <a:ext cx="234062" cy="306198"/>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81E632A8-599D-F2D4-3B78-22C9187DE65B}"/>
                </a:ext>
              </a:extLst>
            </p:cNvPr>
            <p:cNvSpPr/>
            <p:nvPr/>
          </p:nvSpPr>
          <p:spPr>
            <a:xfrm rot="11205116">
              <a:off x="5583566" y="2938317"/>
              <a:ext cx="368465" cy="306198"/>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86A527D-4525-2D22-1CDE-00FCF4B6715C}"/>
                </a:ext>
              </a:extLst>
            </p:cNvPr>
            <p:cNvGrpSpPr/>
            <p:nvPr/>
          </p:nvGrpSpPr>
          <p:grpSpPr>
            <a:xfrm>
              <a:off x="-1516863" y="2406390"/>
              <a:ext cx="8061424" cy="1087341"/>
              <a:chOff x="-4052334" y="2391504"/>
              <a:chExt cx="11007458" cy="1484708"/>
            </a:xfrm>
          </p:grpSpPr>
          <p:pic>
            <p:nvPicPr>
              <p:cNvPr id="21" name="Picture 20">
                <a:extLst>
                  <a:ext uri="{FF2B5EF4-FFF2-40B4-BE49-F238E27FC236}">
                    <a16:creationId xmlns:a16="http://schemas.microsoft.com/office/drawing/2014/main" id="{66B102A2-742E-6404-5D5F-D63863E5C6E1}"/>
                  </a:ext>
                </a:extLst>
              </p:cNvPr>
              <p:cNvPicPr>
                <a:picLocks noChangeAspect="1"/>
              </p:cNvPicPr>
              <p:nvPr/>
            </p:nvPicPr>
            <p:blipFill>
              <a:blip r:embed="rId8"/>
              <a:srcRect/>
              <a:stretch/>
            </p:blipFill>
            <p:spPr>
              <a:xfrm>
                <a:off x="3753853" y="2391504"/>
                <a:ext cx="3201271" cy="1484708"/>
              </a:xfrm>
              <a:prstGeom prst="rect">
                <a:avLst/>
              </a:prstGeom>
            </p:spPr>
          </p:pic>
          <p:cxnSp>
            <p:nvCxnSpPr>
              <p:cNvPr id="26" name="Straight Connector 25">
                <a:extLst>
                  <a:ext uri="{FF2B5EF4-FFF2-40B4-BE49-F238E27FC236}">
                    <a16:creationId xmlns:a16="http://schemas.microsoft.com/office/drawing/2014/main" id="{FC51AF28-5520-90EE-A146-B24F5314AA5F}"/>
                  </a:ext>
                </a:extLst>
              </p:cNvPr>
              <p:cNvCxnSpPr>
                <a:cxnSpLocks/>
              </p:cNvCxnSpPr>
              <p:nvPr/>
            </p:nvCxnSpPr>
            <p:spPr>
              <a:xfrm flipH="1">
                <a:off x="-4052334" y="3429001"/>
                <a:ext cx="880072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pic>
        <p:nvPicPr>
          <p:cNvPr id="27" name="Picture 26" descr="A picture containing text, outdoor, sign&#10;&#10;Description automatically generated">
            <a:extLst>
              <a:ext uri="{FF2B5EF4-FFF2-40B4-BE49-F238E27FC236}">
                <a16:creationId xmlns:a16="http://schemas.microsoft.com/office/drawing/2014/main" id="{8CCFC8BF-6EE1-4B60-0FA4-6BB53A3D18C4}"/>
              </a:ext>
            </a:extLst>
          </p:cNvPr>
          <p:cNvPicPr>
            <a:picLocks noChangeAspect="1"/>
          </p:cNvPicPr>
          <p:nvPr/>
        </p:nvPicPr>
        <p:blipFill>
          <a:blip r:embed="rId9"/>
          <a:stretch>
            <a:fillRect/>
          </a:stretch>
        </p:blipFill>
        <p:spPr>
          <a:xfrm>
            <a:off x="2285390" y="4857791"/>
            <a:ext cx="180000" cy="180000"/>
          </a:xfrm>
          <a:prstGeom prst="rect">
            <a:avLst/>
          </a:prstGeom>
        </p:spPr>
      </p:pic>
      <p:pic>
        <p:nvPicPr>
          <p:cNvPr id="28" name="Picture 27" descr="A picture containing text, outdoor, sign&#10;&#10;Description automatically generated">
            <a:extLst>
              <a:ext uri="{FF2B5EF4-FFF2-40B4-BE49-F238E27FC236}">
                <a16:creationId xmlns:a16="http://schemas.microsoft.com/office/drawing/2014/main" id="{4430D17E-3A32-341F-64F4-5FF097ED5283}"/>
              </a:ext>
            </a:extLst>
          </p:cNvPr>
          <p:cNvPicPr>
            <a:picLocks noChangeAspect="1"/>
          </p:cNvPicPr>
          <p:nvPr/>
        </p:nvPicPr>
        <p:blipFill>
          <a:blip r:embed="rId9"/>
          <a:stretch>
            <a:fillRect/>
          </a:stretch>
        </p:blipFill>
        <p:spPr>
          <a:xfrm>
            <a:off x="1784442" y="3336929"/>
            <a:ext cx="180000" cy="180000"/>
          </a:xfrm>
          <a:prstGeom prst="rect">
            <a:avLst/>
          </a:prstGeom>
        </p:spPr>
      </p:pic>
      <p:pic>
        <p:nvPicPr>
          <p:cNvPr id="29" name="Picture 28" descr="A picture containing text, outdoor, sign&#10;&#10;Description automatically generated">
            <a:extLst>
              <a:ext uri="{FF2B5EF4-FFF2-40B4-BE49-F238E27FC236}">
                <a16:creationId xmlns:a16="http://schemas.microsoft.com/office/drawing/2014/main" id="{F3678486-CEA3-B3B9-364F-E31714E0C174}"/>
              </a:ext>
            </a:extLst>
          </p:cNvPr>
          <p:cNvPicPr>
            <a:picLocks noChangeAspect="1"/>
          </p:cNvPicPr>
          <p:nvPr/>
        </p:nvPicPr>
        <p:blipFill>
          <a:blip r:embed="rId9"/>
          <a:stretch>
            <a:fillRect/>
          </a:stretch>
        </p:blipFill>
        <p:spPr>
          <a:xfrm>
            <a:off x="327756" y="6028681"/>
            <a:ext cx="180000" cy="180000"/>
          </a:xfrm>
          <a:prstGeom prst="rect">
            <a:avLst/>
          </a:prstGeom>
        </p:spPr>
      </p:pic>
      <p:sp>
        <p:nvSpPr>
          <p:cNvPr id="30" name="TextBox 29">
            <a:extLst>
              <a:ext uri="{FF2B5EF4-FFF2-40B4-BE49-F238E27FC236}">
                <a16:creationId xmlns:a16="http://schemas.microsoft.com/office/drawing/2014/main" id="{F4412F9C-577C-6BE7-9C47-F6F6D20AA232}"/>
              </a:ext>
            </a:extLst>
          </p:cNvPr>
          <p:cNvSpPr txBox="1"/>
          <p:nvPr/>
        </p:nvSpPr>
        <p:spPr>
          <a:xfrm>
            <a:off x="578407" y="6043723"/>
            <a:ext cx="657200" cy="139638"/>
          </a:xfrm>
          <a:prstGeom prst="rect">
            <a:avLst/>
          </a:prstGeom>
          <a:noFill/>
          <a:ln>
            <a:noFill/>
          </a:ln>
        </p:spPr>
        <p:txBody>
          <a:bodyPr wrap="square" lIns="0" tIns="0" rIns="0" bIns="0" rtlCol="0" anchor="t">
            <a:spAutoFit/>
          </a:bodyPr>
          <a:lstStyle/>
          <a:p>
            <a:r>
              <a:rPr lang="en-GB" sz="900" dirty="0">
                <a:solidFill>
                  <a:schemeClr val="tx1">
                    <a:lumMod val="75000"/>
                    <a:lumOff val="25000"/>
                  </a:schemeClr>
                </a:solidFill>
                <a:latin typeface="Open Sans"/>
                <a:ea typeface="Open Sans"/>
                <a:cs typeface="Open Sans"/>
              </a:rPr>
              <a:t>QOF/DES/IIF</a:t>
            </a:r>
          </a:p>
        </p:txBody>
      </p:sp>
    </p:spTree>
    <p:extLst>
      <p:ext uri="{BB962C8B-B14F-4D97-AF65-F5344CB8AC3E}">
        <p14:creationId xmlns:p14="http://schemas.microsoft.com/office/powerpoint/2010/main" val="343063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DB743ED-F66E-204D-5D38-5DD1D9F36C6A}"/>
              </a:ext>
            </a:extLst>
          </p:cNvPr>
          <p:cNvSpPr>
            <a:spLocks noGrp="1"/>
          </p:cNvSpPr>
          <p:nvPr>
            <p:ph sz="half" idx="2"/>
          </p:nvPr>
        </p:nvSpPr>
        <p:spPr>
          <a:xfrm>
            <a:off x="6240463" y="1489134"/>
            <a:ext cx="5651500" cy="4428392"/>
          </a:xfrm>
        </p:spPr>
        <p:txBody>
          <a:bodyPr>
            <a:spAutoFit/>
          </a:bodyPr>
          <a:lstStyle/>
          <a:p>
            <a:pPr marL="0" indent="0">
              <a:lnSpc>
                <a:spcPct val="110000"/>
              </a:lnSpc>
              <a:spcAft>
                <a:spcPts val="300"/>
              </a:spcAft>
              <a:buNone/>
            </a:pPr>
            <a:r>
              <a:rPr lang="en-GB" b="1" dirty="0">
                <a:solidFill>
                  <a:schemeClr val="accent1"/>
                </a:solidFill>
                <a:latin typeface="Open Sans"/>
                <a:ea typeface="Open Sans"/>
                <a:cs typeface="Open Sans"/>
              </a:rPr>
              <a:t>Lipid management – patients without pre-existing CVD </a:t>
            </a:r>
            <a:endParaRPr lang="en-GB" b="1">
              <a:solidFill>
                <a:schemeClr val="accent1"/>
              </a:solidFill>
              <a:latin typeface="Open Sans"/>
              <a:ea typeface="Open Sans"/>
              <a:cs typeface="Open Sans"/>
            </a:endParaRPr>
          </a:p>
          <a:p>
            <a:pPr marL="171450" indent="-171450">
              <a:spcAft>
                <a:spcPts val="300"/>
              </a:spcAft>
              <a:buFont typeface="Arial" panose="020B0604020202020204" pitchFamily="34" charset="0"/>
              <a:buChar char="•"/>
            </a:pPr>
            <a:r>
              <a:rPr lang="en-GB" dirty="0">
                <a:latin typeface="Open Sans"/>
                <a:ea typeface="Open Sans"/>
                <a:cs typeface="Open Sans"/>
              </a:rPr>
              <a:t>Record up to date </a:t>
            </a:r>
            <a:r>
              <a:rPr lang="en-GB" err="1">
                <a:latin typeface="Open Sans"/>
                <a:ea typeface="Open Sans"/>
                <a:cs typeface="Open Sans"/>
              </a:rPr>
              <a:t>QRisk</a:t>
            </a:r>
            <a:r>
              <a:rPr lang="en-GB" dirty="0">
                <a:latin typeface="Open Sans"/>
                <a:ea typeface="Open Sans"/>
                <a:cs typeface="Open Sans"/>
              </a:rPr>
              <a:t> score and support lifestyle change</a:t>
            </a:r>
            <a:endParaRPr lang="en-GB">
              <a:latin typeface="Open Sans"/>
              <a:ea typeface="Open Sans"/>
              <a:cs typeface="Open Sans"/>
            </a:endParaRPr>
          </a:p>
          <a:p>
            <a:pPr marL="171450" indent="-171450">
              <a:spcAft>
                <a:spcPts val="300"/>
              </a:spcAft>
              <a:buFont typeface="Arial" panose="020B0604020202020204" pitchFamily="34" charset="0"/>
              <a:buChar char="•"/>
            </a:pPr>
            <a:r>
              <a:rPr lang="en-GB" dirty="0">
                <a:latin typeface="Open Sans"/>
                <a:ea typeface="Open Sans"/>
                <a:cs typeface="Open Sans"/>
              </a:rPr>
              <a:t>If </a:t>
            </a:r>
            <a:r>
              <a:rPr lang="en-GB" err="1">
                <a:latin typeface="Open Sans"/>
                <a:ea typeface="Open Sans"/>
                <a:cs typeface="Open Sans"/>
              </a:rPr>
              <a:t>QRisk</a:t>
            </a:r>
            <a:r>
              <a:rPr lang="en-GB" dirty="0">
                <a:latin typeface="Open Sans"/>
                <a:ea typeface="Open Sans"/>
                <a:cs typeface="Open Sans"/>
              </a:rPr>
              <a:t> score ≥10% (or if CKD or T1 diabetes aged 40 plus years), ensure on </a:t>
            </a:r>
            <a:r>
              <a:rPr lang="en-GB" b="1" dirty="0">
                <a:latin typeface="Open Sans"/>
                <a:ea typeface="Open Sans"/>
                <a:cs typeface="Open Sans"/>
              </a:rPr>
              <a:t>high intensity </a:t>
            </a:r>
            <a:r>
              <a:rPr lang="en-GB" dirty="0">
                <a:latin typeface="Open Sans"/>
                <a:ea typeface="Open Sans"/>
                <a:cs typeface="Open Sans"/>
              </a:rPr>
              <a:t>statin </a:t>
            </a:r>
            <a:br>
              <a:rPr lang="en-GB" dirty="0">
                <a:latin typeface="Open Sans"/>
              </a:rPr>
            </a:br>
            <a:r>
              <a:rPr lang="en-GB" dirty="0">
                <a:latin typeface="Open Sans"/>
                <a:ea typeface="Open Sans"/>
                <a:cs typeface="Open Sans"/>
              </a:rPr>
              <a:t>(</a:t>
            </a:r>
            <a:r>
              <a:rPr lang="en-GB" err="1">
                <a:latin typeface="Open Sans"/>
                <a:ea typeface="Open Sans"/>
                <a:cs typeface="Open Sans"/>
              </a:rPr>
              <a:t>eg</a:t>
            </a:r>
            <a:r>
              <a:rPr lang="en-GB" dirty="0">
                <a:latin typeface="Open Sans"/>
                <a:ea typeface="Open Sans"/>
                <a:cs typeface="Open Sans"/>
              </a:rPr>
              <a:t> atorvastatin 20mg) or start statin if lifestyle change alone is not effective</a:t>
            </a:r>
            <a:endParaRPr lang="en-GB">
              <a:latin typeface="Open Sans"/>
              <a:ea typeface="Open Sans"/>
              <a:cs typeface="Open Sans"/>
            </a:endParaRPr>
          </a:p>
          <a:p>
            <a:pPr marL="171450" indent="-171450">
              <a:spcAft>
                <a:spcPts val="300"/>
              </a:spcAft>
              <a:buFont typeface="Arial" panose="020B0604020202020204" pitchFamily="34" charset="0"/>
              <a:buChar char="•"/>
            </a:pPr>
            <a:r>
              <a:rPr lang="en-GB" dirty="0">
                <a:latin typeface="Open Sans"/>
                <a:ea typeface="Open Sans"/>
                <a:cs typeface="Open Sans"/>
              </a:rPr>
              <a:t>If non-</a:t>
            </a:r>
            <a:r>
              <a:rPr lang="en-GB" err="1">
                <a:latin typeface="Open Sans"/>
                <a:ea typeface="Open Sans"/>
                <a:cs typeface="Open Sans"/>
              </a:rPr>
              <a:t>HDLc</a:t>
            </a:r>
            <a:r>
              <a:rPr lang="en-GB" dirty="0">
                <a:latin typeface="Open Sans"/>
                <a:ea typeface="Open Sans"/>
                <a:cs typeface="Open Sans"/>
              </a:rPr>
              <a:t> not reduced to target, (or if statin not tolerated) titrate statin dose and consider ezetimibe or </a:t>
            </a:r>
            <a:r>
              <a:rPr lang="en-GB" err="1">
                <a:latin typeface="Open Sans"/>
                <a:ea typeface="Open Sans"/>
                <a:cs typeface="Open Sans"/>
              </a:rPr>
              <a:t>bempedoic</a:t>
            </a:r>
            <a:r>
              <a:rPr lang="en-GB" dirty="0">
                <a:latin typeface="Open Sans"/>
                <a:ea typeface="Open Sans"/>
                <a:cs typeface="Open Sans"/>
              </a:rPr>
              <a:t> acid</a:t>
            </a:r>
            <a:endParaRPr lang="en-GB" b="1">
              <a:latin typeface="Open Sans"/>
              <a:ea typeface="Open Sans"/>
              <a:cs typeface="Open Sans"/>
            </a:endParaRPr>
          </a:p>
          <a:p>
            <a:pPr marL="0" indent="0">
              <a:lnSpc>
                <a:spcPct val="110000"/>
              </a:lnSpc>
              <a:spcBef>
                <a:spcPts val="1000"/>
              </a:spcBef>
              <a:spcAft>
                <a:spcPts val="300"/>
              </a:spcAft>
              <a:buNone/>
            </a:pPr>
            <a:r>
              <a:rPr lang="en-GB" b="1" dirty="0">
                <a:solidFill>
                  <a:schemeClr val="accent1"/>
                </a:solidFill>
                <a:latin typeface="Open Sans"/>
                <a:ea typeface="Open Sans"/>
                <a:cs typeface="Open Sans"/>
              </a:rPr>
              <a:t>Familial hypercholesterolaemia diagnosis</a:t>
            </a:r>
            <a:endParaRPr lang="en-GB" b="1">
              <a:solidFill>
                <a:schemeClr val="accent1"/>
              </a:solidFill>
              <a:latin typeface="Open Sans"/>
              <a:ea typeface="Open Sans"/>
              <a:cs typeface="Open Sans"/>
            </a:endParaRPr>
          </a:p>
          <a:p>
            <a:pPr marL="171450" indent="-171450">
              <a:spcAft>
                <a:spcPts val="300"/>
              </a:spcAft>
              <a:buFont typeface="Arial" panose="020B0604020202020204" pitchFamily="34" charset="0"/>
              <a:buChar char="•"/>
            </a:pPr>
            <a:r>
              <a:rPr lang="en-GB" dirty="0">
                <a:latin typeface="Open Sans"/>
                <a:ea typeface="Open Sans"/>
                <a:cs typeface="Open Sans"/>
              </a:rPr>
              <a:t>Suspect possible FH in people under 30 if not on FH register and total cholesterol &gt;7.5 </a:t>
            </a:r>
            <a:r>
              <a:rPr lang="en-GB" err="1">
                <a:latin typeface="Open Sans"/>
                <a:ea typeface="Open Sans"/>
                <a:cs typeface="Open Sans"/>
              </a:rPr>
              <a:t>mmo</a:t>
            </a:r>
            <a:r>
              <a:rPr lang="en-GB" dirty="0">
                <a:latin typeface="Open Sans"/>
                <a:ea typeface="Open Sans"/>
                <a:cs typeface="Open Sans"/>
              </a:rPr>
              <a:t>/l or </a:t>
            </a:r>
            <a:br>
              <a:rPr lang="en-GB" dirty="0">
                <a:latin typeface="Open Sans"/>
              </a:rPr>
            </a:br>
            <a:r>
              <a:rPr lang="en-GB" dirty="0">
                <a:latin typeface="Open Sans"/>
                <a:ea typeface="Open Sans"/>
                <a:cs typeface="Open Sans"/>
              </a:rPr>
              <a:t>non-</a:t>
            </a:r>
            <a:r>
              <a:rPr lang="en-GB" err="1">
                <a:latin typeface="Open Sans"/>
                <a:ea typeface="Open Sans"/>
                <a:cs typeface="Open Sans"/>
              </a:rPr>
              <a:t>HDLc</a:t>
            </a:r>
            <a:r>
              <a:rPr lang="en-GB" dirty="0">
                <a:latin typeface="Open Sans"/>
                <a:ea typeface="Open Sans"/>
                <a:cs typeface="Open Sans"/>
              </a:rPr>
              <a:t> &gt;6 mmol/l </a:t>
            </a:r>
            <a:endParaRPr lang="en-GB">
              <a:latin typeface="Open Sans"/>
              <a:ea typeface="Open Sans"/>
              <a:cs typeface="Open Sans"/>
            </a:endParaRPr>
          </a:p>
          <a:p>
            <a:pPr marL="171450" indent="-171450">
              <a:spcAft>
                <a:spcPts val="300"/>
              </a:spcAft>
              <a:buFont typeface="Arial" panose="020B0604020202020204" pitchFamily="34" charset="0"/>
              <a:buChar char="•"/>
            </a:pPr>
            <a:r>
              <a:rPr lang="en-GB" dirty="0">
                <a:latin typeface="Open Sans"/>
                <a:ea typeface="Open Sans"/>
                <a:cs typeface="Open Sans"/>
              </a:rPr>
              <a:t>Suspect possible FH in people 30 years and over not on the FH register and total cholesterol </a:t>
            </a:r>
            <a:br>
              <a:rPr lang="en-GB" dirty="0">
                <a:latin typeface="Open Sans"/>
              </a:rPr>
            </a:br>
            <a:r>
              <a:rPr lang="en-GB" dirty="0">
                <a:latin typeface="Open Sans"/>
                <a:ea typeface="Open Sans"/>
                <a:cs typeface="Open Sans"/>
              </a:rPr>
              <a:t>&gt;9 mmol/l or non-</a:t>
            </a:r>
            <a:r>
              <a:rPr lang="en-GB" err="1">
                <a:latin typeface="Open Sans"/>
                <a:ea typeface="Open Sans"/>
                <a:cs typeface="Open Sans"/>
              </a:rPr>
              <a:t>HDLc</a:t>
            </a:r>
            <a:r>
              <a:rPr lang="en-GB" dirty="0">
                <a:latin typeface="Open Sans"/>
                <a:ea typeface="Open Sans"/>
                <a:cs typeface="Open Sans"/>
              </a:rPr>
              <a:t> &gt;7.5 mmol/l </a:t>
            </a:r>
            <a:endParaRPr lang="en-GB">
              <a:latin typeface="Open Sans"/>
              <a:ea typeface="Open Sans"/>
              <a:cs typeface="Open Sans"/>
            </a:endParaRPr>
          </a:p>
          <a:p>
            <a:pPr marL="171450" indent="-171450">
              <a:spcAft>
                <a:spcPts val="300"/>
              </a:spcAft>
              <a:buFont typeface="Arial" panose="020B0604020202020204" pitchFamily="34" charset="0"/>
              <a:buChar char="•"/>
            </a:pPr>
            <a:r>
              <a:rPr lang="en-GB" dirty="0">
                <a:latin typeface="Open Sans"/>
                <a:ea typeface="Open Sans"/>
                <a:cs typeface="Open Sans"/>
              </a:rPr>
              <a:t>Review diagnosis of patients on the FH register (ensure genetic confirmation) because incorrect coding is common</a:t>
            </a:r>
            <a:endParaRPr lang="en-GB">
              <a:latin typeface="Open Sans"/>
              <a:ea typeface="Open Sans"/>
              <a:cs typeface="Open Sans"/>
            </a:endParaRPr>
          </a:p>
          <a:p>
            <a:pPr marL="0" lvl="1" indent="0">
              <a:spcBef>
                <a:spcPts val="1000"/>
              </a:spcBef>
              <a:buNone/>
            </a:pPr>
            <a:r>
              <a:rPr lang="en-GB" sz="1050" b="1" dirty="0">
                <a:solidFill>
                  <a:schemeClr val="accent1"/>
                </a:solidFill>
                <a:latin typeface="Open Sans"/>
                <a:ea typeface="Open Sans"/>
                <a:cs typeface="Open Sans"/>
              </a:rPr>
              <a:t>Familial hypercholesterolaemia management</a:t>
            </a:r>
            <a:endParaRPr lang="en-GB" sz="1050" b="1">
              <a:solidFill>
                <a:schemeClr val="accent1"/>
              </a:solidFill>
              <a:latin typeface="Open Sans"/>
              <a:ea typeface="Open Sans"/>
              <a:cs typeface="Open Sans"/>
            </a:endParaRPr>
          </a:p>
          <a:p>
            <a:pPr marL="171450" indent="-171450">
              <a:spcAft>
                <a:spcPts val="300"/>
              </a:spcAft>
              <a:buFont typeface="Arial" panose="020B0604020202020204" pitchFamily="34" charset="0"/>
              <a:buChar char="•"/>
            </a:pPr>
            <a:r>
              <a:rPr lang="en-GB" dirty="0">
                <a:latin typeface="Open Sans"/>
                <a:ea typeface="Open Sans"/>
                <a:cs typeface="Open Sans"/>
              </a:rPr>
              <a:t>Ensure on </a:t>
            </a:r>
            <a:r>
              <a:rPr lang="en-GB" b="1" dirty="0">
                <a:latin typeface="Open Sans"/>
                <a:ea typeface="Open Sans"/>
                <a:cs typeface="Open Sans"/>
              </a:rPr>
              <a:t>high dose high intensity </a:t>
            </a:r>
            <a:r>
              <a:rPr lang="en-GB" dirty="0">
                <a:latin typeface="Open Sans"/>
                <a:ea typeface="Open Sans"/>
                <a:cs typeface="Open Sans"/>
              </a:rPr>
              <a:t>statin (</a:t>
            </a:r>
            <a:r>
              <a:rPr lang="en-GB" err="1">
                <a:latin typeface="Open Sans"/>
                <a:ea typeface="Open Sans"/>
                <a:cs typeface="Open Sans"/>
              </a:rPr>
              <a:t>ie</a:t>
            </a:r>
            <a:r>
              <a:rPr lang="en-GB" dirty="0">
                <a:latin typeface="Open Sans"/>
                <a:ea typeface="Open Sans"/>
                <a:cs typeface="Open Sans"/>
              </a:rPr>
              <a:t> atorvastatin 80mg or rosuvastatin 20mg) – or start statin if not already prescribed– and support lifestyle change</a:t>
            </a:r>
            <a:endParaRPr lang="en-GB">
              <a:latin typeface="Open Sans"/>
              <a:ea typeface="Open Sans"/>
              <a:cs typeface="Open Sans"/>
            </a:endParaRPr>
          </a:p>
          <a:p>
            <a:pPr marL="171450" indent="-171450">
              <a:spcAft>
                <a:spcPts val="300"/>
              </a:spcAft>
              <a:buFont typeface="Arial" panose="020B0604020202020204" pitchFamily="34" charset="0"/>
              <a:buChar char="•"/>
            </a:pPr>
            <a:r>
              <a:rPr lang="en-GB" dirty="0">
                <a:latin typeface="Open Sans"/>
                <a:ea typeface="Open Sans"/>
                <a:cs typeface="Open Sans"/>
              </a:rPr>
              <a:t>If non-</a:t>
            </a:r>
            <a:r>
              <a:rPr lang="en-GB" err="1">
                <a:latin typeface="Open Sans"/>
                <a:ea typeface="Open Sans"/>
                <a:cs typeface="Open Sans"/>
              </a:rPr>
              <a:t>HDLc</a:t>
            </a:r>
            <a:r>
              <a:rPr lang="en-GB" dirty="0">
                <a:latin typeface="Open Sans"/>
                <a:ea typeface="Open Sans"/>
                <a:cs typeface="Open Sans"/>
              </a:rPr>
              <a:t> not reduced to target or statin not tolerated, consider ezetimibe, PCSK9i(mab) or </a:t>
            </a:r>
            <a:r>
              <a:rPr lang="en-GB" err="1">
                <a:latin typeface="Open Sans"/>
                <a:ea typeface="Open Sans"/>
                <a:cs typeface="Open Sans"/>
              </a:rPr>
              <a:t>bempedoic</a:t>
            </a:r>
            <a:r>
              <a:rPr lang="en-GB" dirty="0">
                <a:latin typeface="Open Sans"/>
                <a:ea typeface="Open Sans"/>
                <a:cs typeface="Open Sans"/>
              </a:rPr>
              <a:t> acid</a:t>
            </a:r>
            <a:endParaRPr lang="en-GB">
              <a:latin typeface="Open Sans"/>
              <a:ea typeface="Open Sans"/>
              <a:cs typeface="Open Sans"/>
            </a:endParaRPr>
          </a:p>
          <a:p>
            <a:pPr marL="171450" indent="-171450">
              <a:spcAft>
                <a:spcPts val="300"/>
              </a:spcAft>
              <a:buFont typeface="Arial" panose="020B0604020202020204" pitchFamily="34" charset="0"/>
              <a:buChar char="•"/>
            </a:pPr>
            <a:r>
              <a:rPr lang="en-GB" b="1" dirty="0">
                <a:solidFill>
                  <a:srgbClr val="002060"/>
                </a:solidFill>
                <a:latin typeface="Open Sans"/>
                <a:ea typeface="Open Sans"/>
                <a:cs typeface="Open Sans"/>
                <a:hlinkClick r:id="rId2">
                  <a:extLst>
                    <a:ext uri="{A12FA001-AC4F-418D-AE19-62706E023703}">
                      <ahyp:hlinkClr xmlns:ahyp="http://schemas.microsoft.com/office/drawing/2018/hyperlinkcolor" val="tx"/>
                    </a:ext>
                  </a:extLst>
                </a:hlinkClick>
              </a:rPr>
              <a:t>Resources to support diagnosis and management of FH</a:t>
            </a:r>
            <a:r>
              <a:rPr lang="en-GB" dirty="0">
                <a:latin typeface="Open Sans"/>
                <a:ea typeface="Open Sans"/>
                <a:cs typeface="Open Sans"/>
                <a:hlinkClick r:id="rId2">
                  <a:extLst>
                    <a:ext uri="{A12FA001-AC4F-418D-AE19-62706E023703}">
                      <ahyp:hlinkClr xmlns:ahyp="http://schemas.microsoft.com/office/drawing/2018/hyperlinkcolor" val="tx"/>
                    </a:ext>
                  </a:extLst>
                </a:hlinkClick>
              </a:rPr>
              <a:t> </a:t>
            </a:r>
            <a:r>
              <a:rPr lang="en-GB" dirty="0">
                <a:latin typeface="Open Sans"/>
                <a:ea typeface="Open Sans"/>
                <a:cs typeface="Open Sans"/>
              </a:rPr>
              <a:t>including assessment and treatment pathways, statin intolerance or hesitancy</a:t>
            </a:r>
          </a:p>
        </p:txBody>
      </p:sp>
      <p:sp>
        <p:nvSpPr>
          <p:cNvPr id="2" name="Content Placeholder 1">
            <a:extLst>
              <a:ext uri="{FF2B5EF4-FFF2-40B4-BE49-F238E27FC236}">
                <a16:creationId xmlns:a16="http://schemas.microsoft.com/office/drawing/2014/main" id="{77FDCF40-39CB-51FA-8971-F940CE8C12E3}"/>
              </a:ext>
            </a:extLst>
          </p:cNvPr>
          <p:cNvSpPr>
            <a:spLocks noGrp="1"/>
          </p:cNvSpPr>
          <p:nvPr>
            <p:ph sz="half" idx="4294967295"/>
          </p:nvPr>
        </p:nvSpPr>
        <p:spPr>
          <a:xfrm>
            <a:off x="300039" y="1489134"/>
            <a:ext cx="5651500" cy="4375557"/>
          </a:xfrm>
        </p:spPr>
        <p:txBody>
          <a:bodyPr/>
          <a:lstStyle/>
          <a:p>
            <a:pPr marL="179705" lvl="1" indent="0">
              <a:spcBef>
                <a:spcPts val="0"/>
              </a:spcBef>
              <a:spcAft>
                <a:spcPts val="600"/>
              </a:spcAft>
              <a:buNone/>
            </a:pPr>
            <a:r>
              <a:rPr lang="en-GB" b="1" dirty="0">
                <a:solidFill>
                  <a:schemeClr val="accent1"/>
                </a:solidFill>
                <a:latin typeface="Open Sans"/>
                <a:ea typeface="Open Sans"/>
                <a:cs typeface="Open Sans"/>
              </a:rPr>
              <a:t>High cholesterol is a leading cause of heart attack, stroke and dementia. Treating people who have pre-existing CVD, or are at high risk of CVD with statins is highly effective at preventing cardiovascular events. Despite this, statin hesitancy is common and there is substantial scope for improving care.</a:t>
            </a:r>
            <a:endParaRPr lang="en-US">
              <a:solidFill>
                <a:schemeClr val="accent1"/>
              </a:solidFill>
              <a:latin typeface="Open Sans"/>
              <a:ea typeface="Open Sans"/>
              <a:cs typeface="Open Sans"/>
            </a:endParaRPr>
          </a:p>
          <a:p>
            <a:pPr marL="179705" lvl="1" indent="0">
              <a:spcBef>
                <a:spcPts val="0"/>
              </a:spcBef>
              <a:buNone/>
            </a:pPr>
            <a:r>
              <a:rPr lang="en-GB" b="1" dirty="0">
                <a:solidFill>
                  <a:schemeClr val="accent1"/>
                </a:solidFill>
                <a:latin typeface="Open Sans"/>
                <a:ea typeface="Open Sans"/>
                <a:cs typeface="Open Sans"/>
              </a:rPr>
              <a:t>Less than 10% of Familial Hypercholesterolaemia (FH) cases are diagnosed. People with cholesterol levels that suggest FH should be considered for genetic testing, and if positive, cascade genetic testing should be offered to their families.</a:t>
            </a:r>
          </a:p>
          <a:p>
            <a:pPr marL="179705" lvl="1" indent="0">
              <a:spcBef>
                <a:spcPts val="0"/>
              </a:spcBef>
              <a:buNone/>
            </a:pPr>
            <a:endParaRPr lang="en-GB" b="1" dirty="0">
              <a:cs typeface="Calibri" panose="020F0502020204030204"/>
            </a:endParaRPr>
          </a:p>
          <a:p>
            <a:pPr marL="179705" lvl="1" indent="0">
              <a:spcBef>
                <a:spcPts val="0"/>
              </a:spcBef>
              <a:buNone/>
            </a:pPr>
            <a:endParaRPr lang="en-GB" sz="1050" b="1" dirty="0">
              <a:cs typeface="Calibri" panose="020F0502020204030204"/>
            </a:endParaRPr>
          </a:p>
          <a:p>
            <a:pPr marL="179705" lvl="1" indent="0">
              <a:spcBef>
                <a:spcPts val="0"/>
              </a:spcBef>
              <a:buNone/>
            </a:pPr>
            <a:endParaRPr lang="en-GB" b="1" dirty="0">
              <a:cs typeface="Calibri" panose="020F0502020204030204"/>
            </a:endParaRPr>
          </a:p>
          <a:p>
            <a:pPr marL="179705" lvl="1" indent="0">
              <a:spcBef>
                <a:spcPts val="0"/>
              </a:spcBef>
              <a:buNone/>
            </a:pPr>
            <a:endParaRPr lang="en-GB" sz="1050" b="1" dirty="0">
              <a:cs typeface="Calibri" panose="020F0502020204030204"/>
            </a:endParaRPr>
          </a:p>
          <a:p>
            <a:pPr marL="179705" lvl="1" indent="0">
              <a:spcBef>
                <a:spcPts val="0"/>
              </a:spcBef>
              <a:buNone/>
            </a:pPr>
            <a:endParaRPr lang="en-GB" sz="1050" b="1" dirty="0">
              <a:cs typeface="Calibri" panose="020F0502020204030204"/>
            </a:endParaRPr>
          </a:p>
          <a:p>
            <a:pPr marL="0" lvl="1" indent="0">
              <a:spcBef>
                <a:spcPts val="1500"/>
              </a:spcBef>
              <a:buNone/>
            </a:pPr>
            <a:r>
              <a:rPr lang="en-GB" b="1" dirty="0">
                <a:solidFill>
                  <a:schemeClr val="accent1"/>
                </a:solidFill>
                <a:latin typeface="Open Sans"/>
                <a:ea typeface="Open Sans"/>
                <a:cs typeface="Open Sans"/>
              </a:rPr>
              <a:t>Support for lifestyle change is central to cholesterol management</a:t>
            </a:r>
          </a:p>
          <a:p>
            <a:pPr marL="171450" indent="-171450">
              <a:spcBef>
                <a:spcPts val="0"/>
              </a:spcBef>
              <a:buFont typeface="Arial" panose="020B0604020202020204" pitchFamily="34" charset="0"/>
              <a:buChar char="•"/>
            </a:pPr>
            <a:r>
              <a:rPr lang="en-GB" b="1" dirty="0">
                <a:solidFill>
                  <a:srgbClr val="002060"/>
                </a:solidFill>
                <a:latin typeface="Open Sans"/>
                <a:ea typeface="Open Sans"/>
                <a:cs typeface="Open Sans"/>
                <a:hlinkClick r:id="rId3">
                  <a:extLst>
                    <a:ext uri="{A12FA001-AC4F-418D-AE19-62706E023703}">
                      <ahyp:hlinkClr xmlns:ahyp="http://schemas.microsoft.com/office/drawing/2018/hyperlinkcolor" val="tx"/>
                    </a:ext>
                  </a:extLst>
                </a:hlinkClick>
              </a:rPr>
              <a:t>Resources to support staff helping patients</a:t>
            </a:r>
            <a:r>
              <a:rPr lang="en-GB" b="0" dirty="0">
                <a:solidFill>
                  <a:srgbClr val="ACC90D"/>
                </a:solidFill>
                <a:latin typeface="Open Sans"/>
                <a:ea typeface="Open Sans"/>
                <a:cs typeface="Open Sans"/>
                <a:hlinkClick r:id="rId3">
                  <a:extLst>
                    <a:ext uri="{A12FA001-AC4F-418D-AE19-62706E023703}">
                      <ahyp:hlinkClr xmlns:ahyp="http://schemas.microsoft.com/office/drawing/2018/hyperlinkcolor" val="tx"/>
                    </a:ext>
                  </a:extLst>
                </a:hlinkClick>
              </a:rPr>
              <a:t> </a:t>
            </a:r>
            <a:r>
              <a:rPr lang="en-GB" b="0" dirty="0">
                <a:latin typeface="Open Sans"/>
                <a:ea typeface="Open Sans"/>
                <a:cs typeface="Open Sans"/>
              </a:rPr>
              <a:t>to understand their conditions, to self manage and to make lifestyle changes</a:t>
            </a:r>
          </a:p>
          <a:p>
            <a:pPr marL="0" indent="0">
              <a:buNone/>
            </a:pPr>
            <a:r>
              <a:rPr lang="en-GB" b="1" dirty="0">
                <a:solidFill>
                  <a:schemeClr val="accent1"/>
                </a:solidFill>
                <a:latin typeface="Open Sans"/>
                <a:ea typeface="Open Sans"/>
                <a:cs typeface="Open Sans"/>
              </a:rPr>
              <a:t>Lipid management – patients with pre-existing CVD</a:t>
            </a:r>
          </a:p>
          <a:p>
            <a:pPr marL="171450" indent="-171450">
              <a:spcBef>
                <a:spcPts val="0"/>
              </a:spcBef>
              <a:buFont typeface="Arial" panose="020B0604020202020204" pitchFamily="34" charset="0"/>
              <a:buChar char="•"/>
            </a:pPr>
            <a:r>
              <a:rPr lang="en-GB" b="0" dirty="0">
                <a:latin typeface="Open Sans"/>
                <a:ea typeface="Open Sans"/>
                <a:cs typeface="Open Sans"/>
              </a:rPr>
              <a:t>Ensure on </a:t>
            </a:r>
            <a:r>
              <a:rPr lang="en-GB" b="1" dirty="0">
                <a:latin typeface="Open Sans"/>
                <a:ea typeface="Open Sans"/>
                <a:cs typeface="Open Sans"/>
              </a:rPr>
              <a:t>high dose high intensity </a:t>
            </a:r>
            <a:r>
              <a:rPr lang="en-GB" b="0" dirty="0">
                <a:latin typeface="Open Sans"/>
                <a:ea typeface="Open Sans"/>
                <a:cs typeface="Open Sans"/>
              </a:rPr>
              <a:t>statin (</a:t>
            </a:r>
            <a:r>
              <a:rPr lang="en-GB" b="0" err="1">
                <a:latin typeface="Open Sans"/>
                <a:ea typeface="Open Sans"/>
                <a:cs typeface="Open Sans"/>
              </a:rPr>
              <a:t>ie</a:t>
            </a:r>
            <a:r>
              <a:rPr lang="en-GB" b="0" dirty="0">
                <a:latin typeface="Open Sans"/>
                <a:ea typeface="Open Sans"/>
                <a:cs typeface="Open Sans"/>
              </a:rPr>
              <a:t> atorvastatin 80mg or rosuvastatin 20mg) – or start statin if not already prescribed– and support lifestyle change</a:t>
            </a:r>
          </a:p>
          <a:p>
            <a:pPr marL="171450" indent="-171450">
              <a:spcBef>
                <a:spcPts val="0"/>
              </a:spcBef>
              <a:buFont typeface="Arial" panose="020B0604020202020204" pitchFamily="34" charset="0"/>
              <a:buChar char="•"/>
            </a:pPr>
            <a:r>
              <a:rPr lang="en-GB" b="0" dirty="0">
                <a:latin typeface="Open Sans"/>
                <a:ea typeface="Open Sans"/>
                <a:cs typeface="Open Sans"/>
              </a:rPr>
              <a:t>If non-</a:t>
            </a:r>
            <a:r>
              <a:rPr lang="en-GB" b="0" err="1">
                <a:latin typeface="Open Sans"/>
                <a:ea typeface="Open Sans"/>
                <a:cs typeface="Open Sans"/>
              </a:rPr>
              <a:t>HDLc</a:t>
            </a:r>
            <a:r>
              <a:rPr lang="en-GB" b="0" dirty="0">
                <a:latin typeface="Open Sans"/>
                <a:ea typeface="Open Sans"/>
                <a:cs typeface="Open Sans"/>
              </a:rPr>
              <a:t> not reduced to target or statin not tolerated, consider ezetimibe, </a:t>
            </a:r>
            <a:r>
              <a:rPr lang="en-GB" b="0" err="1">
                <a:latin typeface="Open Sans"/>
                <a:ea typeface="Open Sans"/>
                <a:cs typeface="Open Sans"/>
              </a:rPr>
              <a:t>Inclisiran</a:t>
            </a:r>
            <a:r>
              <a:rPr lang="en-GB" b="0" dirty="0">
                <a:latin typeface="Open Sans"/>
                <a:ea typeface="Open Sans"/>
                <a:cs typeface="Open Sans"/>
              </a:rPr>
              <a:t>, PCSK9i(mab) or </a:t>
            </a:r>
            <a:r>
              <a:rPr lang="en-GB" b="0" err="1">
                <a:latin typeface="Open Sans"/>
                <a:ea typeface="Open Sans"/>
                <a:cs typeface="Open Sans"/>
              </a:rPr>
              <a:t>bempedoic</a:t>
            </a:r>
            <a:r>
              <a:rPr lang="en-GB" b="0" dirty="0">
                <a:latin typeface="Open Sans"/>
                <a:ea typeface="Open Sans"/>
                <a:cs typeface="Open Sans"/>
              </a:rPr>
              <a:t> acid</a:t>
            </a:r>
            <a:endParaRPr lang="en-GB" b="0">
              <a:latin typeface="Open Sans"/>
              <a:ea typeface="Open Sans"/>
              <a:cs typeface="Open Sans"/>
            </a:endParaRPr>
          </a:p>
          <a:p>
            <a:pPr marL="171450" indent="-171450">
              <a:spcBef>
                <a:spcPts val="0"/>
              </a:spcBef>
              <a:buFont typeface="Arial" panose="020B0604020202020204" pitchFamily="34" charset="0"/>
              <a:buChar char="•"/>
            </a:pPr>
            <a:r>
              <a:rPr lang="en-GB" b="1" dirty="0">
                <a:solidFill>
                  <a:srgbClr val="002060"/>
                </a:solidFill>
                <a:latin typeface="Open Sans"/>
                <a:ea typeface="Open Sans"/>
                <a:cs typeface="Open Sans"/>
                <a:hlinkClick r:id="rId2">
                  <a:extLst>
                    <a:ext uri="{A12FA001-AC4F-418D-AE19-62706E023703}">
                      <ahyp:hlinkClr xmlns:ahyp="http://schemas.microsoft.com/office/drawing/2018/hyperlinkcolor" val="tx"/>
                    </a:ext>
                  </a:extLst>
                </a:hlinkClick>
              </a:rPr>
              <a:t>Resources to support lipid managemen</a:t>
            </a:r>
            <a:r>
              <a:rPr lang="en-GB" b="0" dirty="0">
                <a:solidFill>
                  <a:srgbClr val="002060"/>
                </a:solidFill>
                <a:latin typeface="Open Sans"/>
                <a:ea typeface="Open Sans"/>
                <a:cs typeface="Open Sans"/>
                <a:hlinkClick r:id="rId2">
                  <a:extLst>
                    <a:ext uri="{A12FA001-AC4F-418D-AE19-62706E023703}">
                      <ahyp:hlinkClr xmlns:ahyp="http://schemas.microsoft.com/office/drawing/2018/hyperlinkcolor" val="tx"/>
                    </a:ext>
                  </a:extLst>
                </a:hlinkClick>
              </a:rPr>
              <a:t>t</a:t>
            </a:r>
            <a:r>
              <a:rPr lang="en-GB" b="0" dirty="0">
                <a:solidFill>
                  <a:srgbClr val="ACC90D"/>
                </a:solidFill>
                <a:latin typeface="Open Sans"/>
                <a:ea typeface="Open Sans"/>
                <a:cs typeface="Open Sans"/>
                <a:hlinkClick r:id="rId2">
                  <a:extLst>
                    <a:ext uri="{A12FA001-AC4F-418D-AE19-62706E023703}">
                      <ahyp:hlinkClr xmlns:ahyp="http://schemas.microsoft.com/office/drawing/2018/hyperlinkcolor" val="tx"/>
                    </a:ext>
                  </a:extLst>
                </a:hlinkClick>
              </a:rPr>
              <a:t> </a:t>
            </a:r>
            <a:r>
              <a:rPr lang="en-GB" b="0" dirty="0">
                <a:latin typeface="Open Sans"/>
                <a:ea typeface="Open Sans"/>
                <a:cs typeface="Open Sans"/>
              </a:rPr>
              <a:t>including treatment pathways, statin intolerance or hesitancy</a:t>
            </a:r>
          </a:p>
        </p:txBody>
      </p:sp>
      <p:sp>
        <p:nvSpPr>
          <p:cNvPr id="6" name="Title 5">
            <a:extLst>
              <a:ext uri="{FF2B5EF4-FFF2-40B4-BE49-F238E27FC236}">
                <a16:creationId xmlns:a16="http://schemas.microsoft.com/office/drawing/2014/main" id="{EFA58FA8-2A82-BA35-42DE-C55A19555A34}"/>
              </a:ext>
            </a:extLst>
          </p:cNvPr>
          <p:cNvSpPr>
            <a:spLocks noGrp="1"/>
          </p:cNvSpPr>
          <p:nvPr>
            <p:ph type="title"/>
          </p:nvPr>
        </p:nvSpPr>
        <p:spPr>
          <a:xfrm>
            <a:off x="300038" y="846751"/>
            <a:ext cx="11591925" cy="498598"/>
          </a:xfrm>
        </p:spPr>
        <p:txBody>
          <a:bodyPr/>
          <a:lstStyle/>
          <a:p>
            <a:r>
              <a:rPr lang="en-GB" sz="1800" b="1" dirty="0">
                <a:latin typeface="Aleo"/>
              </a:rPr>
              <a:t>Optimising CVD prevention – Cholesterol</a:t>
            </a:r>
            <a:endParaRPr lang="en-US" sz="2000" dirty="0">
              <a:latin typeface="Aleo"/>
            </a:endParaRPr>
          </a:p>
        </p:txBody>
      </p:sp>
      <p:pic>
        <p:nvPicPr>
          <p:cNvPr id="11" name="Picture 10" descr="Icon&#10;&#10;Description automatically generated">
            <a:hlinkClick r:id="rId4"/>
            <a:extLst>
              <a:ext uri="{FF2B5EF4-FFF2-40B4-BE49-F238E27FC236}">
                <a16:creationId xmlns:a16="http://schemas.microsoft.com/office/drawing/2014/main" id="{F0C7771E-9E5D-40D7-E5A6-7453AAC31233}"/>
              </a:ext>
            </a:extLst>
          </p:cNvPr>
          <p:cNvPicPr>
            <a:picLocks noChangeAspect="1"/>
          </p:cNvPicPr>
          <p:nvPr/>
        </p:nvPicPr>
        <p:blipFill>
          <a:blip r:embed="rId5"/>
          <a:stretch>
            <a:fillRect/>
          </a:stretch>
        </p:blipFill>
        <p:spPr>
          <a:xfrm>
            <a:off x="11533638" y="5864517"/>
            <a:ext cx="432000" cy="432000"/>
          </a:xfrm>
          <a:prstGeom prst="rect">
            <a:avLst/>
          </a:prstGeom>
        </p:spPr>
      </p:pic>
      <p:sp>
        <p:nvSpPr>
          <p:cNvPr id="12" name="TextBox 11">
            <a:extLst>
              <a:ext uri="{FF2B5EF4-FFF2-40B4-BE49-F238E27FC236}">
                <a16:creationId xmlns:a16="http://schemas.microsoft.com/office/drawing/2014/main" id="{801411A2-A4BB-87DE-3560-91091BB50196}"/>
              </a:ext>
            </a:extLst>
          </p:cNvPr>
          <p:cNvSpPr txBox="1"/>
          <p:nvPr/>
        </p:nvSpPr>
        <p:spPr>
          <a:xfrm>
            <a:off x="6431811" y="6068866"/>
            <a:ext cx="4891247" cy="161583"/>
          </a:xfrm>
          <a:prstGeom prst="rect">
            <a:avLst/>
          </a:prstGeom>
          <a:noFill/>
          <a:ln>
            <a:noFill/>
          </a:ln>
        </p:spPr>
        <p:txBody>
          <a:bodyPr wrap="square" lIns="0" tIns="0" rIns="0" bIns="0" rtlCol="0" anchor="t">
            <a:spAutoFit/>
          </a:bodyPr>
          <a:lstStyle/>
          <a:p>
            <a:pPr algn="r"/>
            <a:r>
              <a:rPr lang="en-GB" sz="1050" b="1" dirty="0">
                <a:solidFill>
                  <a:srgbClr val="002060"/>
                </a:solidFill>
                <a:latin typeface="Open Sans"/>
                <a:ea typeface="Open Sans"/>
                <a:cs typeface="Open Sans"/>
              </a:rPr>
              <a:t>NICE guidance on familial hypercholesterolaemia</a:t>
            </a:r>
          </a:p>
        </p:txBody>
      </p:sp>
      <p:sp>
        <p:nvSpPr>
          <p:cNvPr id="13" name="Triangle 12">
            <a:extLst>
              <a:ext uri="{FF2B5EF4-FFF2-40B4-BE49-F238E27FC236}">
                <a16:creationId xmlns:a16="http://schemas.microsoft.com/office/drawing/2014/main" id="{8E4A83BC-BC2C-8675-44FE-3884F6D75C17}"/>
              </a:ext>
            </a:extLst>
          </p:cNvPr>
          <p:cNvSpPr/>
          <p:nvPr/>
        </p:nvSpPr>
        <p:spPr>
          <a:xfrm rot="5400000">
            <a:off x="11401579" y="6062972"/>
            <a:ext cx="133749" cy="1153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D5A0439-F2BD-194C-09FD-1B111D644F04}"/>
              </a:ext>
            </a:extLst>
          </p:cNvPr>
          <p:cNvCxnSpPr>
            <a:cxnSpLocks/>
          </p:cNvCxnSpPr>
          <p:nvPr/>
        </p:nvCxnSpPr>
        <p:spPr>
          <a:xfrm>
            <a:off x="324752" y="1489134"/>
            <a:ext cx="0" cy="115735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16" descr="Icon&#10;&#10;Description automatically generated">
            <a:hlinkClick r:id="rId6"/>
            <a:extLst>
              <a:ext uri="{FF2B5EF4-FFF2-40B4-BE49-F238E27FC236}">
                <a16:creationId xmlns:a16="http://schemas.microsoft.com/office/drawing/2014/main" id="{CA618BB1-697D-F035-5FD1-E3E6860D8CD0}"/>
              </a:ext>
            </a:extLst>
          </p:cNvPr>
          <p:cNvPicPr>
            <a:picLocks noChangeAspect="1"/>
          </p:cNvPicPr>
          <p:nvPr/>
        </p:nvPicPr>
        <p:blipFill>
          <a:blip r:embed="rId5"/>
          <a:stretch>
            <a:fillRect/>
          </a:stretch>
        </p:blipFill>
        <p:spPr>
          <a:xfrm>
            <a:off x="7541015" y="5925591"/>
            <a:ext cx="432000" cy="432000"/>
          </a:xfrm>
          <a:prstGeom prst="rect">
            <a:avLst/>
          </a:prstGeom>
        </p:spPr>
      </p:pic>
      <p:sp>
        <p:nvSpPr>
          <p:cNvPr id="18" name="TextBox 17">
            <a:extLst>
              <a:ext uri="{FF2B5EF4-FFF2-40B4-BE49-F238E27FC236}">
                <a16:creationId xmlns:a16="http://schemas.microsoft.com/office/drawing/2014/main" id="{1573D3D3-7544-60D7-65EF-F443002AF7DE}"/>
              </a:ext>
            </a:extLst>
          </p:cNvPr>
          <p:cNvSpPr txBox="1"/>
          <p:nvPr/>
        </p:nvSpPr>
        <p:spPr>
          <a:xfrm>
            <a:off x="2543086" y="6058839"/>
            <a:ext cx="4891247" cy="161583"/>
          </a:xfrm>
          <a:prstGeom prst="rect">
            <a:avLst/>
          </a:prstGeom>
          <a:noFill/>
          <a:ln>
            <a:noFill/>
          </a:ln>
        </p:spPr>
        <p:txBody>
          <a:bodyPr wrap="square" lIns="0" tIns="0" rIns="0" bIns="0" rtlCol="0" anchor="t">
            <a:spAutoFit/>
          </a:bodyPr>
          <a:lstStyle/>
          <a:p>
            <a:pPr algn="r"/>
            <a:r>
              <a:rPr lang="en-GB" sz="1050" b="1" dirty="0">
                <a:solidFill>
                  <a:srgbClr val="002060"/>
                </a:solidFill>
                <a:latin typeface="Open Sans"/>
                <a:ea typeface="Open Sans"/>
                <a:cs typeface="Open Sans"/>
              </a:rPr>
              <a:t>NICE guidance on lipid modification </a:t>
            </a:r>
          </a:p>
        </p:txBody>
      </p:sp>
      <p:sp>
        <p:nvSpPr>
          <p:cNvPr id="19" name="Triangle 18">
            <a:extLst>
              <a:ext uri="{FF2B5EF4-FFF2-40B4-BE49-F238E27FC236}">
                <a16:creationId xmlns:a16="http://schemas.microsoft.com/office/drawing/2014/main" id="{CE799166-B865-C7DA-85DF-9053E2C75182}"/>
              </a:ext>
            </a:extLst>
          </p:cNvPr>
          <p:cNvSpPr/>
          <p:nvPr/>
        </p:nvSpPr>
        <p:spPr>
          <a:xfrm rot="5400000">
            <a:off x="7392539" y="6123131"/>
            <a:ext cx="163827" cy="1253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30F6204-6EF0-13D8-54AD-315C534E6442}"/>
              </a:ext>
            </a:extLst>
          </p:cNvPr>
          <p:cNvSpPr>
            <a:spLocks noGrp="1"/>
          </p:cNvSpPr>
          <p:nvPr>
            <p:ph type="sldNum" sz="quarter" idx="4"/>
          </p:nvPr>
        </p:nvSpPr>
        <p:spPr/>
        <p:txBody>
          <a:bodyPr/>
          <a:lstStyle/>
          <a:p>
            <a:r>
              <a:rPr lang="en-US"/>
              <a:t>Page </a:t>
            </a:r>
            <a:fld id="{906CB73F-6DE2-DE49-AE99-8E267CF49B30}" type="slidenum">
              <a:rPr lang="en-US" smtClean="0"/>
              <a:pPr/>
              <a:t>6</a:t>
            </a:fld>
            <a:endParaRPr lang="en-US"/>
          </a:p>
        </p:txBody>
      </p:sp>
      <p:sp>
        <p:nvSpPr>
          <p:cNvPr id="5" name="TextBox 4">
            <a:extLst>
              <a:ext uri="{FF2B5EF4-FFF2-40B4-BE49-F238E27FC236}">
                <a16:creationId xmlns:a16="http://schemas.microsoft.com/office/drawing/2014/main" id="{8502481C-F08D-04AE-F80B-A4DF1940156B}"/>
              </a:ext>
            </a:extLst>
          </p:cNvPr>
          <p:cNvSpPr txBox="1"/>
          <p:nvPr/>
        </p:nvSpPr>
        <p:spPr>
          <a:xfrm>
            <a:off x="300038" y="2872797"/>
            <a:ext cx="5651495" cy="864000"/>
          </a:xfrm>
          <a:prstGeom prst="rect">
            <a:avLst/>
          </a:prstGeom>
          <a:solidFill>
            <a:schemeClr val="accent3">
              <a:lumMod val="20000"/>
              <a:lumOff val="80000"/>
            </a:schemeClr>
          </a:solidFill>
        </p:spPr>
        <p:txBody>
          <a:bodyPr wrap="square" lIns="91440" tIns="45720" rIns="91440" bIns="45720" rtlCol="0" anchor="t">
            <a:noAutofit/>
          </a:bodyPr>
          <a:lstStyle/>
          <a:p>
            <a:pPr marL="171450" indent="-171450">
              <a:spcAft>
                <a:spcPts val="600"/>
              </a:spcAft>
              <a:buFont typeface="Arial" panose="020B0604020202020204" pitchFamily="34" charset="0"/>
              <a:buChar char="•"/>
            </a:pPr>
            <a:r>
              <a:rPr lang="en-US" sz="1050" b="1" dirty="0">
                <a:solidFill>
                  <a:schemeClr val="accent1"/>
                </a:solidFill>
                <a:latin typeface="Open Sans"/>
                <a:ea typeface="Open Sans"/>
                <a:cs typeface="Open Sans"/>
              </a:rPr>
              <a:t>1 in 5 people in England with CVD are not on lipid lowering therapy </a:t>
            </a:r>
            <a:br>
              <a:rPr lang="en-US" sz="1050" b="1" dirty="0">
                <a:latin typeface="Open Sans"/>
              </a:rPr>
            </a:br>
            <a:r>
              <a:rPr lang="en-US" sz="1050" b="1" dirty="0">
                <a:solidFill>
                  <a:schemeClr val="accent1"/>
                </a:solidFill>
                <a:latin typeface="Open Sans"/>
                <a:ea typeface="Open Sans"/>
                <a:cs typeface="Open Sans"/>
              </a:rPr>
              <a:t>and 3 in 5 were on suboptimal treatment (*2022 data).</a:t>
            </a:r>
          </a:p>
          <a:p>
            <a:pPr marL="171450" indent="-171450">
              <a:spcAft>
                <a:spcPts val="600"/>
              </a:spcAft>
              <a:buFont typeface="Arial" panose="020B0604020202020204" pitchFamily="34" charset="0"/>
              <a:buChar char="•"/>
            </a:pPr>
            <a:r>
              <a:rPr lang="en-US" sz="1050" b="1" dirty="0">
                <a:solidFill>
                  <a:schemeClr val="accent1"/>
                </a:solidFill>
                <a:latin typeface="Open Sans"/>
                <a:ea typeface="Open Sans"/>
                <a:cs typeface="Open Sans"/>
              </a:rPr>
              <a:t>If left untreated, half of all men with FH will have a heart attack </a:t>
            </a:r>
            <a:br>
              <a:rPr lang="en-US" sz="1050" b="1" dirty="0">
                <a:latin typeface="Open Sans"/>
              </a:rPr>
            </a:br>
            <a:r>
              <a:rPr lang="en-US" sz="1050" b="1" dirty="0">
                <a:solidFill>
                  <a:schemeClr val="accent1"/>
                </a:solidFill>
                <a:latin typeface="Open Sans"/>
                <a:ea typeface="Open Sans"/>
                <a:cs typeface="Open Sans"/>
              </a:rPr>
              <a:t>by the age of 50, and a third of all women by the age of 60. </a:t>
            </a:r>
          </a:p>
        </p:txBody>
      </p:sp>
      <p:grpSp>
        <p:nvGrpSpPr>
          <p:cNvPr id="21" name="Group 20">
            <a:extLst>
              <a:ext uri="{FF2B5EF4-FFF2-40B4-BE49-F238E27FC236}">
                <a16:creationId xmlns:a16="http://schemas.microsoft.com/office/drawing/2014/main" id="{10EF77C0-B5A9-8BEE-87DC-C324258AC604}"/>
              </a:ext>
            </a:extLst>
          </p:cNvPr>
          <p:cNvGrpSpPr/>
          <p:nvPr/>
        </p:nvGrpSpPr>
        <p:grpSpPr>
          <a:xfrm>
            <a:off x="300038" y="3207882"/>
            <a:ext cx="5651500" cy="762285"/>
            <a:chOff x="-1516863" y="2406390"/>
            <a:chExt cx="8061424" cy="1087341"/>
          </a:xfrm>
        </p:grpSpPr>
        <p:sp>
          <p:nvSpPr>
            <p:cNvPr id="26" name="Triangle 25">
              <a:extLst>
                <a:ext uri="{FF2B5EF4-FFF2-40B4-BE49-F238E27FC236}">
                  <a16:creationId xmlns:a16="http://schemas.microsoft.com/office/drawing/2014/main" id="{DC7631BA-F987-7F47-862A-1EEADD56D63C}"/>
                </a:ext>
              </a:extLst>
            </p:cNvPr>
            <p:cNvSpPr/>
            <p:nvPr/>
          </p:nvSpPr>
          <p:spPr>
            <a:xfrm rot="10800000">
              <a:off x="5016237" y="3106456"/>
              <a:ext cx="234062" cy="306197"/>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45F6EE6F-F36D-5591-F21C-489ED4B843EB}"/>
                </a:ext>
              </a:extLst>
            </p:cNvPr>
            <p:cNvSpPr/>
            <p:nvPr/>
          </p:nvSpPr>
          <p:spPr>
            <a:xfrm rot="11205116">
              <a:off x="5583566" y="2938317"/>
              <a:ext cx="368465" cy="306197"/>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BEDA1AB8-04ED-FE9E-E0A7-A21F803DDCA9}"/>
                </a:ext>
              </a:extLst>
            </p:cNvPr>
            <p:cNvGrpSpPr/>
            <p:nvPr/>
          </p:nvGrpSpPr>
          <p:grpSpPr>
            <a:xfrm>
              <a:off x="-1516863" y="2406390"/>
              <a:ext cx="8061424" cy="1087341"/>
              <a:chOff x="-4052334" y="2391504"/>
              <a:chExt cx="11007458" cy="1484708"/>
            </a:xfrm>
          </p:grpSpPr>
          <p:pic>
            <p:nvPicPr>
              <p:cNvPr id="29" name="Picture 28">
                <a:extLst>
                  <a:ext uri="{FF2B5EF4-FFF2-40B4-BE49-F238E27FC236}">
                    <a16:creationId xmlns:a16="http://schemas.microsoft.com/office/drawing/2014/main" id="{6A750267-70D2-F02E-5ED2-1AC6E70B9F0B}"/>
                  </a:ext>
                </a:extLst>
              </p:cNvPr>
              <p:cNvPicPr>
                <a:picLocks noChangeAspect="1"/>
              </p:cNvPicPr>
              <p:nvPr/>
            </p:nvPicPr>
            <p:blipFill>
              <a:blip r:embed="rId7"/>
              <a:srcRect/>
              <a:stretch/>
            </p:blipFill>
            <p:spPr>
              <a:xfrm>
                <a:off x="3753853" y="2391504"/>
                <a:ext cx="3201271" cy="1484708"/>
              </a:xfrm>
              <a:prstGeom prst="rect">
                <a:avLst/>
              </a:prstGeom>
            </p:spPr>
          </p:pic>
          <p:cxnSp>
            <p:nvCxnSpPr>
              <p:cNvPr id="30" name="Straight Connector 29">
                <a:extLst>
                  <a:ext uri="{FF2B5EF4-FFF2-40B4-BE49-F238E27FC236}">
                    <a16:creationId xmlns:a16="http://schemas.microsoft.com/office/drawing/2014/main" id="{5F935C9A-58B7-7CD4-DD88-A9FF4E729B73}"/>
                  </a:ext>
                </a:extLst>
              </p:cNvPr>
              <p:cNvCxnSpPr>
                <a:cxnSpLocks/>
              </p:cNvCxnSpPr>
              <p:nvPr/>
            </p:nvCxnSpPr>
            <p:spPr>
              <a:xfrm flipH="1">
                <a:off x="-4052334" y="3429001"/>
                <a:ext cx="880072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pic>
        <p:nvPicPr>
          <p:cNvPr id="31" name="Picture 30" descr="A picture containing text, outdoor, sign&#10;&#10;Description automatically generated">
            <a:extLst>
              <a:ext uri="{FF2B5EF4-FFF2-40B4-BE49-F238E27FC236}">
                <a16:creationId xmlns:a16="http://schemas.microsoft.com/office/drawing/2014/main" id="{56002E6E-398B-7637-5B3D-BAEB0FF12328}"/>
              </a:ext>
            </a:extLst>
          </p:cNvPr>
          <p:cNvPicPr>
            <a:picLocks noChangeAspect="1"/>
          </p:cNvPicPr>
          <p:nvPr/>
        </p:nvPicPr>
        <p:blipFill>
          <a:blip r:embed="rId8"/>
          <a:stretch>
            <a:fillRect/>
          </a:stretch>
        </p:blipFill>
        <p:spPr>
          <a:xfrm>
            <a:off x="9896942" y="1489134"/>
            <a:ext cx="180000" cy="180000"/>
          </a:xfrm>
          <a:prstGeom prst="rect">
            <a:avLst/>
          </a:prstGeom>
        </p:spPr>
      </p:pic>
      <p:pic>
        <p:nvPicPr>
          <p:cNvPr id="32" name="Picture 31" descr="A picture containing text, outdoor, sign&#10;&#10;Description automatically generated">
            <a:extLst>
              <a:ext uri="{FF2B5EF4-FFF2-40B4-BE49-F238E27FC236}">
                <a16:creationId xmlns:a16="http://schemas.microsoft.com/office/drawing/2014/main" id="{03165002-8FEB-BD92-2EFE-9D89994F99BE}"/>
              </a:ext>
            </a:extLst>
          </p:cNvPr>
          <p:cNvPicPr>
            <a:picLocks noChangeAspect="1"/>
          </p:cNvPicPr>
          <p:nvPr/>
        </p:nvPicPr>
        <p:blipFill>
          <a:blip r:embed="rId8"/>
          <a:stretch>
            <a:fillRect/>
          </a:stretch>
        </p:blipFill>
        <p:spPr>
          <a:xfrm>
            <a:off x="9068462" y="2875904"/>
            <a:ext cx="180000" cy="180000"/>
          </a:xfrm>
          <a:prstGeom prst="rect">
            <a:avLst/>
          </a:prstGeom>
        </p:spPr>
      </p:pic>
      <p:pic>
        <p:nvPicPr>
          <p:cNvPr id="33" name="Picture 32" descr="A picture containing text, outdoor, sign&#10;&#10;Description automatically generated">
            <a:extLst>
              <a:ext uri="{FF2B5EF4-FFF2-40B4-BE49-F238E27FC236}">
                <a16:creationId xmlns:a16="http://schemas.microsoft.com/office/drawing/2014/main" id="{DFE4F2D0-E20C-5ED1-3D6D-3957534063C9}"/>
              </a:ext>
            </a:extLst>
          </p:cNvPr>
          <p:cNvPicPr>
            <a:picLocks noChangeAspect="1"/>
          </p:cNvPicPr>
          <p:nvPr/>
        </p:nvPicPr>
        <p:blipFill>
          <a:blip r:embed="rId8"/>
          <a:stretch>
            <a:fillRect/>
          </a:stretch>
        </p:blipFill>
        <p:spPr>
          <a:xfrm>
            <a:off x="307703" y="5888313"/>
            <a:ext cx="180000" cy="180000"/>
          </a:xfrm>
          <a:prstGeom prst="rect">
            <a:avLst/>
          </a:prstGeom>
        </p:spPr>
      </p:pic>
      <p:sp>
        <p:nvSpPr>
          <p:cNvPr id="34" name="TextBox 33">
            <a:extLst>
              <a:ext uri="{FF2B5EF4-FFF2-40B4-BE49-F238E27FC236}">
                <a16:creationId xmlns:a16="http://schemas.microsoft.com/office/drawing/2014/main" id="{260A7096-6FE4-8632-F312-E5F659855EE0}"/>
              </a:ext>
            </a:extLst>
          </p:cNvPr>
          <p:cNvSpPr txBox="1"/>
          <p:nvPr/>
        </p:nvSpPr>
        <p:spPr>
          <a:xfrm>
            <a:off x="518249" y="5913381"/>
            <a:ext cx="657200" cy="139638"/>
          </a:xfrm>
          <a:prstGeom prst="rect">
            <a:avLst/>
          </a:prstGeom>
          <a:noFill/>
          <a:ln>
            <a:noFill/>
          </a:ln>
        </p:spPr>
        <p:txBody>
          <a:bodyPr wrap="square" lIns="0" tIns="0" rIns="0" bIns="0" rtlCol="0">
            <a:spAutoFit/>
          </a:bodyPr>
          <a:lstStyle/>
          <a:p>
            <a:r>
              <a:rPr lang="en-GB" sz="900" dirty="0">
                <a:solidFill>
                  <a:schemeClr val="tx1">
                    <a:lumMod val="75000"/>
                    <a:lumOff val="25000"/>
                  </a:schemeClr>
                </a:solidFill>
              </a:rPr>
              <a:t>QOF/DES/IIF</a:t>
            </a:r>
          </a:p>
        </p:txBody>
      </p:sp>
    </p:spTree>
    <p:extLst>
      <p:ext uri="{BB962C8B-B14F-4D97-AF65-F5344CB8AC3E}">
        <p14:creationId xmlns:p14="http://schemas.microsoft.com/office/powerpoint/2010/main" val="291276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DB743ED-F66E-204D-5D38-5DD1D9F36C6A}"/>
              </a:ext>
            </a:extLst>
          </p:cNvPr>
          <p:cNvSpPr>
            <a:spLocks noGrp="1"/>
          </p:cNvSpPr>
          <p:nvPr>
            <p:ph sz="half" idx="2"/>
          </p:nvPr>
        </p:nvSpPr>
        <p:spPr>
          <a:xfrm>
            <a:off x="6140200" y="1348766"/>
            <a:ext cx="5751763" cy="4621312"/>
          </a:xfrm>
        </p:spPr>
        <p:txBody>
          <a:bodyPr wrap="square">
            <a:spAutoFit/>
          </a:bodyPr>
          <a:lstStyle/>
          <a:p>
            <a:pPr marL="0" indent="0">
              <a:spcAft>
                <a:spcPts val="300"/>
              </a:spcAft>
              <a:buNone/>
            </a:pPr>
            <a:r>
              <a:rPr lang="en-GB" b="1" dirty="0">
                <a:solidFill>
                  <a:schemeClr val="accent1"/>
                </a:solidFill>
                <a:latin typeface="Open Sans"/>
                <a:ea typeface="Open Sans"/>
                <a:cs typeface="Open Sans"/>
              </a:rPr>
              <a:t>BP not treated to target in people with CKD and hypertension</a:t>
            </a:r>
          </a:p>
          <a:p>
            <a:pPr marL="171450" indent="-171450">
              <a:spcBef>
                <a:spcPts val="0"/>
              </a:spcBef>
              <a:spcAft>
                <a:spcPts val="300"/>
              </a:spcAft>
              <a:buFont typeface="Arial" panose="020B0604020202020204" pitchFamily="34" charset="0"/>
              <a:buChar char="•"/>
            </a:pPr>
            <a:r>
              <a:rPr lang="en-GB" dirty="0">
                <a:latin typeface="Open Sans"/>
                <a:ea typeface="Open Sans"/>
                <a:cs typeface="Open Sans"/>
              </a:rPr>
              <a:t>Optimise therapy: check adherence and consider increasing dose or adding new drug</a:t>
            </a:r>
          </a:p>
          <a:p>
            <a:pPr marL="171450" indent="-171450">
              <a:spcBef>
                <a:spcPts val="0"/>
              </a:spcBef>
              <a:spcAft>
                <a:spcPts val="300"/>
              </a:spcAft>
              <a:buFont typeface="Arial" panose="020B0604020202020204" pitchFamily="34" charset="0"/>
              <a:buChar char="•"/>
            </a:pPr>
            <a:r>
              <a:rPr lang="en-GB" dirty="0">
                <a:latin typeface="Open Sans"/>
                <a:ea typeface="Open Sans"/>
                <a:cs typeface="Open Sans"/>
              </a:rPr>
              <a:t>Personalise treatment to the individual considering frailty, co-morbidity and polypharmacy</a:t>
            </a:r>
          </a:p>
          <a:p>
            <a:pPr marL="171450" indent="-171450">
              <a:spcBef>
                <a:spcPts val="0"/>
              </a:spcBef>
              <a:spcAft>
                <a:spcPts val="300"/>
              </a:spcAft>
              <a:buFont typeface="Arial" panose="020B0604020202020204" pitchFamily="34" charset="0"/>
              <a:buChar char="•"/>
            </a:pPr>
            <a:r>
              <a:rPr lang="en-GB" b="1" dirty="0">
                <a:solidFill>
                  <a:srgbClr val="002060"/>
                </a:solidFill>
                <a:latin typeface="Open Sans"/>
                <a:ea typeface="Open Sans"/>
                <a:cs typeface="Open Sans"/>
                <a:hlinkClick r:id="rId2">
                  <a:extLst>
                    <a:ext uri="{A12FA001-AC4F-418D-AE19-62706E023703}">
                      <ahyp:hlinkClr xmlns:ahyp="http://schemas.microsoft.com/office/drawing/2018/hyperlinkcolor" val="tx"/>
                    </a:ext>
                  </a:extLst>
                </a:hlinkClick>
              </a:rPr>
              <a:t>Resources to support BP management </a:t>
            </a:r>
            <a:r>
              <a:rPr lang="en-GB" dirty="0">
                <a:latin typeface="Open Sans"/>
                <a:ea typeface="Open Sans"/>
                <a:cs typeface="Open Sans"/>
              </a:rPr>
              <a:t>including treatment pathways, home monitoring</a:t>
            </a:r>
            <a:endParaRPr lang="en-GB" b="1" dirty="0">
              <a:solidFill>
                <a:schemeClr val="accent1"/>
              </a:solidFill>
              <a:latin typeface="Open Sans"/>
              <a:ea typeface="Open Sans"/>
              <a:cs typeface="Open Sans"/>
            </a:endParaRPr>
          </a:p>
          <a:p>
            <a:pPr>
              <a:spcBef>
                <a:spcPts val="1000"/>
              </a:spcBef>
              <a:spcAft>
                <a:spcPts val="300"/>
              </a:spcAft>
            </a:pPr>
            <a:r>
              <a:rPr lang="en-GB" b="1" dirty="0">
                <a:solidFill>
                  <a:schemeClr val="accent1"/>
                </a:solidFill>
                <a:latin typeface="Open Sans"/>
                <a:ea typeface="Open Sans"/>
                <a:cs typeface="Open Sans"/>
              </a:rPr>
              <a:t>Lipid management in CKD – patients with pre-existing CVD</a:t>
            </a:r>
          </a:p>
          <a:p>
            <a:pPr marL="171450" indent="-171450">
              <a:spcAft>
                <a:spcPts val="300"/>
              </a:spcAft>
              <a:buFont typeface="Arial" panose="020B0604020202020204" pitchFamily="34" charset="0"/>
              <a:buChar char="•"/>
            </a:pPr>
            <a:r>
              <a:rPr lang="en-GB" dirty="0">
                <a:latin typeface="Open Sans"/>
                <a:ea typeface="Open Sans"/>
                <a:cs typeface="Open Sans"/>
              </a:rPr>
              <a:t>Ensure on </a:t>
            </a:r>
            <a:r>
              <a:rPr lang="en-GB" b="1" dirty="0">
                <a:latin typeface="Open Sans"/>
                <a:ea typeface="Open Sans"/>
                <a:cs typeface="Open Sans"/>
              </a:rPr>
              <a:t>high dose high intensity </a:t>
            </a:r>
            <a:r>
              <a:rPr lang="en-GB" dirty="0">
                <a:latin typeface="Open Sans"/>
                <a:ea typeface="Open Sans"/>
                <a:cs typeface="Open Sans"/>
              </a:rPr>
              <a:t>statin (</a:t>
            </a:r>
            <a:r>
              <a:rPr lang="en-GB" err="1">
                <a:latin typeface="Open Sans"/>
                <a:ea typeface="Open Sans"/>
                <a:cs typeface="Open Sans"/>
              </a:rPr>
              <a:t>ie</a:t>
            </a:r>
            <a:r>
              <a:rPr lang="en-GB" dirty="0">
                <a:latin typeface="Open Sans"/>
                <a:ea typeface="Open Sans"/>
                <a:cs typeface="Open Sans"/>
              </a:rPr>
              <a:t> atorvastatin 80mg or rosuvastatin 20mg) - or start statin if not already prescribed – and support lifestyle change</a:t>
            </a:r>
          </a:p>
          <a:p>
            <a:pPr marL="171450" indent="-171450">
              <a:spcAft>
                <a:spcPts val="300"/>
              </a:spcAft>
              <a:buFont typeface="Arial" panose="020B0604020202020204" pitchFamily="34" charset="0"/>
              <a:buChar char="•"/>
            </a:pPr>
            <a:r>
              <a:rPr lang="en-GB" dirty="0">
                <a:latin typeface="Open Sans"/>
                <a:ea typeface="Open Sans"/>
                <a:cs typeface="Open Sans"/>
              </a:rPr>
              <a:t>If non-</a:t>
            </a:r>
            <a:r>
              <a:rPr lang="en-GB" err="1">
                <a:latin typeface="Open Sans"/>
                <a:ea typeface="Open Sans"/>
                <a:cs typeface="Open Sans"/>
              </a:rPr>
              <a:t>HDLc</a:t>
            </a:r>
            <a:r>
              <a:rPr lang="en-GB" dirty="0">
                <a:latin typeface="Open Sans"/>
                <a:ea typeface="Open Sans"/>
                <a:cs typeface="Open Sans"/>
              </a:rPr>
              <a:t> not reduced to target or statin not tolerated, consider ezetimibe, </a:t>
            </a:r>
            <a:r>
              <a:rPr lang="en-GB" err="1">
                <a:latin typeface="Open Sans"/>
                <a:ea typeface="Open Sans"/>
                <a:cs typeface="Open Sans"/>
              </a:rPr>
              <a:t>Inclisiran</a:t>
            </a:r>
            <a:r>
              <a:rPr lang="en-GB" dirty="0">
                <a:latin typeface="Open Sans"/>
                <a:ea typeface="Open Sans"/>
                <a:cs typeface="Open Sans"/>
              </a:rPr>
              <a:t>, PCSK9i(mab) or </a:t>
            </a:r>
            <a:r>
              <a:rPr lang="en-GB" err="1">
                <a:latin typeface="Open Sans"/>
                <a:ea typeface="Open Sans"/>
                <a:cs typeface="Open Sans"/>
              </a:rPr>
              <a:t>bempedoic</a:t>
            </a:r>
            <a:r>
              <a:rPr lang="en-GB" dirty="0">
                <a:latin typeface="Open Sans"/>
                <a:ea typeface="Open Sans"/>
                <a:cs typeface="Open Sans"/>
              </a:rPr>
              <a:t> acid</a:t>
            </a:r>
          </a:p>
          <a:p>
            <a:pPr marL="171450" indent="-171450">
              <a:spcAft>
                <a:spcPts val="300"/>
              </a:spcAft>
              <a:buFont typeface="Arial" panose="020B0604020202020204" pitchFamily="34" charset="0"/>
              <a:buChar char="•"/>
            </a:pPr>
            <a:r>
              <a:rPr lang="en-GB" b="1" dirty="0">
                <a:solidFill>
                  <a:srgbClr val="002060"/>
                </a:solidFill>
                <a:latin typeface="Open Sans"/>
                <a:ea typeface="Open Sans"/>
                <a:cs typeface="Open Sans"/>
                <a:hlinkClick r:id="rId3">
                  <a:extLst>
                    <a:ext uri="{A12FA001-AC4F-418D-AE19-62706E023703}">
                      <ahyp:hlinkClr xmlns:ahyp="http://schemas.microsoft.com/office/drawing/2018/hyperlinkcolor" val="tx"/>
                    </a:ext>
                  </a:extLst>
                </a:hlinkClick>
              </a:rPr>
              <a:t>Resources to support lipid management</a:t>
            </a:r>
            <a:r>
              <a:rPr lang="en-GB" dirty="0">
                <a:solidFill>
                  <a:srgbClr val="ACC90D"/>
                </a:solidFill>
                <a:latin typeface="Open Sans"/>
                <a:ea typeface="Open Sans"/>
                <a:cs typeface="Open Sans"/>
                <a:hlinkClick r:id="rId3">
                  <a:extLst>
                    <a:ext uri="{A12FA001-AC4F-418D-AE19-62706E023703}">
                      <ahyp:hlinkClr xmlns:ahyp="http://schemas.microsoft.com/office/drawing/2018/hyperlinkcolor" val="tx"/>
                    </a:ext>
                  </a:extLst>
                </a:hlinkClick>
              </a:rPr>
              <a:t> </a:t>
            </a:r>
            <a:r>
              <a:rPr lang="en-GB" dirty="0">
                <a:latin typeface="Open Sans"/>
                <a:ea typeface="Open Sans"/>
                <a:cs typeface="Open Sans"/>
              </a:rPr>
              <a:t>including treatment pathways, statin intolerance or hesitancy</a:t>
            </a:r>
          </a:p>
          <a:p>
            <a:pPr>
              <a:spcBef>
                <a:spcPts val="1000"/>
              </a:spcBef>
              <a:spcAft>
                <a:spcPts val="300"/>
              </a:spcAft>
            </a:pPr>
            <a:r>
              <a:rPr lang="en-GB" b="1" dirty="0">
                <a:solidFill>
                  <a:schemeClr val="accent1"/>
                </a:solidFill>
                <a:latin typeface="Open Sans"/>
                <a:ea typeface="Open Sans"/>
                <a:cs typeface="Open Sans"/>
              </a:rPr>
              <a:t>Lipid management in CKD – patients without pre-existing CVD</a:t>
            </a:r>
          </a:p>
          <a:p>
            <a:pPr marL="171450" indent="-171450">
              <a:spcAft>
                <a:spcPts val="300"/>
              </a:spcAft>
              <a:buFont typeface="Arial" panose="020B0604020202020204" pitchFamily="34" charset="0"/>
              <a:buChar char="•"/>
            </a:pPr>
            <a:r>
              <a:rPr lang="en-GB" dirty="0">
                <a:latin typeface="Open Sans"/>
                <a:ea typeface="Open Sans"/>
                <a:cs typeface="Open Sans"/>
              </a:rPr>
              <a:t>Do not use </a:t>
            </a:r>
            <a:r>
              <a:rPr lang="en-GB" err="1">
                <a:latin typeface="Open Sans"/>
                <a:ea typeface="Open Sans"/>
                <a:cs typeface="Open Sans"/>
              </a:rPr>
              <a:t>QRisk</a:t>
            </a:r>
            <a:r>
              <a:rPr lang="en-GB" dirty="0">
                <a:latin typeface="Open Sans"/>
                <a:ea typeface="Open Sans"/>
                <a:cs typeface="Open Sans"/>
              </a:rPr>
              <a:t> score - all patients with CKD should be considered as being at high risk of CVD. Support lifestyle change</a:t>
            </a:r>
          </a:p>
          <a:p>
            <a:pPr marL="171450" indent="-171450">
              <a:spcAft>
                <a:spcPts val="300"/>
              </a:spcAft>
              <a:buFont typeface="Arial" panose="020B0604020202020204" pitchFamily="34" charset="0"/>
              <a:buChar char="•"/>
            </a:pPr>
            <a:r>
              <a:rPr lang="en-GB" dirty="0">
                <a:latin typeface="Open Sans"/>
                <a:ea typeface="Open Sans"/>
                <a:cs typeface="Open Sans"/>
              </a:rPr>
              <a:t>Ensure on </a:t>
            </a:r>
            <a:r>
              <a:rPr lang="en-GB" b="1" dirty="0">
                <a:latin typeface="Open Sans"/>
                <a:ea typeface="Open Sans"/>
                <a:cs typeface="Open Sans"/>
              </a:rPr>
              <a:t>high intensity </a:t>
            </a:r>
            <a:r>
              <a:rPr lang="en-GB" dirty="0">
                <a:latin typeface="Open Sans"/>
                <a:ea typeface="Open Sans"/>
                <a:cs typeface="Open Sans"/>
              </a:rPr>
              <a:t>statin (</a:t>
            </a:r>
            <a:r>
              <a:rPr lang="en-GB" err="1">
                <a:latin typeface="Open Sans"/>
                <a:ea typeface="Open Sans"/>
                <a:cs typeface="Open Sans"/>
              </a:rPr>
              <a:t>eg</a:t>
            </a:r>
            <a:r>
              <a:rPr lang="en-GB" dirty="0">
                <a:latin typeface="Open Sans"/>
                <a:ea typeface="Open Sans"/>
                <a:cs typeface="Open Sans"/>
              </a:rPr>
              <a:t> atorvastatin 20mg) or start statin if lifestyle change alone is not effective</a:t>
            </a:r>
          </a:p>
          <a:p>
            <a:pPr marL="171450" indent="-171450">
              <a:spcAft>
                <a:spcPts val="300"/>
              </a:spcAft>
              <a:buFont typeface="Arial" panose="020B0604020202020204" pitchFamily="34" charset="0"/>
              <a:buChar char="•"/>
            </a:pPr>
            <a:r>
              <a:rPr lang="en-GB" dirty="0">
                <a:latin typeface="Open Sans"/>
                <a:ea typeface="Open Sans"/>
                <a:cs typeface="Open Sans"/>
              </a:rPr>
              <a:t>If non-</a:t>
            </a:r>
            <a:r>
              <a:rPr lang="en-GB" err="1">
                <a:latin typeface="Open Sans"/>
                <a:ea typeface="Open Sans"/>
                <a:cs typeface="Open Sans"/>
              </a:rPr>
              <a:t>HDLc</a:t>
            </a:r>
            <a:r>
              <a:rPr lang="en-GB" dirty="0">
                <a:latin typeface="Open Sans"/>
                <a:ea typeface="Open Sans"/>
                <a:cs typeface="Open Sans"/>
              </a:rPr>
              <a:t> not reduced to target, (or if statin not tolerated) titrate statin dose and consider ezetimibe or </a:t>
            </a:r>
            <a:r>
              <a:rPr lang="en-GB" err="1">
                <a:latin typeface="Open Sans"/>
                <a:ea typeface="Open Sans"/>
                <a:cs typeface="Open Sans"/>
              </a:rPr>
              <a:t>bempedoic</a:t>
            </a:r>
            <a:r>
              <a:rPr lang="en-GB" dirty="0">
                <a:latin typeface="Open Sans"/>
                <a:ea typeface="Open Sans"/>
                <a:cs typeface="Open Sans"/>
              </a:rPr>
              <a:t> acid</a:t>
            </a:r>
          </a:p>
          <a:p>
            <a:pPr>
              <a:spcBef>
                <a:spcPts val="1000"/>
              </a:spcBef>
              <a:spcAft>
                <a:spcPts val="300"/>
              </a:spcAft>
            </a:pPr>
            <a:r>
              <a:rPr lang="en-GB" b="1" dirty="0">
                <a:solidFill>
                  <a:schemeClr val="accent1"/>
                </a:solidFill>
                <a:latin typeface="Open Sans"/>
                <a:ea typeface="Open Sans"/>
                <a:cs typeface="Open Sans"/>
              </a:rPr>
              <a:t>Supporting education, self-management and behaviour change</a:t>
            </a:r>
          </a:p>
          <a:p>
            <a:pPr marL="171450" indent="-171450">
              <a:spcAft>
                <a:spcPts val="300"/>
              </a:spcAft>
              <a:buFont typeface="Arial" panose="020B0604020202020204" pitchFamily="34" charset="0"/>
              <a:buChar char="•"/>
            </a:pPr>
            <a:r>
              <a:rPr lang="en-GB" b="1" dirty="0">
                <a:solidFill>
                  <a:srgbClr val="002060"/>
                </a:solidFill>
                <a:latin typeface="Open Sans"/>
                <a:ea typeface="Open Sans"/>
                <a:cs typeface="Open Sans"/>
                <a:hlinkClick r:id="rId4">
                  <a:extLst>
                    <a:ext uri="{A12FA001-AC4F-418D-AE19-62706E023703}">
                      <ahyp:hlinkClr xmlns:ahyp="http://schemas.microsoft.com/office/drawing/2018/hyperlinkcolor" val="tx"/>
                    </a:ext>
                  </a:extLst>
                </a:hlinkClick>
              </a:rPr>
              <a:t>Resources to support staff helping patients</a:t>
            </a:r>
            <a:r>
              <a:rPr lang="en-GB" dirty="0">
                <a:solidFill>
                  <a:srgbClr val="ACC90D"/>
                </a:solidFill>
                <a:latin typeface="Open Sans"/>
                <a:ea typeface="Open Sans"/>
                <a:cs typeface="Open Sans"/>
                <a:hlinkClick r:id="rId4">
                  <a:extLst>
                    <a:ext uri="{A12FA001-AC4F-418D-AE19-62706E023703}">
                      <ahyp:hlinkClr xmlns:ahyp="http://schemas.microsoft.com/office/drawing/2018/hyperlinkcolor" val="tx"/>
                    </a:ext>
                  </a:extLst>
                </a:hlinkClick>
              </a:rPr>
              <a:t> </a:t>
            </a:r>
            <a:r>
              <a:rPr lang="en-GB" dirty="0">
                <a:latin typeface="Open Sans"/>
                <a:ea typeface="Open Sans"/>
                <a:cs typeface="Open Sans"/>
              </a:rPr>
              <a:t>with CKD to self-manage and to make lifestyle change</a:t>
            </a:r>
          </a:p>
        </p:txBody>
      </p:sp>
      <p:sp>
        <p:nvSpPr>
          <p:cNvPr id="2" name="Content Placeholder 1">
            <a:extLst>
              <a:ext uri="{FF2B5EF4-FFF2-40B4-BE49-F238E27FC236}">
                <a16:creationId xmlns:a16="http://schemas.microsoft.com/office/drawing/2014/main" id="{77FDCF40-39CB-51FA-8971-F940CE8C12E3}"/>
              </a:ext>
            </a:extLst>
          </p:cNvPr>
          <p:cNvSpPr>
            <a:spLocks noGrp="1"/>
          </p:cNvSpPr>
          <p:nvPr>
            <p:ph sz="half" idx="4294967295"/>
          </p:nvPr>
        </p:nvSpPr>
        <p:spPr>
          <a:xfrm>
            <a:off x="300039" y="1489134"/>
            <a:ext cx="5651500" cy="4283224"/>
          </a:xfrm>
        </p:spPr>
        <p:txBody>
          <a:bodyPr/>
          <a:lstStyle/>
          <a:p>
            <a:pPr marL="179705" indent="0">
              <a:lnSpc>
                <a:spcPct val="100000"/>
              </a:lnSpc>
              <a:spcBef>
                <a:spcPts val="0"/>
              </a:spcBef>
              <a:buNone/>
            </a:pPr>
            <a:r>
              <a:rPr lang="en-GB" b="1" dirty="0">
                <a:solidFill>
                  <a:schemeClr val="accent1"/>
                </a:solidFill>
                <a:latin typeface="Open Sans"/>
                <a:ea typeface="Open Sans"/>
                <a:cs typeface="Open Sans"/>
              </a:rPr>
              <a:t>The aim of early identification and treatment CKD is to decrease the risk of progression to cardiovascular disease, as well as avoiding the need for dialysis or a kidney transplant.</a:t>
            </a:r>
            <a:endParaRPr lang="en-US">
              <a:solidFill>
                <a:schemeClr val="accent1"/>
              </a:solidFill>
              <a:latin typeface="Open Sans"/>
              <a:ea typeface="Open Sans"/>
              <a:cs typeface="Open Sans"/>
            </a:endParaRPr>
          </a:p>
          <a:p>
            <a:pPr marL="179705" indent="0">
              <a:spcBef>
                <a:spcPts val="0"/>
              </a:spcBef>
              <a:buNone/>
            </a:pPr>
            <a:endParaRPr lang="en-GB" dirty="0">
              <a:effectLst/>
              <a:cs typeface="Calibri" panose="020F0502020204030204"/>
            </a:endParaRPr>
          </a:p>
          <a:p>
            <a:pPr marL="179705" indent="0">
              <a:lnSpc>
                <a:spcPct val="100000"/>
              </a:lnSpc>
              <a:spcBef>
                <a:spcPts val="0"/>
              </a:spcBef>
              <a:buNone/>
            </a:pPr>
            <a:endParaRPr lang="en-GB" b="1" dirty="0">
              <a:solidFill>
                <a:schemeClr val="accent1"/>
              </a:solidFill>
              <a:cs typeface="Calibri" panose="020F0502020204030204"/>
            </a:endParaRPr>
          </a:p>
          <a:p>
            <a:pPr marL="179705" indent="0">
              <a:lnSpc>
                <a:spcPct val="100000"/>
              </a:lnSpc>
              <a:spcBef>
                <a:spcPts val="0"/>
              </a:spcBef>
              <a:buNone/>
            </a:pPr>
            <a:endParaRPr lang="en-GB" sz="1050" b="1" dirty="0">
              <a:solidFill>
                <a:schemeClr val="accent1"/>
              </a:solidFill>
              <a:cs typeface="Calibri" panose="020F0502020204030204"/>
            </a:endParaRPr>
          </a:p>
          <a:p>
            <a:pPr marL="179705" indent="0">
              <a:lnSpc>
                <a:spcPct val="100000"/>
              </a:lnSpc>
              <a:spcBef>
                <a:spcPts val="0"/>
              </a:spcBef>
              <a:buNone/>
            </a:pPr>
            <a:endParaRPr lang="en-GB" b="1" dirty="0">
              <a:solidFill>
                <a:srgbClr val="4A4A4A"/>
              </a:solidFill>
              <a:cs typeface="Calibri" panose="020F0502020204030204"/>
            </a:endParaRPr>
          </a:p>
          <a:p>
            <a:pPr marL="0" indent="0">
              <a:lnSpc>
                <a:spcPct val="100000"/>
              </a:lnSpc>
              <a:spcBef>
                <a:spcPts val="500"/>
              </a:spcBef>
              <a:buNone/>
            </a:pPr>
            <a:r>
              <a:rPr lang="en-GB" b="1" dirty="0">
                <a:solidFill>
                  <a:schemeClr val="accent1"/>
                </a:solidFill>
                <a:latin typeface="Open Sans"/>
                <a:ea typeface="Open Sans"/>
                <a:cs typeface="Open Sans"/>
              </a:rPr>
              <a:t>CKD</a:t>
            </a:r>
            <a:r>
              <a:rPr lang="en-GB" dirty="0">
                <a:solidFill>
                  <a:schemeClr val="accent1"/>
                </a:solidFill>
                <a:latin typeface="Open Sans"/>
                <a:ea typeface="Open Sans"/>
                <a:cs typeface="Open Sans"/>
              </a:rPr>
              <a:t> </a:t>
            </a:r>
            <a:r>
              <a:rPr lang="en-GB" b="1" dirty="0">
                <a:solidFill>
                  <a:schemeClr val="accent1"/>
                </a:solidFill>
                <a:latin typeface="Open Sans"/>
                <a:ea typeface="Open Sans"/>
                <a:cs typeface="Open Sans"/>
              </a:rPr>
              <a:t>Case finder</a:t>
            </a:r>
          </a:p>
          <a:p>
            <a:pPr marL="172720" indent="-172720">
              <a:spcBef>
                <a:spcPts val="0"/>
              </a:spcBef>
            </a:pPr>
            <a:r>
              <a:rPr lang="en-GB" dirty="0">
                <a:latin typeface="Open Sans"/>
                <a:ea typeface="Open Sans"/>
                <a:cs typeface="Open Sans"/>
              </a:rPr>
              <a:t>The case finder identifies patients not on the CKD register whose records suggest they may have undiagnosed CKD. Arrange clinical review including full CVD risk assessment</a:t>
            </a:r>
          </a:p>
          <a:p>
            <a:pPr marL="0" indent="0">
              <a:buNone/>
            </a:pPr>
            <a:r>
              <a:rPr lang="en-GB" b="1" dirty="0">
                <a:solidFill>
                  <a:schemeClr val="accent1"/>
                </a:solidFill>
                <a:latin typeface="Open Sans"/>
                <a:ea typeface="Open Sans"/>
                <a:cs typeface="Open Sans"/>
              </a:rPr>
              <a:t>CKD monitoring</a:t>
            </a:r>
          </a:p>
          <a:p>
            <a:pPr marL="172720" indent="-172720">
              <a:spcBef>
                <a:spcPts val="0"/>
              </a:spcBef>
            </a:pPr>
            <a:r>
              <a:rPr lang="en-GB" dirty="0">
                <a:latin typeface="Open Sans"/>
                <a:ea typeface="Open Sans"/>
                <a:cs typeface="Open Sans"/>
              </a:rPr>
              <a:t>CVDACTION identifies patients who have not had eGFR measured within the time frame recommended by NICE – this varies with severity of CKD</a:t>
            </a:r>
          </a:p>
          <a:p>
            <a:pPr marL="172720" indent="-172720">
              <a:spcBef>
                <a:spcPts val="0"/>
              </a:spcBef>
            </a:pPr>
            <a:r>
              <a:rPr lang="en-GB" dirty="0">
                <a:latin typeface="Open Sans"/>
                <a:ea typeface="Open Sans"/>
                <a:cs typeface="Open Sans"/>
              </a:rPr>
              <a:t>Arrange clinical review including eGFR, ACR, blood pressure and cardiovascular risk assessment</a:t>
            </a:r>
          </a:p>
          <a:p>
            <a:pPr marL="172720" indent="-172720">
              <a:spcBef>
                <a:spcPts val="0"/>
              </a:spcBef>
            </a:pPr>
            <a:r>
              <a:rPr lang="en-GB" dirty="0">
                <a:latin typeface="Open Sans"/>
                <a:ea typeface="Open Sans"/>
                <a:cs typeface="Open Sans"/>
              </a:rPr>
              <a:t>CVDACTION identifies patients with accelerated decline of eGFR – prioritise for review and specialist referral</a:t>
            </a:r>
          </a:p>
          <a:p>
            <a:pPr marL="0" indent="0">
              <a:buNone/>
            </a:pPr>
            <a:r>
              <a:rPr lang="en-GB" b="1" dirty="0">
                <a:solidFill>
                  <a:schemeClr val="accent1"/>
                </a:solidFill>
                <a:latin typeface="Open Sans"/>
                <a:ea typeface="Open Sans"/>
                <a:cs typeface="Open Sans"/>
              </a:rPr>
              <a:t>Proteinuria management in CKD</a:t>
            </a:r>
          </a:p>
          <a:p>
            <a:pPr marL="172720" indent="-172720">
              <a:spcBef>
                <a:spcPts val="0"/>
              </a:spcBef>
            </a:pPr>
            <a:r>
              <a:rPr lang="en-GB" dirty="0">
                <a:latin typeface="Open Sans"/>
                <a:ea typeface="Open Sans"/>
                <a:cs typeface="Open Sans"/>
              </a:rPr>
              <a:t>CVDACTION identifies eligible with CKD and proteinuria who should be offered or considered for </a:t>
            </a:r>
            <a:r>
              <a:rPr lang="en-GB" err="1">
                <a:latin typeface="Open Sans"/>
                <a:ea typeface="Open Sans"/>
                <a:cs typeface="Open Sans"/>
              </a:rPr>
              <a:t>ACEi</a:t>
            </a:r>
            <a:r>
              <a:rPr lang="en-GB" dirty="0">
                <a:latin typeface="Open Sans"/>
                <a:ea typeface="Open Sans"/>
                <a:cs typeface="Open Sans"/>
              </a:rPr>
              <a:t>/ARB or SGLT2 inhibitors</a:t>
            </a:r>
            <a:endParaRPr lang="en-GB" sz="1200">
              <a:latin typeface="Open Sans"/>
              <a:ea typeface="Open Sans"/>
              <a:cs typeface="Open Sans"/>
            </a:endParaRPr>
          </a:p>
          <a:p>
            <a:pPr marL="172720" indent="-172720">
              <a:spcBef>
                <a:spcPts val="0"/>
              </a:spcBef>
            </a:pPr>
            <a:endParaRPr lang="en-GB" dirty="0">
              <a:cs typeface="Calibri" panose="020F0502020204030204"/>
            </a:endParaRPr>
          </a:p>
        </p:txBody>
      </p:sp>
      <p:sp>
        <p:nvSpPr>
          <p:cNvPr id="6" name="Title 5">
            <a:extLst>
              <a:ext uri="{FF2B5EF4-FFF2-40B4-BE49-F238E27FC236}">
                <a16:creationId xmlns:a16="http://schemas.microsoft.com/office/drawing/2014/main" id="{EFA58FA8-2A82-BA35-42DE-C55A19555A34}"/>
              </a:ext>
            </a:extLst>
          </p:cNvPr>
          <p:cNvSpPr>
            <a:spLocks noGrp="1"/>
          </p:cNvSpPr>
          <p:nvPr>
            <p:ph type="title"/>
          </p:nvPr>
        </p:nvSpPr>
        <p:spPr>
          <a:xfrm>
            <a:off x="300038" y="846751"/>
            <a:ext cx="11591925" cy="498598"/>
          </a:xfrm>
        </p:spPr>
        <p:txBody>
          <a:bodyPr/>
          <a:lstStyle/>
          <a:p>
            <a:r>
              <a:rPr lang="en-GB" sz="2000" b="1" dirty="0">
                <a:latin typeface="Aleo"/>
              </a:rPr>
              <a:t>Optimising CVD prevention – Chronic kidney disease (CKD)</a:t>
            </a:r>
            <a:endParaRPr lang="en-US" sz="2000" b="1" dirty="0">
              <a:latin typeface="Aleo"/>
            </a:endParaRPr>
          </a:p>
        </p:txBody>
      </p:sp>
      <p:pic>
        <p:nvPicPr>
          <p:cNvPr id="11" name="Picture 10" descr="Icon&#10;&#10;Description automatically generated">
            <a:hlinkClick r:id="rId5"/>
            <a:extLst>
              <a:ext uri="{FF2B5EF4-FFF2-40B4-BE49-F238E27FC236}">
                <a16:creationId xmlns:a16="http://schemas.microsoft.com/office/drawing/2014/main" id="{F0C7771E-9E5D-40D7-E5A6-7453AAC31233}"/>
              </a:ext>
            </a:extLst>
          </p:cNvPr>
          <p:cNvPicPr>
            <a:picLocks noChangeAspect="1"/>
          </p:cNvPicPr>
          <p:nvPr/>
        </p:nvPicPr>
        <p:blipFill>
          <a:blip r:embed="rId6"/>
          <a:stretch>
            <a:fillRect/>
          </a:stretch>
        </p:blipFill>
        <p:spPr>
          <a:xfrm>
            <a:off x="11476439" y="5764198"/>
            <a:ext cx="432000" cy="432000"/>
          </a:xfrm>
          <a:prstGeom prst="rect">
            <a:avLst/>
          </a:prstGeom>
        </p:spPr>
      </p:pic>
      <p:sp>
        <p:nvSpPr>
          <p:cNvPr id="12" name="TextBox 11">
            <a:extLst>
              <a:ext uri="{FF2B5EF4-FFF2-40B4-BE49-F238E27FC236}">
                <a16:creationId xmlns:a16="http://schemas.microsoft.com/office/drawing/2014/main" id="{801411A2-A4BB-87DE-3560-91091BB50196}"/>
              </a:ext>
            </a:extLst>
          </p:cNvPr>
          <p:cNvSpPr txBox="1"/>
          <p:nvPr/>
        </p:nvSpPr>
        <p:spPr>
          <a:xfrm>
            <a:off x="8251029" y="5884791"/>
            <a:ext cx="3082054" cy="161583"/>
          </a:xfrm>
          <a:prstGeom prst="rect">
            <a:avLst/>
          </a:prstGeom>
          <a:noFill/>
          <a:ln>
            <a:noFill/>
          </a:ln>
        </p:spPr>
        <p:txBody>
          <a:bodyPr wrap="square" lIns="0" tIns="0" rIns="0" bIns="0" rtlCol="0" anchor="t">
            <a:spAutoFit/>
          </a:bodyPr>
          <a:lstStyle/>
          <a:p>
            <a:pPr algn="r"/>
            <a:r>
              <a:rPr lang="en-GB" sz="1050" b="1" dirty="0">
                <a:solidFill>
                  <a:srgbClr val="002060"/>
                </a:solidFill>
                <a:latin typeface="Open Sans"/>
                <a:ea typeface="Open Sans"/>
                <a:cs typeface="Open Sans"/>
              </a:rPr>
              <a:t>NICE technology appraisal guidance [TA775</a:t>
            </a:r>
            <a:r>
              <a:rPr lang="en-GB" sz="1050" b="1" dirty="0">
                <a:solidFill>
                  <a:schemeClr val="accent2"/>
                </a:solidFill>
                <a:latin typeface="Open Sans"/>
                <a:ea typeface="Open Sans"/>
                <a:cs typeface="Open Sans"/>
              </a:rPr>
              <a:t>]</a:t>
            </a:r>
          </a:p>
        </p:txBody>
      </p:sp>
      <p:sp>
        <p:nvSpPr>
          <p:cNvPr id="13" name="Triangle 12">
            <a:extLst>
              <a:ext uri="{FF2B5EF4-FFF2-40B4-BE49-F238E27FC236}">
                <a16:creationId xmlns:a16="http://schemas.microsoft.com/office/drawing/2014/main" id="{8E4A83BC-BC2C-8675-44FE-3884F6D75C17}"/>
              </a:ext>
            </a:extLst>
          </p:cNvPr>
          <p:cNvSpPr/>
          <p:nvPr/>
        </p:nvSpPr>
        <p:spPr>
          <a:xfrm rot="5400000">
            <a:off x="11321368" y="5922604"/>
            <a:ext cx="133749" cy="1153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D5A0439-F2BD-194C-09FD-1B111D644F04}"/>
              </a:ext>
            </a:extLst>
          </p:cNvPr>
          <p:cNvCxnSpPr>
            <a:cxnSpLocks/>
          </p:cNvCxnSpPr>
          <p:nvPr/>
        </p:nvCxnSpPr>
        <p:spPr>
          <a:xfrm flipH="1">
            <a:off x="344805" y="1499160"/>
            <a:ext cx="10026" cy="52754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16" descr="Icon&#10;&#10;Description automatically generated">
            <a:hlinkClick r:id="rId7"/>
            <a:extLst>
              <a:ext uri="{FF2B5EF4-FFF2-40B4-BE49-F238E27FC236}">
                <a16:creationId xmlns:a16="http://schemas.microsoft.com/office/drawing/2014/main" id="{CA618BB1-697D-F035-5FD1-E3E6860D8CD0}"/>
              </a:ext>
            </a:extLst>
          </p:cNvPr>
          <p:cNvPicPr>
            <a:picLocks noChangeAspect="1"/>
          </p:cNvPicPr>
          <p:nvPr/>
        </p:nvPicPr>
        <p:blipFill>
          <a:blip r:embed="rId6"/>
          <a:stretch>
            <a:fillRect/>
          </a:stretch>
        </p:blipFill>
        <p:spPr>
          <a:xfrm>
            <a:off x="7821520" y="5764198"/>
            <a:ext cx="432000" cy="432000"/>
          </a:xfrm>
          <a:prstGeom prst="rect">
            <a:avLst/>
          </a:prstGeom>
        </p:spPr>
      </p:pic>
      <p:sp>
        <p:nvSpPr>
          <p:cNvPr id="18" name="TextBox 17">
            <a:extLst>
              <a:ext uri="{FF2B5EF4-FFF2-40B4-BE49-F238E27FC236}">
                <a16:creationId xmlns:a16="http://schemas.microsoft.com/office/drawing/2014/main" id="{1573D3D3-7544-60D7-65EF-F443002AF7DE}"/>
              </a:ext>
            </a:extLst>
          </p:cNvPr>
          <p:cNvSpPr txBox="1"/>
          <p:nvPr/>
        </p:nvSpPr>
        <p:spPr>
          <a:xfrm>
            <a:off x="2556313" y="5918471"/>
            <a:ext cx="4891247" cy="161583"/>
          </a:xfrm>
          <a:prstGeom prst="rect">
            <a:avLst/>
          </a:prstGeom>
          <a:noFill/>
          <a:ln>
            <a:noFill/>
          </a:ln>
        </p:spPr>
        <p:txBody>
          <a:bodyPr wrap="square" lIns="0" tIns="0" rIns="0" bIns="0" rtlCol="0" anchor="t">
            <a:spAutoFit/>
          </a:bodyPr>
          <a:lstStyle/>
          <a:p>
            <a:pPr algn="r"/>
            <a:r>
              <a:rPr lang="en-GB" sz="1050" b="1" dirty="0">
                <a:solidFill>
                  <a:srgbClr val="002060"/>
                </a:solidFill>
                <a:latin typeface="Open Sans"/>
                <a:ea typeface="Open Sans"/>
                <a:cs typeface="Open Sans"/>
              </a:rPr>
              <a:t>NICE guidance on CKD</a:t>
            </a:r>
          </a:p>
        </p:txBody>
      </p:sp>
      <p:sp>
        <p:nvSpPr>
          <p:cNvPr id="19" name="Triangle 18">
            <a:extLst>
              <a:ext uri="{FF2B5EF4-FFF2-40B4-BE49-F238E27FC236}">
                <a16:creationId xmlns:a16="http://schemas.microsoft.com/office/drawing/2014/main" id="{CE799166-B865-C7DA-85DF-9053E2C75182}"/>
              </a:ext>
            </a:extLst>
          </p:cNvPr>
          <p:cNvSpPr/>
          <p:nvPr/>
        </p:nvSpPr>
        <p:spPr>
          <a:xfrm rot="5400000">
            <a:off x="7576211" y="5912577"/>
            <a:ext cx="123723" cy="18548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4E59548-EF0D-C629-3BEA-A565C4FD50B2}"/>
              </a:ext>
            </a:extLst>
          </p:cNvPr>
          <p:cNvSpPr>
            <a:spLocks noGrp="1"/>
          </p:cNvSpPr>
          <p:nvPr>
            <p:ph type="sldNum" sz="quarter" idx="4"/>
          </p:nvPr>
        </p:nvSpPr>
        <p:spPr/>
        <p:txBody>
          <a:bodyPr/>
          <a:lstStyle/>
          <a:p>
            <a:r>
              <a:rPr lang="en-US"/>
              <a:t>Page </a:t>
            </a:r>
            <a:fld id="{906CB73F-6DE2-DE49-AE99-8E267CF49B30}" type="slidenum">
              <a:rPr lang="en-US" smtClean="0"/>
              <a:pPr/>
              <a:t>7</a:t>
            </a:fld>
            <a:endParaRPr lang="en-US"/>
          </a:p>
        </p:txBody>
      </p:sp>
      <p:sp>
        <p:nvSpPr>
          <p:cNvPr id="5" name="TextBox 4">
            <a:extLst>
              <a:ext uri="{FF2B5EF4-FFF2-40B4-BE49-F238E27FC236}">
                <a16:creationId xmlns:a16="http://schemas.microsoft.com/office/drawing/2014/main" id="{44C0B415-7969-9ED8-23EC-E156FF3E020D}"/>
              </a:ext>
            </a:extLst>
          </p:cNvPr>
          <p:cNvSpPr txBox="1"/>
          <p:nvPr/>
        </p:nvSpPr>
        <p:spPr>
          <a:xfrm>
            <a:off x="400302" y="2241934"/>
            <a:ext cx="5651495" cy="468000"/>
          </a:xfrm>
          <a:prstGeom prst="rect">
            <a:avLst/>
          </a:prstGeom>
          <a:solidFill>
            <a:schemeClr val="accent3">
              <a:lumMod val="20000"/>
              <a:lumOff val="80000"/>
            </a:schemeClr>
          </a:solidFill>
        </p:spPr>
        <p:txBody>
          <a:bodyPr wrap="square" lIns="91440" tIns="45720" rIns="91440" bIns="45720" rtlCol="0" anchor="t">
            <a:noAutofit/>
          </a:bodyPr>
          <a:lstStyle/>
          <a:p>
            <a:pPr marL="171450" indent="-171450">
              <a:spcAft>
                <a:spcPts val="600"/>
              </a:spcAft>
              <a:buFont typeface="Arial" panose="020B0604020202020204" pitchFamily="34" charset="0"/>
              <a:buChar char="•"/>
            </a:pPr>
            <a:r>
              <a:rPr lang="en-US" sz="1050" b="1" dirty="0">
                <a:solidFill>
                  <a:schemeClr val="accent1"/>
                </a:solidFill>
                <a:latin typeface="Open Sans"/>
                <a:ea typeface="Open Sans"/>
                <a:cs typeface="Open Sans"/>
              </a:rPr>
              <a:t>People with CKD are 20 times more likely to die of cardiovascular </a:t>
            </a:r>
            <a:br>
              <a:rPr lang="en-US" sz="1050" b="1" dirty="0">
                <a:latin typeface="Open Sans"/>
              </a:rPr>
            </a:br>
            <a:r>
              <a:rPr lang="en-US" sz="1050" b="1" dirty="0">
                <a:solidFill>
                  <a:schemeClr val="accent1"/>
                </a:solidFill>
                <a:latin typeface="Open Sans"/>
                <a:ea typeface="Open Sans"/>
                <a:cs typeface="Open Sans"/>
              </a:rPr>
              <a:t>disease than end-stage renal disease.</a:t>
            </a:r>
            <a:r>
              <a:rPr lang="en-US" sz="1200" b="1" dirty="0">
                <a:solidFill>
                  <a:schemeClr val="accent1"/>
                </a:solidFill>
                <a:latin typeface="Open Sans"/>
                <a:ea typeface="Open Sans"/>
                <a:cs typeface="Open Sans"/>
              </a:rPr>
              <a:t> </a:t>
            </a:r>
          </a:p>
        </p:txBody>
      </p:sp>
      <p:grpSp>
        <p:nvGrpSpPr>
          <p:cNvPr id="26" name="Group 25">
            <a:extLst>
              <a:ext uri="{FF2B5EF4-FFF2-40B4-BE49-F238E27FC236}">
                <a16:creationId xmlns:a16="http://schemas.microsoft.com/office/drawing/2014/main" id="{471E9053-3365-81B5-2B59-B220DA242EC3}"/>
              </a:ext>
            </a:extLst>
          </p:cNvPr>
          <p:cNvGrpSpPr/>
          <p:nvPr/>
        </p:nvGrpSpPr>
        <p:grpSpPr>
          <a:xfrm>
            <a:off x="450433" y="2146418"/>
            <a:ext cx="5561263" cy="762285"/>
            <a:chOff x="-1516863" y="2420692"/>
            <a:chExt cx="7932708" cy="1087341"/>
          </a:xfrm>
        </p:grpSpPr>
        <p:sp>
          <p:nvSpPr>
            <p:cNvPr id="27" name="Triangle 26">
              <a:extLst>
                <a:ext uri="{FF2B5EF4-FFF2-40B4-BE49-F238E27FC236}">
                  <a16:creationId xmlns:a16="http://schemas.microsoft.com/office/drawing/2014/main" id="{258CA925-1A5F-AD12-B07E-DE822BC42C3F}"/>
                </a:ext>
              </a:extLst>
            </p:cNvPr>
            <p:cNvSpPr/>
            <p:nvPr/>
          </p:nvSpPr>
          <p:spPr>
            <a:xfrm rot="10800000">
              <a:off x="5016237" y="3106455"/>
              <a:ext cx="234062" cy="306198"/>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iangle 27">
              <a:extLst>
                <a:ext uri="{FF2B5EF4-FFF2-40B4-BE49-F238E27FC236}">
                  <a16:creationId xmlns:a16="http://schemas.microsoft.com/office/drawing/2014/main" id="{AE3FD836-2BB7-E735-4C93-25A145E4F9E3}"/>
                </a:ext>
              </a:extLst>
            </p:cNvPr>
            <p:cNvSpPr/>
            <p:nvPr/>
          </p:nvSpPr>
          <p:spPr>
            <a:xfrm rot="11205116">
              <a:off x="5583566" y="2938317"/>
              <a:ext cx="368465" cy="306198"/>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C2C655C-3D17-0289-E547-F66F4A3AB898}"/>
                </a:ext>
              </a:extLst>
            </p:cNvPr>
            <p:cNvGrpSpPr/>
            <p:nvPr/>
          </p:nvGrpSpPr>
          <p:grpSpPr>
            <a:xfrm>
              <a:off x="-1516863" y="2420692"/>
              <a:ext cx="7932708" cy="1087341"/>
              <a:chOff x="-4052334" y="2411032"/>
              <a:chExt cx="10831702" cy="1484708"/>
            </a:xfrm>
          </p:grpSpPr>
          <p:pic>
            <p:nvPicPr>
              <p:cNvPr id="30" name="Picture 29">
                <a:extLst>
                  <a:ext uri="{FF2B5EF4-FFF2-40B4-BE49-F238E27FC236}">
                    <a16:creationId xmlns:a16="http://schemas.microsoft.com/office/drawing/2014/main" id="{1899F63B-4A6D-3254-A651-EB59B58C045B}"/>
                  </a:ext>
                </a:extLst>
              </p:cNvPr>
              <p:cNvPicPr>
                <a:picLocks noChangeAspect="1"/>
              </p:cNvPicPr>
              <p:nvPr/>
            </p:nvPicPr>
            <p:blipFill>
              <a:blip r:embed="rId8"/>
              <a:srcRect/>
              <a:stretch/>
            </p:blipFill>
            <p:spPr>
              <a:xfrm>
                <a:off x="3773381" y="2411032"/>
                <a:ext cx="3005987" cy="1484708"/>
              </a:xfrm>
              <a:prstGeom prst="rect">
                <a:avLst/>
              </a:prstGeom>
            </p:spPr>
          </p:pic>
          <p:cxnSp>
            <p:nvCxnSpPr>
              <p:cNvPr id="31" name="Straight Connector 30">
                <a:extLst>
                  <a:ext uri="{FF2B5EF4-FFF2-40B4-BE49-F238E27FC236}">
                    <a16:creationId xmlns:a16="http://schemas.microsoft.com/office/drawing/2014/main" id="{1E8BE5D6-2E87-E6F5-A4AE-4D94869BD024}"/>
                  </a:ext>
                </a:extLst>
              </p:cNvPr>
              <p:cNvCxnSpPr>
                <a:cxnSpLocks/>
              </p:cNvCxnSpPr>
              <p:nvPr/>
            </p:nvCxnSpPr>
            <p:spPr>
              <a:xfrm flipH="1">
                <a:off x="-4052334" y="3429001"/>
                <a:ext cx="880072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pic>
        <p:nvPicPr>
          <p:cNvPr id="32" name="Picture 31" descr="A picture containing text, outdoor, sign&#10;&#10;Description automatically generated">
            <a:extLst>
              <a:ext uri="{FF2B5EF4-FFF2-40B4-BE49-F238E27FC236}">
                <a16:creationId xmlns:a16="http://schemas.microsoft.com/office/drawing/2014/main" id="{A6F29B9B-9B32-842E-DAF9-61DF37308356}"/>
              </a:ext>
            </a:extLst>
          </p:cNvPr>
          <p:cNvPicPr>
            <a:picLocks noChangeAspect="1"/>
          </p:cNvPicPr>
          <p:nvPr/>
        </p:nvPicPr>
        <p:blipFill>
          <a:blip r:embed="rId9"/>
          <a:stretch>
            <a:fillRect/>
          </a:stretch>
        </p:blipFill>
        <p:spPr>
          <a:xfrm>
            <a:off x="1405395" y="2817860"/>
            <a:ext cx="180000" cy="180000"/>
          </a:xfrm>
          <a:prstGeom prst="rect">
            <a:avLst/>
          </a:prstGeom>
        </p:spPr>
      </p:pic>
      <p:pic>
        <p:nvPicPr>
          <p:cNvPr id="33" name="Picture 32" descr="A picture containing text, outdoor, sign&#10;&#10;Description automatically generated">
            <a:extLst>
              <a:ext uri="{FF2B5EF4-FFF2-40B4-BE49-F238E27FC236}">
                <a16:creationId xmlns:a16="http://schemas.microsoft.com/office/drawing/2014/main" id="{134CCC99-9235-AAC1-24F7-18BD7CF841A9}"/>
              </a:ext>
            </a:extLst>
          </p:cNvPr>
          <p:cNvPicPr>
            <a:picLocks noChangeAspect="1"/>
          </p:cNvPicPr>
          <p:nvPr/>
        </p:nvPicPr>
        <p:blipFill>
          <a:blip r:embed="rId9"/>
          <a:stretch>
            <a:fillRect/>
          </a:stretch>
        </p:blipFill>
        <p:spPr>
          <a:xfrm>
            <a:off x="10172084" y="1496958"/>
            <a:ext cx="180000" cy="180000"/>
          </a:xfrm>
          <a:prstGeom prst="rect">
            <a:avLst/>
          </a:prstGeom>
        </p:spPr>
      </p:pic>
      <p:pic>
        <p:nvPicPr>
          <p:cNvPr id="34" name="Picture 33" descr="A picture containing text, outdoor, sign&#10;&#10;Description automatically generated">
            <a:extLst>
              <a:ext uri="{FF2B5EF4-FFF2-40B4-BE49-F238E27FC236}">
                <a16:creationId xmlns:a16="http://schemas.microsoft.com/office/drawing/2014/main" id="{C9C2865F-78A5-854B-063F-800BD11ECD93}"/>
              </a:ext>
            </a:extLst>
          </p:cNvPr>
          <p:cNvPicPr>
            <a:picLocks noChangeAspect="1"/>
          </p:cNvPicPr>
          <p:nvPr/>
        </p:nvPicPr>
        <p:blipFill>
          <a:blip r:embed="rId9"/>
          <a:stretch>
            <a:fillRect/>
          </a:stretch>
        </p:blipFill>
        <p:spPr>
          <a:xfrm>
            <a:off x="307703" y="5888313"/>
            <a:ext cx="180000" cy="180000"/>
          </a:xfrm>
          <a:prstGeom prst="rect">
            <a:avLst/>
          </a:prstGeom>
        </p:spPr>
      </p:pic>
      <p:sp>
        <p:nvSpPr>
          <p:cNvPr id="35" name="TextBox 34">
            <a:extLst>
              <a:ext uri="{FF2B5EF4-FFF2-40B4-BE49-F238E27FC236}">
                <a16:creationId xmlns:a16="http://schemas.microsoft.com/office/drawing/2014/main" id="{C28EE9FC-2AC3-C975-B6DC-D053C53EFC9B}"/>
              </a:ext>
            </a:extLst>
          </p:cNvPr>
          <p:cNvSpPr txBox="1"/>
          <p:nvPr/>
        </p:nvSpPr>
        <p:spPr>
          <a:xfrm>
            <a:off x="518249" y="5913381"/>
            <a:ext cx="657200" cy="139638"/>
          </a:xfrm>
          <a:prstGeom prst="rect">
            <a:avLst/>
          </a:prstGeom>
          <a:noFill/>
          <a:ln>
            <a:noFill/>
          </a:ln>
        </p:spPr>
        <p:txBody>
          <a:bodyPr wrap="square" lIns="0" tIns="0" rIns="0" bIns="0" rtlCol="0">
            <a:spAutoFit/>
          </a:bodyPr>
          <a:lstStyle/>
          <a:p>
            <a:r>
              <a:rPr lang="en-GB" sz="900">
                <a:solidFill>
                  <a:schemeClr val="tx1">
                    <a:lumMod val="75000"/>
                    <a:lumOff val="25000"/>
                  </a:schemeClr>
                </a:solidFill>
              </a:rPr>
              <a:t>QOF/DES/IIF</a:t>
            </a:r>
          </a:p>
        </p:txBody>
      </p:sp>
    </p:spTree>
    <p:extLst>
      <p:ext uri="{BB962C8B-B14F-4D97-AF65-F5344CB8AC3E}">
        <p14:creationId xmlns:p14="http://schemas.microsoft.com/office/powerpoint/2010/main" val="2109837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DB743ED-F66E-204D-5D38-5DD1D9F36C6A}"/>
              </a:ext>
            </a:extLst>
          </p:cNvPr>
          <p:cNvSpPr>
            <a:spLocks noGrp="1"/>
          </p:cNvSpPr>
          <p:nvPr>
            <p:ph sz="half" idx="2"/>
          </p:nvPr>
        </p:nvSpPr>
        <p:spPr>
          <a:xfrm>
            <a:off x="6240463" y="1489134"/>
            <a:ext cx="5651500" cy="3860031"/>
          </a:xfrm>
        </p:spPr>
        <p:txBody>
          <a:bodyPr>
            <a:spAutoFit/>
          </a:bodyPr>
          <a:lstStyle/>
          <a:p>
            <a:pPr>
              <a:lnSpc>
                <a:spcPct val="100000"/>
              </a:lnSpc>
              <a:spcAft>
                <a:spcPts val="300"/>
              </a:spcAft>
            </a:pPr>
            <a:r>
              <a:rPr lang="en-GB" sz="1000" b="1" dirty="0">
                <a:solidFill>
                  <a:schemeClr val="accent1"/>
                </a:solidFill>
                <a:latin typeface="Open Sans"/>
                <a:ea typeface="Open Sans"/>
                <a:cs typeface="Open Sans"/>
              </a:rPr>
              <a:t>HbA1c not treated to target</a:t>
            </a:r>
          </a:p>
          <a:p>
            <a:pPr marL="171450" indent="-171450">
              <a:spcAft>
                <a:spcPts val="300"/>
              </a:spcAft>
              <a:buFont typeface="Arial" panose="020B0604020202020204" pitchFamily="34" charset="0"/>
              <a:buChar char="•"/>
            </a:pPr>
            <a:r>
              <a:rPr lang="en-GB" sz="1000" dirty="0">
                <a:latin typeface="Open Sans"/>
                <a:ea typeface="Open Sans"/>
                <a:cs typeface="Open Sans"/>
              </a:rPr>
              <a:t>Optimise therapy, check adherence and consider increasing dose or adding new drug – personalise treatment to the individual considering frailty, co-morbidity and polypharmacy</a:t>
            </a:r>
            <a:endParaRPr lang="en-GB" sz="1000" b="1">
              <a:latin typeface="Open Sans"/>
              <a:ea typeface="Open Sans"/>
              <a:cs typeface="Open Sans"/>
            </a:endParaRPr>
          </a:p>
          <a:p>
            <a:pPr>
              <a:lnSpc>
                <a:spcPct val="100000"/>
              </a:lnSpc>
              <a:spcBef>
                <a:spcPts val="1000"/>
              </a:spcBef>
              <a:spcAft>
                <a:spcPts val="300"/>
              </a:spcAft>
            </a:pPr>
            <a:r>
              <a:rPr lang="en-GB" sz="1000" b="1" dirty="0">
                <a:solidFill>
                  <a:schemeClr val="accent1"/>
                </a:solidFill>
                <a:latin typeface="Open Sans"/>
                <a:ea typeface="Open Sans"/>
                <a:cs typeface="Open Sans"/>
              </a:rPr>
              <a:t>Diabetic kidney disease</a:t>
            </a:r>
          </a:p>
          <a:p>
            <a:pPr marL="171450" indent="-171450">
              <a:spcAft>
                <a:spcPts val="300"/>
              </a:spcAft>
              <a:buFont typeface="Arial" panose="020B0604020202020204" pitchFamily="34" charset="0"/>
              <a:buChar char="•"/>
            </a:pPr>
            <a:r>
              <a:rPr lang="en-GB" sz="1000" dirty="0">
                <a:latin typeface="Open Sans"/>
                <a:ea typeface="Open Sans"/>
                <a:cs typeface="Open Sans"/>
              </a:rPr>
              <a:t>CVDACTION identifies patients who have not had eGFR  or ACR measured in last 12 months – arrange review</a:t>
            </a:r>
          </a:p>
          <a:p>
            <a:pPr marL="171450" indent="-171450">
              <a:spcAft>
                <a:spcPts val="300"/>
              </a:spcAft>
              <a:buFont typeface="Arial" panose="020B0604020202020204" pitchFamily="34" charset="0"/>
              <a:buChar char="•"/>
            </a:pPr>
            <a:r>
              <a:rPr lang="en-GB" sz="1000" dirty="0">
                <a:latin typeface="Open Sans"/>
                <a:ea typeface="Open Sans"/>
                <a:cs typeface="Open Sans"/>
              </a:rPr>
              <a:t>CVDACTION identifies eligible patients with CKD and proteinuria who are not on </a:t>
            </a:r>
            <a:r>
              <a:rPr lang="en-GB" sz="1000" err="1">
                <a:latin typeface="Open Sans"/>
                <a:ea typeface="Open Sans"/>
                <a:cs typeface="Open Sans"/>
              </a:rPr>
              <a:t>ACEi</a:t>
            </a:r>
            <a:r>
              <a:rPr lang="en-GB" sz="1000" dirty="0">
                <a:latin typeface="Open Sans"/>
                <a:ea typeface="Open Sans"/>
                <a:cs typeface="Open Sans"/>
              </a:rPr>
              <a:t>/ARB – arrange review and consider </a:t>
            </a:r>
            <a:r>
              <a:rPr lang="en-GB" sz="1000" err="1">
                <a:latin typeface="Open Sans"/>
                <a:ea typeface="Open Sans"/>
                <a:cs typeface="Open Sans"/>
              </a:rPr>
              <a:t>ACEi</a:t>
            </a:r>
            <a:r>
              <a:rPr lang="en-GB" sz="1000" dirty="0">
                <a:latin typeface="Open Sans"/>
                <a:ea typeface="Open Sans"/>
                <a:cs typeface="Open Sans"/>
              </a:rPr>
              <a:t>/ARB in line with NICE guidance</a:t>
            </a:r>
          </a:p>
          <a:p>
            <a:pPr marL="171450" indent="-171450">
              <a:spcAft>
                <a:spcPts val="300"/>
              </a:spcAft>
              <a:buFont typeface="Arial" panose="020B0604020202020204" pitchFamily="34" charset="0"/>
              <a:buChar char="•"/>
            </a:pPr>
            <a:r>
              <a:rPr lang="en-GB" sz="1000" dirty="0">
                <a:latin typeface="Open Sans"/>
                <a:ea typeface="Open Sans"/>
                <a:cs typeface="Open Sans"/>
              </a:rPr>
              <a:t>CVDACTION identifies patients with accelerated decline of  eGFR – prioritise for review and specialist referral</a:t>
            </a:r>
          </a:p>
          <a:p>
            <a:pPr>
              <a:lnSpc>
                <a:spcPct val="100000"/>
              </a:lnSpc>
              <a:spcBef>
                <a:spcPts val="1000"/>
              </a:spcBef>
              <a:spcAft>
                <a:spcPts val="300"/>
              </a:spcAft>
            </a:pPr>
            <a:r>
              <a:rPr lang="en-GB" sz="1000" b="1" dirty="0">
                <a:solidFill>
                  <a:schemeClr val="accent1"/>
                </a:solidFill>
                <a:latin typeface="Open Sans"/>
                <a:ea typeface="Open Sans"/>
                <a:cs typeface="Open Sans"/>
              </a:rPr>
              <a:t>Diabetes care processes</a:t>
            </a:r>
          </a:p>
          <a:p>
            <a:pPr marL="171450" indent="-171450">
              <a:spcAft>
                <a:spcPts val="300"/>
              </a:spcAft>
              <a:buFont typeface="Arial" panose="020B0604020202020204" pitchFamily="34" charset="0"/>
              <a:buChar char="•"/>
            </a:pPr>
            <a:r>
              <a:rPr lang="en-GB" sz="1000" dirty="0">
                <a:latin typeface="Open Sans"/>
                <a:ea typeface="Open Sans"/>
                <a:cs typeface="Open Sans"/>
              </a:rPr>
              <a:t>CVDACTION identifies patients who have not received all 8 processes of care in last 12 months – this can be used as a general indicator of progress</a:t>
            </a:r>
          </a:p>
          <a:p>
            <a:pPr>
              <a:lnSpc>
                <a:spcPct val="100000"/>
              </a:lnSpc>
              <a:spcBef>
                <a:spcPts val="1000"/>
              </a:spcBef>
              <a:spcAft>
                <a:spcPts val="300"/>
              </a:spcAft>
            </a:pPr>
            <a:r>
              <a:rPr lang="en-GB" sz="1000" b="1" dirty="0">
                <a:solidFill>
                  <a:schemeClr val="accent1"/>
                </a:solidFill>
                <a:latin typeface="Open Sans"/>
                <a:ea typeface="Open Sans"/>
                <a:cs typeface="Open Sans"/>
              </a:rPr>
              <a:t>Diabetes Case finder</a:t>
            </a:r>
          </a:p>
          <a:p>
            <a:pPr marL="171450" indent="-171450">
              <a:spcAft>
                <a:spcPts val="300"/>
              </a:spcAft>
              <a:buFont typeface="Arial" panose="020B0604020202020204" pitchFamily="34" charset="0"/>
              <a:buChar char="•"/>
            </a:pPr>
            <a:r>
              <a:rPr lang="en-GB" sz="1000" dirty="0">
                <a:latin typeface="Open Sans"/>
                <a:ea typeface="Open Sans"/>
                <a:cs typeface="Open Sans"/>
              </a:rPr>
              <a:t>The case finder identifies patients not on the diabetes register whose last HbA1c &gt;48. Obtain up to date HbA1c and arrange review</a:t>
            </a:r>
          </a:p>
          <a:p>
            <a:pPr>
              <a:lnSpc>
                <a:spcPct val="100000"/>
              </a:lnSpc>
              <a:spcBef>
                <a:spcPts val="1000"/>
              </a:spcBef>
              <a:spcAft>
                <a:spcPts val="300"/>
              </a:spcAft>
            </a:pPr>
            <a:r>
              <a:rPr lang="en-GB" sz="1000" b="1" dirty="0">
                <a:solidFill>
                  <a:schemeClr val="accent1"/>
                </a:solidFill>
                <a:latin typeface="Open Sans"/>
                <a:ea typeface="Open Sans"/>
                <a:cs typeface="Open Sans"/>
              </a:rPr>
              <a:t>Supporting education, self-management and behaviour change</a:t>
            </a:r>
          </a:p>
          <a:p>
            <a:pPr marL="171450" indent="-171450">
              <a:spcAft>
                <a:spcPts val="300"/>
              </a:spcAft>
              <a:buFont typeface="Arial" panose="020B0604020202020204" pitchFamily="34" charset="0"/>
              <a:buChar char="•"/>
            </a:pPr>
            <a:r>
              <a:rPr lang="en-GB" sz="1000" b="1" dirty="0">
                <a:solidFill>
                  <a:srgbClr val="002060"/>
                </a:solidFill>
                <a:latin typeface="Open Sans"/>
                <a:ea typeface="Open Sans"/>
                <a:cs typeface="Open Sans"/>
                <a:hlinkClick r:id="rId2">
                  <a:extLst>
                    <a:ext uri="{A12FA001-AC4F-418D-AE19-62706E023703}">
                      <ahyp:hlinkClr xmlns:ahyp="http://schemas.microsoft.com/office/drawing/2018/hyperlinkcolor" val="tx"/>
                    </a:ext>
                  </a:extLst>
                </a:hlinkClick>
              </a:rPr>
              <a:t>Resources to support staff helping patients </a:t>
            </a:r>
            <a:r>
              <a:rPr lang="en-GB" sz="1000" dirty="0">
                <a:latin typeface="Open Sans"/>
                <a:ea typeface="Open Sans"/>
                <a:cs typeface="Open Sans"/>
              </a:rPr>
              <a:t>with hypertension to understand their conditions, to self-manage and to make lifestyle changes</a:t>
            </a:r>
          </a:p>
        </p:txBody>
      </p:sp>
      <p:sp>
        <p:nvSpPr>
          <p:cNvPr id="2" name="Content Placeholder 1">
            <a:extLst>
              <a:ext uri="{FF2B5EF4-FFF2-40B4-BE49-F238E27FC236}">
                <a16:creationId xmlns:a16="http://schemas.microsoft.com/office/drawing/2014/main" id="{77FDCF40-39CB-51FA-8971-F940CE8C12E3}"/>
              </a:ext>
            </a:extLst>
          </p:cNvPr>
          <p:cNvSpPr>
            <a:spLocks noGrp="1"/>
          </p:cNvSpPr>
          <p:nvPr>
            <p:ph sz="half" idx="4294967295"/>
          </p:nvPr>
        </p:nvSpPr>
        <p:spPr>
          <a:xfrm>
            <a:off x="300039" y="1489134"/>
            <a:ext cx="5651500" cy="4624343"/>
          </a:xfrm>
        </p:spPr>
        <p:txBody>
          <a:bodyPr/>
          <a:lstStyle/>
          <a:p>
            <a:pPr marL="179705" indent="0">
              <a:spcBef>
                <a:spcPts val="0"/>
              </a:spcBef>
              <a:buNone/>
            </a:pPr>
            <a:r>
              <a:rPr lang="en-GB" sz="1000" b="1" dirty="0">
                <a:solidFill>
                  <a:schemeClr val="accent1"/>
                </a:solidFill>
                <a:latin typeface="Open Sans"/>
                <a:ea typeface="Open Sans"/>
                <a:cs typeface="Open Sans"/>
              </a:rPr>
              <a:t>Diabetes is a leading cause of cardiovascular disease. Ensuring early detection and optimising management of blood pressure, cholesterol, blood sugar and kidney function are all critical steps in preventing heart attacks and strokes in people with diabetes.</a:t>
            </a:r>
            <a:endParaRPr lang="en-US" sz="1000">
              <a:solidFill>
                <a:schemeClr val="accent1"/>
              </a:solidFill>
              <a:latin typeface="Open Sans"/>
              <a:ea typeface="Open Sans"/>
              <a:cs typeface="Open Sans"/>
            </a:endParaRPr>
          </a:p>
          <a:p>
            <a:pPr marL="0" indent="0">
              <a:buNone/>
            </a:pPr>
            <a:r>
              <a:rPr lang="en-GB" sz="1000" b="1" dirty="0">
                <a:solidFill>
                  <a:schemeClr val="accent1"/>
                </a:solidFill>
                <a:latin typeface="Open Sans"/>
                <a:ea typeface="Open Sans"/>
                <a:cs typeface="Open Sans"/>
              </a:rPr>
              <a:t>BP not treated to target in diabetes</a:t>
            </a:r>
          </a:p>
          <a:p>
            <a:pPr marL="172720" indent="-172720">
              <a:spcBef>
                <a:spcPts val="0"/>
              </a:spcBef>
            </a:pPr>
            <a:r>
              <a:rPr lang="en-GB" sz="1000" dirty="0">
                <a:latin typeface="Open Sans"/>
                <a:ea typeface="Open Sans"/>
                <a:cs typeface="Open Sans"/>
              </a:rPr>
              <a:t>Optimise therapy: check adherence and consider increasing dose or adding new drug</a:t>
            </a:r>
          </a:p>
          <a:p>
            <a:pPr marL="172720" indent="-172720">
              <a:spcBef>
                <a:spcPts val="0"/>
              </a:spcBef>
            </a:pPr>
            <a:r>
              <a:rPr lang="en-GB" sz="1000" dirty="0">
                <a:latin typeface="Open Sans"/>
                <a:ea typeface="Open Sans"/>
                <a:cs typeface="Open Sans"/>
              </a:rPr>
              <a:t>Personalise treatment to the individual considering frailty, co-morbidity and polypharmacy</a:t>
            </a:r>
          </a:p>
          <a:p>
            <a:pPr marL="172720" indent="-172720">
              <a:spcBef>
                <a:spcPts val="0"/>
              </a:spcBef>
            </a:pPr>
            <a:r>
              <a:rPr lang="en-GB" sz="1000" b="1" dirty="0">
                <a:solidFill>
                  <a:srgbClr val="002060"/>
                </a:solidFill>
                <a:latin typeface="Open Sans"/>
                <a:ea typeface="Open Sans"/>
                <a:cs typeface="Open Sans"/>
                <a:hlinkClick r:id="rId3">
                  <a:extLst>
                    <a:ext uri="{A12FA001-AC4F-418D-AE19-62706E023703}">
                      <ahyp:hlinkClr xmlns:ahyp="http://schemas.microsoft.com/office/drawing/2018/hyperlinkcolor" val="tx"/>
                    </a:ext>
                  </a:extLst>
                </a:hlinkClick>
              </a:rPr>
              <a:t>Resources to support BP management </a:t>
            </a:r>
            <a:r>
              <a:rPr lang="en-GB" sz="1000" dirty="0">
                <a:latin typeface="Open Sans"/>
                <a:ea typeface="Open Sans"/>
                <a:cs typeface="Open Sans"/>
              </a:rPr>
              <a:t>including treatment pathways, home monitoring</a:t>
            </a:r>
          </a:p>
          <a:p>
            <a:pPr marL="0" indent="0">
              <a:lnSpc>
                <a:spcPct val="100000"/>
              </a:lnSpc>
              <a:buNone/>
            </a:pPr>
            <a:r>
              <a:rPr lang="en-GB" sz="1000" b="1" dirty="0">
                <a:solidFill>
                  <a:schemeClr val="accent1"/>
                </a:solidFill>
                <a:latin typeface="Open Sans"/>
                <a:ea typeface="Open Sans"/>
                <a:cs typeface="Open Sans"/>
              </a:rPr>
              <a:t>CVD risk management in diabetes – patients with pre-existing CVD</a:t>
            </a:r>
          </a:p>
          <a:p>
            <a:pPr marL="172720" indent="-172720">
              <a:spcBef>
                <a:spcPts val="0"/>
              </a:spcBef>
            </a:pPr>
            <a:r>
              <a:rPr lang="en-GB" sz="1000" dirty="0">
                <a:latin typeface="Open Sans"/>
                <a:ea typeface="Open Sans"/>
                <a:cs typeface="Open Sans"/>
              </a:rPr>
              <a:t>Ensure on </a:t>
            </a:r>
            <a:r>
              <a:rPr lang="en-GB" sz="1000" b="1" dirty="0">
                <a:latin typeface="Open Sans"/>
                <a:ea typeface="Open Sans"/>
                <a:cs typeface="Open Sans"/>
              </a:rPr>
              <a:t>high dose high intensity </a:t>
            </a:r>
            <a:r>
              <a:rPr lang="en-GB" sz="1000" dirty="0">
                <a:latin typeface="Open Sans"/>
                <a:ea typeface="Open Sans"/>
                <a:cs typeface="Open Sans"/>
              </a:rPr>
              <a:t>statin (</a:t>
            </a:r>
            <a:r>
              <a:rPr lang="en-GB" sz="1000" err="1">
                <a:latin typeface="Open Sans"/>
                <a:ea typeface="Open Sans"/>
                <a:cs typeface="Open Sans"/>
              </a:rPr>
              <a:t>ie</a:t>
            </a:r>
            <a:r>
              <a:rPr lang="en-GB" sz="1000" dirty="0">
                <a:latin typeface="Open Sans"/>
                <a:ea typeface="Open Sans"/>
                <a:cs typeface="Open Sans"/>
              </a:rPr>
              <a:t> atorvastatin 80mg or rosuvastatin 20mg) – or start statin if not already prescribed – and support lifestyle change</a:t>
            </a:r>
          </a:p>
          <a:p>
            <a:pPr marL="172720" indent="-172720">
              <a:spcBef>
                <a:spcPts val="0"/>
              </a:spcBef>
            </a:pPr>
            <a:r>
              <a:rPr lang="en-GB" sz="1000" dirty="0">
                <a:latin typeface="Open Sans"/>
                <a:ea typeface="Open Sans"/>
                <a:cs typeface="Open Sans"/>
              </a:rPr>
              <a:t>If non-</a:t>
            </a:r>
            <a:r>
              <a:rPr lang="en-GB" sz="1000" err="1">
                <a:latin typeface="Open Sans"/>
                <a:ea typeface="Open Sans"/>
                <a:cs typeface="Open Sans"/>
              </a:rPr>
              <a:t>HDLc</a:t>
            </a:r>
            <a:r>
              <a:rPr lang="en-GB" sz="1000" dirty="0">
                <a:latin typeface="Open Sans"/>
                <a:ea typeface="Open Sans"/>
                <a:cs typeface="Open Sans"/>
              </a:rPr>
              <a:t> not reduced to target or statin not tolerated, consider ezetimibe, </a:t>
            </a:r>
            <a:r>
              <a:rPr lang="en-GB" sz="1000" err="1">
                <a:latin typeface="Open Sans"/>
                <a:ea typeface="Open Sans"/>
                <a:cs typeface="Open Sans"/>
              </a:rPr>
              <a:t>inclisiran</a:t>
            </a:r>
            <a:r>
              <a:rPr lang="en-GB" sz="1000" dirty="0">
                <a:latin typeface="Open Sans"/>
                <a:ea typeface="Open Sans"/>
                <a:cs typeface="Open Sans"/>
              </a:rPr>
              <a:t>, PCSK9i(mab) or </a:t>
            </a:r>
            <a:r>
              <a:rPr lang="en-GB" sz="1000" err="1">
                <a:latin typeface="Open Sans"/>
                <a:ea typeface="Open Sans"/>
                <a:cs typeface="Open Sans"/>
              </a:rPr>
              <a:t>bempedoic</a:t>
            </a:r>
            <a:r>
              <a:rPr lang="en-GB" sz="1000" dirty="0">
                <a:latin typeface="Open Sans"/>
                <a:ea typeface="Open Sans"/>
                <a:cs typeface="Open Sans"/>
              </a:rPr>
              <a:t> acid</a:t>
            </a:r>
          </a:p>
          <a:p>
            <a:pPr marL="172720" indent="-172720">
              <a:spcBef>
                <a:spcPts val="0"/>
              </a:spcBef>
            </a:pPr>
            <a:r>
              <a:rPr lang="en-GB" sz="1000" dirty="0">
                <a:effectLst/>
                <a:latin typeface="Open Sans"/>
                <a:ea typeface="Open Sans"/>
                <a:cs typeface="Open Sans"/>
              </a:rPr>
              <a:t>If Type 2 diabetes with CVD or heart failure offer an SGLT2 inhibitor</a:t>
            </a:r>
            <a:endParaRPr lang="en-GB" sz="1000" dirty="0">
              <a:latin typeface="Open Sans"/>
              <a:ea typeface="Open Sans"/>
              <a:cs typeface="Open Sans"/>
            </a:endParaRPr>
          </a:p>
          <a:p>
            <a:pPr marL="172720" indent="-172720">
              <a:spcBef>
                <a:spcPts val="0"/>
              </a:spcBef>
            </a:pPr>
            <a:r>
              <a:rPr lang="en-GB" sz="1000" b="1" dirty="0">
                <a:solidFill>
                  <a:srgbClr val="002060"/>
                </a:solidFill>
                <a:latin typeface="Open Sans"/>
                <a:ea typeface="Open Sans"/>
                <a:cs typeface="Open Sans"/>
                <a:hlinkClick r:id="rId4">
                  <a:extLst>
                    <a:ext uri="{A12FA001-AC4F-418D-AE19-62706E023703}">
                      <ahyp:hlinkClr xmlns:ahyp="http://schemas.microsoft.com/office/drawing/2018/hyperlinkcolor" val="tx"/>
                    </a:ext>
                  </a:extLst>
                </a:hlinkClick>
              </a:rPr>
              <a:t>Resources to support lipid management </a:t>
            </a:r>
            <a:r>
              <a:rPr lang="en-GB" sz="1000" dirty="0">
                <a:latin typeface="Open Sans"/>
                <a:ea typeface="Open Sans"/>
                <a:cs typeface="Open Sans"/>
              </a:rPr>
              <a:t>including treatment pathways, statin intolerance or hesitancy</a:t>
            </a:r>
          </a:p>
          <a:p>
            <a:pPr marL="0" indent="0">
              <a:lnSpc>
                <a:spcPct val="100000"/>
              </a:lnSpc>
              <a:buNone/>
            </a:pPr>
            <a:r>
              <a:rPr lang="en-GB" sz="1000" b="1" dirty="0">
                <a:solidFill>
                  <a:schemeClr val="accent1"/>
                </a:solidFill>
                <a:latin typeface="Open Sans"/>
                <a:ea typeface="Open Sans"/>
                <a:cs typeface="Open Sans"/>
              </a:rPr>
              <a:t>CVD risk management in diabetes – patients without pre-existing CVD</a:t>
            </a:r>
          </a:p>
          <a:p>
            <a:pPr marL="172720" indent="-172720">
              <a:spcBef>
                <a:spcPts val="0"/>
              </a:spcBef>
            </a:pPr>
            <a:r>
              <a:rPr lang="en-GB" sz="1000" dirty="0">
                <a:latin typeface="Open Sans"/>
                <a:ea typeface="Open Sans"/>
                <a:cs typeface="Open Sans"/>
              </a:rPr>
              <a:t>Record up to date </a:t>
            </a:r>
            <a:r>
              <a:rPr lang="en-GB" sz="1000" err="1">
                <a:latin typeface="Open Sans"/>
                <a:ea typeface="Open Sans"/>
                <a:cs typeface="Open Sans"/>
              </a:rPr>
              <a:t>QRisk</a:t>
            </a:r>
            <a:r>
              <a:rPr lang="en-GB" sz="1000" dirty="0">
                <a:latin typeface="Open Sans"/>
                <a:ea typeface="Open Sans"/>
                <a:cs typeface="Open Sans"/>
              </a:rPr>
              <a:t> score (unless if CKD or T1 diabetes aged 40 plus years), and support lifestyle change</a:t>
            </a:r>
          </a:p>
          <a:p>
            <a:pPr marL="172720" indent="-172720">
              <a:spcBef>
                <a:spcPts val="0"/>
              </a:spcBef>
            </a:pPr>
            <a:r>
              <a:rPr lang="en-GB" sz="1000" dirty="0">
                <a:latin typeface="Open Sans"/>
                <a:ea typeface="Open Sans"/>
                <a:cs typeface="Open Sans"/>
              </a:rPr>
              <a:t>If </a:t>
            </a:r>
            <a:r>
              <a:rPr lang="en-GB" sz="1000" err="1">
                <a:latin typeface="Open Sans"/>
                <a:ea typeface="Open Sans"/>
                <a:cs typeface="Open Sans"/>
              </a:rPr>
              <a:t>QRisk</a:t>
            </a:r>
            <a:r>
              <a:rPr lang="en-GB" sz="1000" dirty="0">
                <a:latin typeface="Open Sans"/>
                <a:ea typeface="Open Sans"/>
                <a:cs typeface="Open Sans"/>
              </a:rPr>
              <a:t> score ≥10% (or if CKD or T1 diabetes aged 40 plus years), ensure on </a:t>
            </a:r>
            <a:r>
              <a:rPr lang="en-GB" sz="1000" b="1" dirty="0">
                <a:latin typeface="Open Sans"/>
                <a:ea typeface="Open Sans"/>
                <a:cs typeface="Open Sans"/>
              </a:rPr>
              <a:t>high intensity </a:t>
            </a:r>
            <a:r>
              <a:rPr lang="en-GB" sz="1000" dirty="0">
                <a:latin typeface="Open Sans"/>
                <a:ea typeface="Open Sans"/>
                <a:cs typeface="Open Sans"/>
              </a:rPr>
              <a:t>statin (</a:t>
            </a:r>
            <a:r>
              <a:rPr lang="en-GB" sz="1000" err="1">
                <a:latin typeface="Open Sans"/>
                <a:ea typeface="Open Sans"/>
                <a:cs typeface="Open Sans"/>
              </a:rPr>
              <a:t>eg</a:t>
            </a:r>
            <a:r>
              <a:rPr lang="en-GB" sz="1000" dirty="0">
                <a:latin typeface="Open Sans"/>
                <a:ea typeface="Open Sans"/>
                <a:cs typeface="Open Sans"/>
              </a:rPr>
              <a:t> atorvastatin 20mg) or start statin if lifestyle change alone is not effective</a:t>
            </a:r>
          </a:p>
          <a:p>
            <a:pPr marL="172720" indent="-172720">
              <a:spcBef>
                <a:spcPts val="0"/>
              </a:spcBef>
            </a:pPr>
            <a:r>
              <a:rPr lang="en-GB" sz="1000" dirty="0">
                <a:latin typeface="Open Sans"/>
                <a:ea typeface="Open Sans"/>
                <a:cs typeface="Open Sans"/>
              </a:rPr>
              <a:t>If non-</a:t>
            </a:r>
            <a:r>
              <a:rPr lang="en-GB" sz="1000" err="1">
                <a:latin typeface="Open Sans"/>
                <a:ea typeface="Open Sans"/>
                <a:cs typeface="Open Sans"/>
              </a:rPr>
              <a:t>HDLc</a:t>
            </a:r>
            <a:r>
              <a:rPr lang="en-GB" sz="1000" dirty="0">
                <a:latin typeface="Open Sans"/>
                <a:ea typeface="Open Sans"/>
                <a:cs typeface="Open Sans"/>
              </a:rPr>
              <a:t> not reduced to target, (or if statin not tolerated) titrate statin dose and consider ezetimibe or </a:t>
            </a:r>
            <a:r>
              <a:rPr lang="en-GB" sz="1000" err="1">
                <a:latin typeface="Open Sans"/>
                <a:ea typeface="Open Sans"/>
                <a:cs typeface="Open Sans"/>
              </a:rPr>
              <a:t>bempedoic</a:t>
            </a:r>
            <a:r>
              <a:rPr lang="en-GB" sz="1000" dirty="0">
                <a:latin typeface="Open Sans"/>
                <a:ea typeface="Open Sans"/>
                <a:cs typeface="Open Sans"/>
              </a:rPr>
              <a:t> acid</a:t>
            </a:r>
          </a:p>
          <a:p>
            <a:pPr marL="172720" indent="-172720">
              <a:spcBef>
                <a:spcPts val="0"/>
              </a:spcBef>
            </a:pPr>
            <a:endParaRPr lang="en-GB" dirty="0">
              <a:cs typeface="Calibri" panose="020F0502020204030204"/>
            </a:endParaRPr>
          </a:p>
        </p:txBody>
      </p:sp>
      <p:sp>
        <p:nvSpPr>
          <p:cNvPr id="6" name="Title 5">
            <a:extLst>
              <a:ext uri="{FF2B5EF4-FFF2-40B4-BE49-F238E27FC236}">
                <a16:creationId xmlns:a16="http://schemas.microsoft.com/office/drawing/2014/main" id="{EFA58FA8-2A82-BA35-42DE-C55A19555A34}"/>
              </a:ext>
            </a:extLst>
          </p:cNvPr>
          <p:cNvSpPr>
            <a:spLocks noGrp="1"/>
          </p:cNvSpPr>
          <p:nvPr>
            <p:ph type="title"/>
          </p:nvPr>
        </p:nvSpPr>
        <p:spPr>
          <a:xfrm>
            <a:off x="300038" y="846751"/>
            <a:ext cx="11591925" cy="498598"/>
          </a:xfrm>
        </p:spPr>
        <p:txBody>
          <a:bodyPr/>
          <a:lstStyle/>
          <a:p>
            <a:r>
              <a:rPr lang="en-GB" sz="2000" b="1" dirty="0">
                <a:latin typeface="Aleo"/>
              </a:rPr>
              <a:t>Optimising CVD prevention – Diabetes</a:t>
            </a:r>
            <a:endParaRPr lang="en-US" sz="2000" b="1" dirty="0">
              <a:latin typeface="Aleo"/>
            </a:endParaRPr>
          </a:p>
        </p:txBody>
      </p:sp>
      <p:pic>
        <p:nvPicPr>
          <p:cNvPr id="11" name="Picture 10" descr="Icon&#10;&#10;Description automatically generated">
            <a:hlinkClick r:id="rId5"/>
            <a:extLst>
              <a:ext uri="{FF2B5EF4-FFF2-40B4-BE49-F238E27FC236}">
                <a16:creationId xmlns:a16="http://schemas.microsoft.com/office/drawing/2014/main" id="{F0C7771E-9E5D-40D7-E5A6-7453AAC31233}"/>
              </a:ext>
            </a:extLst>
          </p:cNvPr>
          <p:cNvPicPr>
            <a:picLocks noChangeAspect="1"/>
          </p:cNvPicPr>
          <p:nvPr/>
        </p:nvPicPr>
        <p:blipFill>
          <a:blip r:embed="rId6"/>
          <a:stretch>
            <a:fillRect/>
          </a:stretch>
        </p:blipFill>
        <p:spPr>
          <a:xfrm>
            <a:off x="11476439" y="5764198"/>
            <a:ext cx="432000" cy="432000"/>
          </a:xfrm>
          <a:prstGeom prst="rect">
            <a:avLst/>
          </a:prstGeom>
        </p:spPr>
      </p:pic>
      <p:sp>
        <p:nvSpPr>
          <p:cNvPr id="12" name="TextBox 11">
            <a:extLst>
              <a:ext uri="{FF2B5EF4-FFF2-40B4-BE49-F238E27FC236}">
                <a16:creationId xmlns:a16="http://schemas.microsoft.com/office/drawing/2014/main" id="{801411A2-A4BB-87DE-3560-91091BB50196}"/>
              </a:ext>
            </a:extLst>
          </p:cNvPr>
          <p:cNvSpPr txBox="1"/>
          <p:nvPr/>
        </p:nvSpPr>
        <p:spPr>
          <a:xfrm>
            <a:off x="8551817" y="5884791"/>
            <a:ext cx="2721109" cy="169277"/>
          </a:xfrm>
          <a:prstGeom prst="rect">
            <a:avLst/>
          </a:prstGeom>
          <a:noFill/>
          <a:ln>
            <a:noFill/>
          </a:ln>
        </p:spPr>
        <p:txBody>
          <a:bodyPr wrap="square" lIns="0" tIns="0" rIns="0" bIns="0" rtlCol="0" anchor="t">
            <a:spAutoFit/>
          </a:bodyPr>
          <a:lstStyle/>
          <a:p>
            <a:pPr algn="r"/>
            <a:r>
              <a:rPr lang="en-GB" sz="1100" b="1" dirty="0">
                <a:solidFill>
                  <a:srgbClr val="002060"/>
                </a:solidFill>
                <a:latin typeface="Open Sans"/>
                <a:ea typeface="Open Sans"/>
                <a:cs typeface="Open Sans"/>
              </a:rPr>
              <a:t>NICE guidance on type 2 diabetes</a:t>
            </a:r>
            <a:endParaRPr lang="en-GB" sz="1100" b="1">
              <a:solidFill>
                <a:srgbClr val="002060"/>
              </a:solidFill>
              <a:latin typeface="Open Sans"/>
              <a:ea typeface="Open Sans"/>
              <a:cs typeface="Open Sans"/>
            </a:endParaRPr>
          </a:p>
        </p:txBody>
      </p:sp>
      <p:sp>
        <p:nvSpPr>
          <p:cNvPr id="13" name="Triangle 12">
            <a:extLst>
              <a:ext uri="{FF2B5EF4-FFF2-40B4-BE49-F238E27FC236}">
                <a16:creationId xmlns:a16="http://schemas.microsoft.com/office/drawing/2014/main" id="{8E4A83BC-BC2C-8675-44FE-3884F6D75C17}"/>
              </a:ext>
            </a:extLst>
          </p:cNvPr>
          <p:cNvSpPr/>
          <p:nvPr/>
        </p:nvSpPr>
        <p:spPr>
          <a:xfrm rot="5400000">
            <a:off x="11321368" y="5922604"/>
            <a:ext cx="133749" cy="1153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D5A0439-F2BD-194C-09FD-1B111D644F04}"/>
              </a:ext>
            </a:extLst>
          </p:cNvPr>
          <p:cNvCxnSpPr>
            <a:cxnSpLocks/>
          </p:cNvCxnSpPr>
          <p:nvPr/>
        </p:nvCxnSpPr>
        <p:spPr>
          <a:xfrm>
            <a:off x="324752" y="1489134"/>
            <a:ext cx="0" cy="46158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2A3A41B1-0424-2718-0F07-AF7F7FD7404F}"/>
              </a:ext>
            </a:extLst>
          </p:cNvPr>
          <p:cNvSpPr>
            <a:spLocks noGrp="1"/>
          </p:cNvSpPr>
          <p:nvPr>
            <p:ph type="sldNum" sz="quarter" idx="4"/>
          </p:nvPr>
        </p:nvSpPr>
        <p:spPr/>
        <p:txBody>
          <a:bodyPr/>
          <a:lstStyle/>
          <a:p>
            <a:r>
              <a:rPr lang="en-US"/>
              <a:t>Page </a:t>
            </a:r>
            <a:fld id="{906CB73F-6DE2-DE49-AE99-8E267CF49B30}" type="slidenum">
              <a:rPr lang="en-US" smtClean="0"/>
              <a:pPr/>
              <a:t>8</a:t>
            </a:fld>
            <a:endParaRPr lang="en-US"/>
          </a:p>
        </p:txBody>
      </p:sp>
      <p:pic>
        <p:nvPicPr>
          <p:cNvPr id="3" name="Picture 2" descr="A picture containing text, outdoor, sign&#10;&#10;Description automatically generated">
            <a:extLst>
              <a:ext uri="{FF2B5EF4-FFF2-40B4-BE49-F238E27FC236}">
                <a16:creationId xmlns:a16="http://schemas.microsoft.com/office/drawing/2014/main" id="{D7099A33-92B7-1F3F-BCD4-4E6C3942FBE9}"/>
              </a:ext>
            </a:extLst>
          </p:cNvPr>
          <p:cNvPicPr>
            <a:picLocks noChangeAspect="1"/>
          </p:cNvPicPr>
          <p:nvPr/>
        </p:nvPicPr>
        <p:blipFill>
          <a:blip r:embed="rId7"/>
          <a:stretch>
            <a:fillRect/>
          </a:stretch>
        </p:blipFill>
        <p:spPr>
          <a:xfrm>
            <a:off x="2630856" y="2202736"/>
            <a:ext cx="180000" cy="180000"/>
          </a:xfrm>
          <a:prstGeom prst="rect">
            <a:avLst/>
          </a:prstGeom>
        </p:spPr>
      </p:pic>
      <p:pic>
        <p:nvPicPr>
          <p:cNvPr id="14" name="Picture 13" descr="A picture containing text, outdoor, sign&#10;&#10;Description automatically generated">
            <a:extLst>
              <a:ext uri="{FF2B5EF4-FFF2-40B4-BE49-F238E27FC236}">
                <a16:creationId xmlns:a16="http://schemas.microsoft.com/office/drawing/2014/main" id="{4895EAE1-5B85-A80C-E436-A80A19BAB0DF}"/>
              </a:ext>
            </a:extLst>
          </p:cNvPr>
          <p:cNvPicPr>
            <a:picLocks noChangeAspect="1"/>
          </p:cNvPicPr>
          <p:nvPr/>
        </p:nvPicPr>
        <p:blipFill>
          <a:blip r:embed="rId7"/>
          <a:stretch>
            <a:fillRect/>
          </a:stretch>
        </p:blipFill>
        <p:spPr>
          <a:xfrm>
            <a:off x="4517692" y="3150825"/>
            <a:ext cx="180000" cy="180000"/>
          </a:xfrm>
          <a:prstGeom prst="rect">
            <a:avLst/>
          </a:prstGeom>
        </p:spPr>
      </p:pic>
      <p:pic>
        <p:nvPicPr>
          <p:cNvPr id="15" name="Picture 14" descr="A picture containing text, outdoor, sign&#10;&#10;Description automatically generated">
            <a:extLst>
              <a:ext uri="{FF2B5EF4-FFF2-40B4-BE49-F238E27FC236}">
                <a16:creationId xmlns:a16="http://schemas.microsoft.com/office/drawing/2014/main" id="{8F503992-1BE2-7B25-CEDC-D23D21F67289}"/>
              </a:ext>
            </a:extLst>
          </p:cNvPr>
          <p:cNvPicPr>
            <a:picLocks noChangeAspect="1"/>
          </p:cNvPicPr>
          <p:nvPr/>
        </p:nvPicPr>
        <p:blipFill>
          <a:blip r:embed="rId7"/>
          <a:stretch>
            <a:fillRect/>
          </a:stretch>
        </p:blipFill>
        <p:spPr>
          <a:xfrm>
            <a:off x="4772106" y="4653223"/>
            <a:ext cx="180000" cy="180000"/>
          </a:xfrm>
          <a:prstGeom prst="rect">
            <a:avLst/>
          </a:prstGeom>
        </p:spPr>
      </p:pic>
      <p:pic>
        <p:nvPicPr>
          <p:cNvPr id="17" name="Picture 16" descr="A picture containing text, outdoor, sign&#10;&#10;Description automatically generated">
            <a:extLst>
              <a:ext uri="{FF2B5EF4-FFF2-40B4-BE49-F238E27FC236}">
                <a16:creationId xmlns:a16="http://schemas.microsoft.com/office/drawing/2014/main" id="{14C1FE9D-8DFF-FB83-088C-F1A9D8CAD0A0}"/>
              </a:ext>
            </a:extLst>
          </p:cNvPr>
          <p:cNvPicPr>
            <a:picLocks noChangeAspect="1"/>
          </p:cNvPicPr>
          <p:nvPr/>
        </p:nvPicPr>
        <p:blipFill>
          <a:blip r:embed="rId7"/>
          <a:stretch>
            <a:fillRect/>
          </a:stretch>
        </p:blipFill>
        <p:spPr>
          <a:xfrm>
            <a:off x="8032223" y="1485150"/>
            <a:ext cx="180000" cy="180000"/>
          </a:xfrm>
          <a:prstGeom prst="rect">
            <a:avLst/>
          </a:prstGeom>
        </p:spPr>
      </p:pic>
      <p:pic>
        <p:nvPicPr>
          <p:cNvPr id="18" name="Picture 17" descr="A picture containing text, outdoor, sign&#10;&#10;Description automatically generated">
            <a:extLst>
              <a:ext uri="{FF2B5EF4-FFF2-40B4-BE49-F238E27FC236}">
                <a16:creationId xmlns:a16="http://schemas.microsoft.com/office/drawing/2014/main" id="{D1EF2F68-01DF-6BA1-E2A7-DB397A7F1C96}"/>
              </a:ext>
            </a:extLst>
          </p:cNvPr>
          <p:cNvPicPr>
            <a:picLocks noChangeAspect="1"/>
          </p:cNvPicPr>
          <p:nvPr/>
        </p:nvPicPr>
        <p:blipFill>
          <a:blip r:embed="rId7"/>
          <a:stretch>
            <a:fillRect/>
          </a:stretch>
        </p:blipFill>
        <p:spPr>
          <a:xfrm>
            <a:off x="7749971" y="2116028"/>
            <a:ext cx="180000" cy="180000"/>
          </a:xfrm>
          <a:prstGeom prst="rect">
            <a:avLst/>
          </a:prstGeom>
        </p:spPr>
      </p:pic>
      <p:pic>
        <p:nvPicPr>
          <p:cNvPr id="19" name="Picture 18" descr="A picture containing text, outdoor, sign&#10;&#10;Description automatically generated">
            <a:extLst>
              <a:ext uri="{FF2B5EF4-FFF2-40B4-BE49-F238E27FC236}">
                <a16:creationId xmlns:a16="http://schemas.microsoft.com/office/drawing/2014/main" id="{784F7C6B-499A-D232-CE72-9FD17DDFD977}"/>
              </a:ext>
            </a:extLst>
          </p:cNvPr>
          <p:cNvPicPr>
            <a:picLocks noChangeAspect="1"/>
          </p:cNvPicPr>
          <p:nvPr/>
        </p:nvPicPr>
        <p:blipFill>
          <a:blip r:embed="rId7"/>
          <a:stretch>
            <a:fillRect/>
          </a:stretch>
        </p:blipFill>
        <p:spPr>
          <a:xfrm>
            <a:off x="7784872" y="3483916"/>
            <a:ext cx="180000" cy="180000"/>
          </a:xfrm>
          <a:prstGeom prst="rect">
            <a:avLst/>
          </a:prstGeom>
        </p:spPr>
      </p:pic>
      <p:pic>
        <p:nvPicPr>
          <p:cNvPr id="20" name="Picture 19" descr="A picture containing text, outdoor, sign&#10;&#10;Description automatically generated">
            <a:extLst>
              <a:ext uri="{FF2B5EF4-FFF2-40B4-BE49-F238E27FC236}">
                <a16:creationId xmlns:a16="http://schemas.microsoft.com/office/drawing/2014/main" id="{111DB180-8471-D76B-1577-4ED69D89BC2A}"/>
              </a:ext>
            </a:extLst>
          </p:cNvPr>
          <p:cNvPicPr>
            <a:picLocks noChangeAspect="1"/>
          </p:cNvPicPr>
          <p:nvPr/>
        </p:nvPicPr>
        <p:blipFill>
          <a:blip r:embed="rId7"/>
          <a:stretch>
            <a:fillRect/>
          </a:stretch>
        </p:blipFill>
        <p:spPr>
          <a:xfrm>
            <a:off x="307703" y="5888313"/>
            <a:ext cx="180000" cy="180000"/>
          </a:xfrm>
          <a:prstGeom prst="rect">
            <a:avLst/>
          </a:prstGeom>
        </p:spPr>
      </p:pic>
      <p:sp>
        <p:nvSpPr>
          <p:cNvPr id="21" name="TextBox 20">
            <a:extLst>
              <a:ext uri="{FF2B5EF4-FFF2-40B4-BE49-F238E27FC236}">
                <a16:creationId xmlns:a16="http://schemas.microsoft.com/office/drawing/2014/main" id="{BCAC36C1-469F-A4AF-CC78-F57C8978C815}"/>
              </a:ext>
            </a:extLst>
          </p:cNvPr>
          <p:cNvSpPr txBox="1"/>
          <p:nvPr/>
        </p:nvSpPr>
        <p:spPr>
          <a:xfrm>
            <a:off x="518249" y="5913381"/>
            <a:ext cx="657200" cy="139638"/>
          </a:xfrm>
          <a:prstGeom prst="rect">
            <a:avLst/>
          </a:prstGeom>
          <a:noFill/>
          <a:ln>
            <a:noFill/>
          </a:ln>
        </p:spPr>
        <p:txBody>
          <a:bodyPr wrap="square" lIns="0" tIns="0" rIns="0" bIns="0" rtlCol="0">
            <a:spAutoFit/>
          </a:bodyPr>
          <a:lstStyle/>
          <a:p>
            <a:r>
              <a:rPr lang="en-GB" sz="900">
                <a:solidFill>
                  <a:schemeClr val="tx1">
                    <a:lumMod val="75000"/>
                    <a:lumOff val="25000"/>
                  </a:schemeClr>
                </a:solidFill>
              </a:rPr>
              <a:t>QOF/DES/IIF</a:t>
            </a:r>
          </a:p>
        </p:txBody>
      </p:sp>
    </p:spTree>
    <p:extLst>
      <p:ext uri="{BB962C8B-B14F-4D97-AF65-F5344CB8AC3E}">
        <p14:creationId xmlns:p14="http://schemas.microsoft.com/office/powerpoint/2010/main" val="422784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DB743ED-F66E-204D-5D38-5DD1D9F36C6A}"/>
              </a:ext>
            </a:extLst>
          </p:cNvPr>
          <p:cNvSpPr>
            <a:spLocks noGrp="1"/>
          </p:cNvSpPr>
          <p:nvPr>
            <p:ph sz="half" idx="2"/>
          </p:nvPr>
        </p:nvSpPr>
        <p:spPr>
          <a:xfrm>
            <a:off x="6240463" y="1489134"/>
            <a:ext cx="5651500" cy="3742050"/>
          </a:xfrm>
        </p:spPr>
        <p:txBody>
          <a:bodyPr>
            <a:spAutoFit/>
          </a:bodyPr>
          <a:lstStyle/>
          <a:p>
            <a:pPr>
              <a:spcAft>
                <a:spcPts val="300"/>
              </a:spcAft>
            </a:pPr>
            <a:r>
              <a:rPr lang="en-GB" sz="1200" b="1" dirty="0">
                <a:solidFill>
                  <a:schemeClr val="accent1"/>
                </a:solidFill>
                <a:latin typeface="Open Sans"/>
                <a:ea typeface="Open Sans"/>
                <a:cs typeface="Open Sans"/>
              </a:rPr>
              <a:t>Lipid management in NDH – patients with pre-existing CVD</a:t>
            </a:r>
            <a:endParaRPr lang="en-GB" sz="1200" b="1">
              <a:solidFill>
                <a:schemeClr val="accent1"/>
              </a:solidFill>
              <a:latin typeface="Open Sans"/>
              <a:ea typeface="Open Sans"/>
              <a:cs typeface="Open Sans"/>
            </a:endParaRPr>
          </a:p>
          <a:p>
            <a:pPr marL="171450" indent="-171450">
              <a:spcAft>
                <a:spcPts val="300"/>
              </a:spcAft>
              <a:buFont typeface="Arial" panose="020B0604020202020204" pitchFamily="34" charset="0"/>
              <a:buChar char="•"/>
            </a:pPr>
            <a:r>
              <a:rPr lang="en-GB" sz="1200" dirty="0">
                <a:latin typeface="Open Sans"/>
                <a:ea typeface="Open Sans"/>
                <a:cs typeface="Open Sans"/>
              </a:rPr>
              <a:t>Ensure on</a:t>
            </a:r>
            <a:r>
              <a:rPr lang="en-GB" sz="1200" b="1" dirty="0">
                <a:latin typeface="Open Sans"/>
                <a:ea typeface="Open Sans"/>
                <a:cs typeface="Open Sans"/>
              </a:rPr>
              <a:t> high dose high intensity </a:t>
            </a:r>
            <a:r>
              <a:rPr lang="en-GB" sz="1200" dirty="0">
                <a:latin typeface="Open Sans"/>
                <a:ea typeface="Open Sans"/>
                <a:cs typeface="Open Sans"/>
              </a:rPr>
              <a:t>statin (</a:t>
            </a:r>
            <a:r>
              <a:rPr lang="en-GB" sz="1200" err="1">
                <a:latin typeface="Open Sans"/>
                <a:ea typeface="Open Sans"/>
                <a:cs typeface="Open Sans"/>
              </a:rPr>
              <a:t>ie</a:t>
            </a:r>
            <a:r>
              <a:rPr lang="en-GB" sz="1200" dirty="0">
                <a:latin typeface="Open Sans"/>
                <a:ea typeface="Open Sans"/>
                <a:cs typeface="Open Sans"/>
              </a:rPr>
              <a:t> atorvastatin 80mg or rosuvastatin 20mg) – or start statin if not already prescribed – and support lifestyle change</a:t>
            </a:r>
          </a:p>
          <a:p>
            <a:pPr marL="171450" indent="-171450">
              <a:spcAft>
                <a:spcPts val="300"/>
              </a:spcAft>
              <a:buFont typeface="Arial" panose="020B0604020202020204" pitchFamily="34" charset="0"/>
              <a:buChar char="•"/>
            </a:pPr>
            <a:r>
              <a:rPr lang="en-GB" sz="1200" dirty="0">
                <a:latin typeface="Open Sans"/>
                <a:ea typeface="Open Sans"/>
                <a:cs typeface="Open Sans"/>
              </a:rPr>
              <a:t>If non-</a:t>
            </a:r>
            <a:r>
              <a:rPr lang="en-GB" sz="1200" err="1">
                <a:latin typeface="Open Sans"/>
                <a:ea typeface="Open Sans"/>
                <a:cs typeface="Open Sans"/>
              </a:rPr>
              <a:t>HDLc</a:t>
            </a:r>
            <a:r>
              <a:rPr lang="en-GB" sz="1200" dirty="0">
                <a:latin typeface="Open Sans"/>
                <a:ea typeface="Open Sans"/>
                <a:cs typeface="Open Sans"/>
              </a:rPr>
              <a:t> not reduced to target or statin not tolerated, consider ezetimibe, </a:t>
            </a:r>
            <a:r>
              <a:rPr lang="en-GB" sz="1200" err="1">
                <a:latin typeface="Open Sans"/>
                <a:ea typeface="Open Sans"/>
                <a:cs typeface="Open Sans"/>
              </a:rPr>
              <a:t>Inclisiran</a:t>
            </a:r>
            <a:r>
              <a:rPr lang="en-GB" sz="1200" dirty="0">
                <a:latin typeface="Open Sans"/>
                <a:ea typeface="Open Sans"/>
                <a:cs typeface="Open Sans"/>
              </a:rPr>
              <a:t>, PCSK9i(mab) or </a:t>
            </a:r>
            <a:r>
              <a:rPr lang="en-GB" sz="1200" err="1">
                <a:latin typeface="Open Sans"/>
                <a:ea typeface="Open Sans"/>
                <a:cs typeface="Open Sans"/>
              </a:rPr>
              <a:t>bempedoic</a:t>
            </a:r>
            <a:r>
              <a:rPr lang="en-GB" sz="1200" dirty="0">
                <a:latin typeface="Open Sans"/>
                <a:ea typeface="Open Sans"/>
                <a:cs typeface="Open Sans"/>
              </a:rPr>
              <a:t> acid</a:t>
            </a:r>
          </a:p>
          <a:p>
            <a:pPr marL="171450" indent="-171450">
              <a:spcAft>
                <a:spcPts val="300"/>
              </a:spcAft>
              <a:buFont typeface="Arial" panose="020B0604020202020204" pitchFamily="34" charset="0"/>
              <a:buChar char="•"/>
            </a:pPr>
            <a:r>
              <a:rPr lang="en-GB" sz="1200" b="1" dirty="0">
                <a:solidFill>
                  <a:srgbClr val="002060"/>
                </a:solidFill>
                <a:latin typeface="Open Sans"/>
                <a:ea typeface="Open Sans"/>
                <a:cs typeface="Open Sans"/>
                <a:hlinkClick r:id="rId2">
                  <a:extLst>
                    <a:ext uri="{A12FA001-AC4F-418D-AE19-62706E023703}">
                      <ahyp:hlinkClr xmlns:ahyp="http://schemas.microsoft.com/office/drawing/2018/hyperlinkcolor" val="tx"/>
                    </a:ext>
                  </a:extLst>
                </a:hlinkClick>
              </a:rPr>
              <a:t>Resources to support lipid management</a:t>
            </a:r>
            <a:r>
              <a:rPr lang="en-GB" sz="1200" dirty="0">
                <a:solidFill>
                  <a:srgbClr val="ACC90D"/>
                </a:solidFill>
                <a:latin typeface="Open Sans"/>
                <a:ea typeface="Open Sans"/>
                <a:cs typeface="Open Sans"/>
                <a:hlinkClick r:id="rId2">
                  <a:extLst>
                    <a:ext uri="{A12FA001-AC4F-418D-AE19-62706E023703}">
                      <ahyp:hlinkClr xmlns:ahyp="http://schemas.microsoft.com/office/drawing/2018/hyperlinkcolor" val="tx"/>
                    </a:ext>
                  </a:extLst>
                </a:hlinkClick>
              </a:rPr>
              <a:t> </a:t>
            </a:r>
            <a:r>
              <a:rPr lang="en-GB" sz="1200" dirty="0">
                <a:latin typeface="Open Sans"/>
                <a:ea typeface="Open Sans"/>
                <a:cs typeface="Open Sans"/>
              </a:rPr>
              <a:t>including treatment pathways, statin intolerance or hesitancy</a:t>
            </a:r>
          </a:p>
          <a:p>
            <a:pPr>
              <a:spcBef>
                <a:spcPts val="1000"/>
              </a:spcBef>
              <a:spcAft>
                <a:spcPts val="300"/>
              </a:spcAft>
            </a:pPr>
            <a:r>
              <a:rPr lang="en-GB" sz="1200" b="1" dirty="0">
                <a:solidFill>
                  <a:schemeClr val="accent1"/>
                </a:solidFill>
                <a:latin typeface="Open Sans"/>
                <a:ea typeface="Open Sans"/>
                <a:cs typeface="Open Sans"/>
              </a:rPr>
              <a:t>Lipid management in NDH  – patients without pre-existing CVD</a:t>
            </a:r>
            <a:endParaRPr lang="en-GB" sz="1200" b="1">
              <a:solidFill>
                <a:schemeClr val="accent1"/>
              </a:solidFill>
              <a:latin typeface="Open Sans"/>
              <a:ea typeface="Open Sans"/>
              <a:cs typeface="Open Sans"/>
            </a:endParaRPr>
          </a:p>
          <a:p>
            <a:pPr marL="171450" indent="-171450">
              <a:spcAft>
                <a:spcPts val="300"/>
              </a:spcAft>
              <a:buFont typeface="Arial" panose="020B0604020202020204" pitchFamily="34" charset="0"/>
              <a:buChar char="•"/>
            </a:pPr>
            <a:r>
              <a:rPr lang="en-GB" sz="1200" dirty="0">
                <a:latin typeface="Open Sans"/>
                <a:ea typeface="Open Sans"/>
                <a:cs typeface="Open Sans"/>
              </a:rPr>
              <a:t>Record up to date </a:t>
            </a:r>
            <a:r>
              <a:rPr lang="en-GB" sz="1200" err="1">
                <a:latin typeface="Open Sans"/>
                <a:ea typeface="Open Sans"/>
                <a:cs typeface="Open Sans"/>
              </a:rPr>
              <a:t>QRisk</a:t>
            </a:r>
            <a:r>
              <a:rPr lang="en-GB" sz="1200" dirty="0">
                <a:latin typeface="Open Sans"/>
                <a:ea typeface="Open Sans"/>
                <a:cs typeface="Open Sans"/>
              </a:rPr>
              <a:t> score and support lifestyle change</a:t>
            </a:r>
          </a:p>
          <a:p>
            <a:pPr marL="171450" indent="-171450">
              <a:spcAft>
                <a:spcPts val="300"/>
              </a:spcAft>
              <a:buFont typeface="Arial" panose="020B0604020202020204" pitchFamily="34" charset="0"/>
              <a:buChar char="•"/>
            </a:pPr>
            <a:r>
              <a:rPr lang="en-GB" sz="1200" dirty="0">
                <a:latin typeface="Open Sans"/>
                <a:ea typeface="Open Sans"/>
                <a:cs typeface="Open Sans"/>
              </a:rPr>
              <a:t>If </a:t>
            </a:r>
            <a:r>
              <a:rPr lang="en-GB" sz="1200" err="1">
                <a:latin typeface="Open Sans"/>
                <a:ea typeface="Open Sans"/>
                <a:cs typeface="Open Sans"/>
              </a:rPr>
              <a:t>QRisk</a:t>
            </a:r>
            <a:r>
              <a:rPr lang="en-GB" sz="1200" dirty="0">
                <a:latin typeface="Open Sans"/>
                <a:ea typeface="Open Sans"/>
                <a:cs typeface="Open Sans"/>
              </a:rPr>
              <a:t> score ≥10% (or if CKD), ensure on </a:t>
            </a:r>
            <a:r>
              <a:rPr lang="en-GB" sz="1200" b="1" dirty="0">
                <a:latin typeface="Open Sans"/>
                <a:ea typeface="Open Sans"/>
                <a:cs typeface="Open Sans"/>
              </a:rPr>
              <a:t>high intensity </a:t>
            </a:r>
            <a:r>
              <a:rPr lang="en-GB" sz="1200" dirty="0">
                <a:latin typeface="Open Sans"/>
                <a:ea typeface="Open Sans"/>
                <a:cs typeface="Open Sans"/>
              </a:rPr>
              <a:t>statin (</a:t>
            </a:r>
            <a:r>
              <a:rPr lang="en-GB" sz="1200" err="1">
                <a:latin typeface="Open Sans"/>
                <a:ea typeface="Open Sans"/>
                <a:cs typeface="Open Sans"/>
              </a:rPr>
              <a:t>eg</a:t>
            </a:r>
            <a:r>
              <a:rPr lang="en-GB" sz="1200" dirty="0">
                <a:latin typeface="Open Sans"/>
                <a:ea typeface="Open Sans"/>
                <a:cs typeface="Open Sans"/>
              </a:rPr>
              <a:t> atorvastatin 20mg) or start statin if lifestyle change alone is not effective</a:t>
            </a:r>
          </a:p>
          <a:p>
            <a:pPr marL="171450" indent="-171450">
              <a:spcAft>
                <a:spcPts val="300"/>
              </a:spcAft>
              <a:buFont typeface="Arial" panose="020B0604020202020204" pitchFamily="34" charset="0"/>
              <a:buChar char="•"/>
            </a:pPr>
            <a:r>
              <a:rPr lang="en-GB" sz="1200" dirty="0">
                <a:latin typeface="Open Sans"/>
                <a:ea typeface="Open Sans"/>
                <a:cs typeface="Open Sans"/>
              </a:rPr>
              <a:t>If non-</a:t>
            </a:r>
            <a:r>
              <a:rPr lang="en-GB" sz="1200" err="1">
                <a:latin typeface="Open Sans"/>
                <a:ea typeface="Open Sans"/>
                <a:cs typeface="Open Sans"/>
              </a:rPr>
              <a:t>HDLc</a:t>
            </a:r>
            <a:r>
              <a:rPr lang="en-GB" sz="1200" dirty="0">
                <a:latin typeface="Open Sans"/>
                <a:ea typeface="Open Sans"/>
                <a:cs typeface="Open Sans"/>
              </a:rPr>
              <a:t> not reduced to target, (or if statin not tolerated) titrate statin dose and consider ezetimibe, or </a:t>
            </a:r>
            <a:r>
              <a:rPr lang="en-GB" sz="1200" err="1">
                <a:latin typeface="Open Sans"/>
                <a:ea typeface="Open Sans"/>
                <a:cs typeface="Open Sans"/>
              </a:rPr>
              <a:t>bempedoic</a:t>
            </a:r>
            <a:r>
              <a:rPr lang="en-GB" sz="1200" dirty="0">
                <a:latin typeface="Open Sans"/>
                <a:ea typeface="Open Sans"/>
                <a:cs typeface="Open Sans"/>
              </a:rPr>
              <a:t> acid</a:t>
            </a:r>
          </a:p>
          <a:p>
            <a:pPr>
              <a:spcBef>
                <a:spcPts val="1000"/>
              </a:spcBef>
              <a:spcAft>
                <a:spcPts val="300"/>
              </a:spcAft>
            </a:pPr>
            <a:r>
              <a:rPr lang="en-GB" sz="1200" b="1" dirty="0">
                <a:solidFill>
                  <a:schemeClr val="accent1"/>
                </a:solidFill>
                <a:latin typeface="Open Sans"/>
                <a:ea typeface="Open Sans"/>
                <a:cs typeface="Open Sans"/>
              </a:rPr>
              <a:t>Supporting education, self-management and behaviour change</a:t>
            </a:r>
            <a:endParaRPr lang="en-GB" sz="1200" b="1">
              <a:solidFill>
                <a:schemeClr val="accent1"/>
              </a:solidFill>
              <a:latin typeface="Open Sans"/>
              <a:ea typeface="Open Sans"/>
              <a:cs typeface="Open Sans"/>
            </a:endParaRPr>
          </a:p>
          <a:p>
            <a:pPr marL="171450" indent="-171450">
              <a:spcAft>
                <a:spcPts val="300"/>
              </a:spcAft>
              <a:buFont typeface="Arial" panose="020B0604020202020204" pitchFamily="34" charset="0"/>
              <a:buChar char="•"/>
            </a:pPr>
            <a:r>
              <a:rPr lang="en-GB" sz="1200" b="1" dirty="0">
                <a:solidFill>
                  <a:srgbClr val="002060"/>
                </a:solidFill>
                <a:latin typeface="Open Sans"/>
                <a:ea typeface="Open Sans"/>
                <a:cs typeface="Open Sans"/>
                <a:hlinkClick r:id="rId3">
                  <a:extLst>
                    <a:ext uri="{A12FA001-AC4F-418D-AE19-62706E023703}">
                      <ahyp:hlinkClr xmlns:ahyp="http://schemas.microsoft.com/office/drawing/2018/hyperlinkcolor" val="tx"/>
                    </a:ext>
                  </a:extLst>
                </a:hlinkClick>
              </a:rPr>
              <a:t>Resources to support staff helping patients</a:t>
            </a:r>
            <a:r>
              <a:rPr lang="en-GB" sz="1200" dirty="0">
                <a:solidFill>
                  <a:srgbClr val="ACC90D"/>
                </a:solidFill>
                <a:latin typeface="Open Sans"/>
                <a:ea typeface="Open Sans"/>
                <a:cs typeface="Open Sans"/>
                <a:hlinkClick r:id="rId3">
                  <a:extLst>
                    <a:ext uri="{A12FA001-AC4F-418D-AE19-62706E023703}">
                      <ahyp:hlinkClr xmlns:ahyp="http://schemas.microsoft.com/office/drawing/2018/hyperlinkcolor" val="tx"/>
                    </a:ext>
                  </a:extLst>
                </a:hlinkClick>
              </a:rPr>
              <a:t> </a:t>
            </a:r>
            <a:r>
              <a:rPr lang="en-GB" sz="1200" dirty="0">
                <a:latin typeface="Open Sans"/>
                <a:ea typeface="Open Sans"/>
                <a:cs typeface="Open Sans"/>
              </a:rPr>
              <a:t>with hypertension to understand their conditions, to self-manage and to make lifestyle changes</a:t>
            </a:r>
          </a:p>
        </p:txBody>
      </p:sp>
      <p:sp>
        <p:nvSpPr>
          <p:cNvPr id="2" name="Content Placeholder 1">
            <a:extLst>
              <a:ext uri="{FF2B5EF4-FFF2-40B4-BE49-F238E27FC236}">
                <a16:creationId xmlns:a16="http://schemas.microsoft.com/office/drawing/2014/main" id="{77FDCF40-39CB-51FA-8971-F940CE8C12E3}"/>
              </a:ext>
            </a:extLst>
          </p:cNvPr>
          <p:cNvSpPr>
            <a:spLocks noGrp="1"/>
          </p:cNvSpPr>
          <p:nvPr>
            <p:ph sz="half" idx="4294967295"/>
          </p:nvPr>
        </p:nvSpPr>
        <p:spPr>
          <a:xfrm>
            <a:off x="300039" y="1348766"/>
            <a:ext cx="5651500" cy="4847481"/>
          </a:xfrm>
        </p:spPr>
        <p:txBody>
          <a:bodyPr/>
          <a:lstStyle/>
          <a:p>
            <a:pPr marL="179705" indent="0">
              <a:spcBef>
                <a:spcPts val="0"/>
              </a:spcBef>
              <a:buNone/>
            </a:pPr>
            <a:r>
              <a:rPr lang="en-GB" sz="1200" b="1" dirty="0">
                <a:solidFill>
                  <a:schemeClr val="accent1"/>
                </a:solidFill>
                <a:latin typeface="Open Sans"/>
                <a:ea typeface="Open Sans"/>
                <a:cs typeface="Open Sans"/>
              </a:rPr>
              <a:t>People with non-diabetic hyperglycaemia (NDH), or pre-diabetes, are at significantly increased risk of developing type 2 diabetes and therefore premature cardiovascular disease. There is robust evidence that quality assured, evidence based behavioural interventions can prevent or delay the onset of type 2 diabetes. </a:t>
            </a:r>
          </a:p>
          <a:p>
            <a:pPr marL="0" indent="0">
              <a:buNone/>
            </a:pPr>
            <a:r>
              <a:rPr lang="en-GB" sz="1200" b="1" dirty="0">
                <a:solidFill>
                  <a:schemeClr val="accent1"/>
                </a:solidFill>
                <a:latin typeface="Open Sans"/>
                <a:ea typeface="Open Sans"/>
                <a:cs typeface="Open Sans"/>
              </a:rPr>
              <a:t>NDH management</a:t>
            </a:r>
          </a:p>
          <a:p>
            <a:pPr marL="172720" indent="-172720">
              <a:spcBef>
                <a:spcPts val="0"/>
              </a:spcBef>
            </a:pPr>
            <a:r>
              <a:rPr lang="en-GB" sz="1200" dirty="0">
                <a:latin typeface="Open Sans"/>
                <a:ea typeface="Open Sans"/>
                <a:cs typeface="Open Sans"/>
              </a:rPr>
              <a:t>Offer referral to Diabetes Prevention Programme or other intensive lifestyle change programme</a:t>
            </a:r>
          </a:p>
          <a:p>
            <a:pPr marL="172720" indent="-172720">
              <a:spcBef>
                <a:spcPts val="0"/>
              </a:spcBef>
            </a:pPr>
            <a:r>
              <a:rPr lang="en-GB" sz="1200" dirty="0">
                <a:latin typeface="Open Sans"/>
                <a:ea typeface="Open Sans"/>
                <a:cs typeface="Open Sans"/>
              </a:rPr>
              <a:t>Offer tailored advice on physical activity</a:t>
            </a:r>
          </a:p>
          <a:p>
            <a:pPr marL="172720" indent="-172720">
              <a:spcBef>
                <a:spcPts val="0"/>
              </a:spcBef>
            </a:pPr>
            <a:r>
              <a:rPr lang="en-GB" sz="1200" dirty="0">
                <a:latin typeface="Open Sans"/>
                <a:ea typeface="Open Sans"/>
                <a:cs typeface="Open Sans"/>
              </a:rPr>
              <a:t>Measure BMI annually and offer diet and weight loss interventions as indicated</a:t>
            </a:r>
            <a:endParaRPr lang="en-GB" sz="1200" b="1">
              <a:latin typeface="Open Sans"/>
              <a:ea typeface="Open Sans"/>
              <a:cs typeface="Open Sans"/>
            </a:endParaRPr>
          </a:p>
          <a:p>
            <a:pPr marL="0" indent="0">
              <a:buNone/>
            </a:pPr>
            <a:r>
              <a:rPr lang="en-GB" sz="1200" b="1" dirty="0">
                <a:solidFill>
                  <a:schemeClr val="accent1"/>
                </a:solidFill>
                <a:latin typeface="Open Sans"/>
                <a:ea typeface="Open Sans"/>
                <a:cs typeface="Open Sans"/>
              </a:rPr>
              <a:t>NDH Case finder</a:t>
            </a:r>
          </a:p>
          <a:p>
            <a:pPr marL="172720" indent="-172720">
              <a:spcBef>
                <a:spcPts val="0"/>
              </a:spcBef>
            </a:pPr>
            <a:r>
              <a:rPr lang="en-GB" sz="1200" dirty="0">
                <a:latin typeface="Open Sans"/>
                <a:ea typeface="Open Sans"/>
                <a:cs typeface="Open Sans"/>
              </a:rPr>
              <a:t>The case finder identifies patients not on the diabetes register whose last HbA1c is 42-47. Recheck HbA1c and arrange review</a:t>
            </a:r>
          </a:p>
          <a:p>
            <a:pPr marL="0" indent="0">
              <a:buNone/>
            </a:pPr>
            <a:r>
              <a:rPr lang="en-GB" sz="1200" b="1" dirty="0">
                <a:solidFill>
                  <a:schemeClr val="accent1"/>
                </a:solidFill>
                <a:latin typeface="Open Sans"/>
                <a:ea typeface="Open Sans"/>
                <a:cs typeface="Open Sans"/>
              </a:rPr>
              <a:t>BP not treated to target in people with NDH and hypertension</a:t>
            </a:r>
          </a:p>
          <a:p>
            <a:pPr marL="172720" indent="-172720">
              <a:spcBef>
                <a:spcPts val="0"/>
              </a:spcBef>
            </a:pPr>
            <a:r>
              <a:rPr lang="en-GB" sz="1200" dirty="0">
                <a:latin typeface="Open Sans"/>
                <a:ea typeface="Open Sans"/>
                <a:cs typeface="Open Sans"/>
              </a:rPr>
              <a:t>Optimise therapy: check adherence and consider increasing dose or adding new drug</a:t>
            </a:r>
          </a:p>
          <a:p>
            <a:pPr marL="172720" indent="-172720">
              <a:spcBef>
                <a:spcPts val="0"/>
              </a:spcBef>
            </a:pPr>
            <a:r>
              <a:rPr lang="en-GB" sz="1200" dirty="0">
                <a:latin typeface="Open Sans"/>
                <a:ea typeface="Open Sans"/>
                <a:cs typeface="Open Sans"/>
              </a:rPr>
              <a:t>Personalise treatment to the individual considering frailty, co-morbidity and polypharmacy</a:t>
            </a:r>
          </a:p>
          <a:p>
            <a:pPr marL="172720" indent="-172720">
              <a:spcBef>
                <a:spcPts val="0"/>
              </a:spcBef>
            </a:pPr>
            <a:r>
              <a:rPr lang="en-GB" sz="1200" b="1" dirty="0">
                <a:solidFill>
                  <a:srgbClr val="002060"/>
                </a:solidFill>
                <a:latin typeface="Open Sans"/>
                <a:ea typeface="Open Sans"/>
                <a:cs typeface="Open Sans"/>
                <a:hlinkClick r:id="rId4">
                  <a:extLst>
                    <a:ext uri="{A12FA001-AC4F-418D-AE19-62706E023703}">
                      <ahyp:hlinkClr xmlns:ahyp="http://schemas.microsoft.com/office/drawing/2018/hyperlinkcolor" val="tx"/>
                    </a:ext>
                  </a:extLst>
                </a:hlinkClick>
              </a:rPr>
              <a:t>Resources to support BP management </a:t>
            </a:r>
            <a:r>
              <a:rPr lang="en-GB" sz="1200" dirty="0">
                <a:latin typeface="Open Sans"/>
                <a:ea typeface="Open Sans"/>
                <a:cs typeface="Open Sans"/>
              </a:rPr>
              <a:t>including treatment pathways, home monitoring</a:t>
            </a:r>
          </a:p>
          <a:p>
            <a:pPr marL="0" indent="0">
              <a:spcBef>
                <a:spcPts val="0"/>
              </a:spcBef>
              <a:buNone/>
            </a:pPr>
            <a:endParaRPr lang="en-GB"/>
          </a:p>
        </p:txBody>
      </p:sp>
      <p:sp>
        <p:nvSpPr>
          <p:cNvPr id="6" name="Title 5">
            <a:extLst>
              <a:ext uri="{FF2B5EF4-FFF2-40B4-BE49-F238E27FC236}">
                <a16:creationId xmlns:a16="http://schemas.microsoft.com/office/drawing/2014/main" id="{EFA58FA8-2A82-BA35-42DE-C55A19555A34}"/>
              </a:ext>
            </a:extLst>
          </p:cNvPr>
          <p:cNvSpPr>
            <a:spLocks noGrp="1"/>
          </p:cNvSpPr>
          <p:nvPr>
            <p:ph type="title"/>
          </p:nvPr>
        </p:nvSpPr>
        <p:spPr>
          <a:xfrm>
            <a:off x="300038" y="846751"/>
            <a:ext cx="11591925" cy="498598"/>
          </a:xfrm>
        </p:spPr>
        <p:txBody>
          <a:bodyPr/>
          <a:lstStyle/>
          <a:p>
            <a:r>
              <a:rPr lang="en-GB" sz="2000" b="1" dirty="0">
                <a:latin typeface="Aleo"/>
              </a:rPr>
              <a:t>Optimising CVD prevention – Non-diabetic hyperglycaemia</a:t>
            </a:r>
            <a:endParaRPr lang="en-US" b="1" dirty="0">
              <a:latin typeface="Aleo"/>
              <a:ea typeface="Calibri Light" panose="020F0302020204030204"/>
              <a:cs typeface="Calibri Light" panose="020F0302020204030204"/>
            </a:endParaRPr>
          </a:p>
        </p:txBody>
      </p:sp>
      <p:pic>
        <p:nvPicPr>
          <p:cNvPr id="11" name="Picture 10" descr="Icon&#10;&#10;Description automatically generated">
            <a:hlinkClick r:id="rId5"/>
            <a:extLst>
              <a:ext uri="{FF2B5EF4-FFF2-40B4-BE49-F238E27FC236}">
                <a16:creationId xmlns:a16="http://schemas.microsoft.com/office/drawing/2014/main" id="{F0C7771E-9E5D-40D7-E5A6-7453AAC31233}"/>
              </a:ext>
            </a:extLst>
          </p:cNvPr>
          <p:cNvPicPr>
            <a:picLocks noChangeAspect="1"/>
          </p:cNvPicPr>
          <p:nvPr/>
        </p:nvPicPr>
        <p:blipFill>
          <a:blip r:embed="rId6"/>
          <a:stretch>
            <a:fillRect/>
          </a:stretch>
        </p:blipFill>
        <p:spPr>
          <a:xfrm>
            <a:off x="11476439" y="5764198"/>
            <a:ext cx="432000" cy="432000"/>
          </a:xfrm>
          <a:prstGeom prst="rect">
            <a:avLst/>
          </a:prstGeom>
        </p:spPr>
      </p:pic>
      <p:sp>
        <p:nvSpPr>
          <p:cNvPr id="12" name="TextBox 11">
            <a:extLst>
              <a:ext uri="{FF2B5EF4-FFF2-40B4-BE49-F238E27FC236}">
                <a16:creationId xmlns:a16="http://schemas.microsoft.com/office/drawing/2014/main" id="{801411A2-A4BB-87DE-3560-91091BB50196}"/>
              </a:ext>
            </a:extLst>
          </p:cNvPr>
          <p:cNvSpPr txBox="1"/>
          <p:nvPr/>
        </p:nvSpPr>
        <p:spPr>
          <a:xfrm>
            <a:off x="6940731" y="5884791"/>
            <a:ext cx="4332195" cy="169277"/>
          </a:xfrm>
          <a:prstGeom prst="rect">
            <a:avLst/>
          </a:prstGeom>
          <a:noFill/>
          <a:ln>
            <a:noFill/>
          </a:ln>
        </p:spPr>
        <p:txBody>
          <a:bodyPr wrap="square" lIns="0" tIns="0" rIns="0" bIns="0" rtlCol="0" anchor="t">
            <a:spAutoFit/>
          </a:bodyPr>
          <a:lstStyle/>
          <a:p>
            <a:pPr algn="r"/>
            <a:r>
              <a:rPr lang="en-GB" sz="1100" b="1" dirty="0">
                <a:solidFill>
                  <a:srgbClr val="002060"/>
                </a:solidFill>
                <a:latin typeface="Open Sans"/>
                <a:ea typeface="Open Sans"/>
                <a:cs typeface="Open Sans"/>
              </a:rPr>
              <a:t>NICE guidance for non-diabetic hyperglycaemia</a:t>
            </a:r>
          </a:p>
        </p:txBody>
      </p:sp>
      <p:sp>
        <p:nvSpPr>
          <p:cNvPr id="13" name="Triangle 12">
            <a:extLst>
              <a:ext uri="{FF2B5EF4-FFF2-40B4-BE49-F238E27FC236}">
                <a16:creationId xmlns:a16="http://schemas.microsoft.com/office/drawing/2014/main" id="{8E4A83BC-BC2C-8675-44FE-3884F6D75C17}"/>
              </a:ext>
            </a:extLst>
          </p:cNvPr>
          <p:cNvSpPr/>
          <p:nvPr/>
        </p:nvSpPr>
        <p:spPr>
          <a:xfrm rot="5400000">
            <a:off x="11321368" y="5922604"/>
            <a:ext cx="133749" cy="1153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D5A0439-F2BD-194C-09FD-1B111D644F04}"/>
              </a:ext>
            </a:extLst>
          </p:cNvPr>
          <p:cNvCxnSpPr>
            <a:cxnSpLocks/>
          </p:cNvCxnSpPr>
          <p:nvPr/>
        </p:nvCxnSpPr>
        <p:spPr>
          <a:xfrm>
            <a:off x="324752" y="1408923"/>
            <a:ext cx="0" cy="61931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551D404-E173-C4C0-BA8D-BA707B8C92F5}"/>
              </a:ext>
            </a:extLst>
          </p:cNvPr>
          <p:cNvSpPr>
            <a:spLocks noGrp="1"/>
          </p:cNvSpPr>
          <p:nvPr>
            <p:ph type="sldNum" sz="quarter" idx="4"/>
          </p:nvPr>
        </p:nvSpPr>
        <p:spPr/>
        <p:txBody>
          <a:bodyPr/>
          <a:lstStyle/>
          <a:p>
            <a:r>
              <a:rPr lang="en-US"/>
              <a:t>Page </a:t>
            </a:r>
            <a:fld id="{906CB73F-6DE2-DE49-AE99-8E267CF49B30}" type="slidenum">
              <a:rPr lang="en-US" smtClean="0"/>
              <a:pPr/>
              <a:t>9</a:t>
            </a:fld>
            <a:endParaRPr lang="en-US"/>
          </a:p>
        </p:txBody>
      </p:sp>
      <p:pic>
        <p:nvPicPr>
          <p:cNvPr id="3" name="Picture 2" descr="A picture containing text, outdoor, sign&#10;&#10;Description automatically generated">
            <a:extLst>
              <a:ext uri="{FF2B5EF4-FFF2-40B4-BE49-F238E27FC236}">
                <a16:creationId xmlns:a16="http://schemas.microsoft.com/office/drawing/2014/main" id="{22EC8487-A120-5DF8-5C03-1DE881C36D1A}"/>
              </a:ext>
            </a:extLst>
          </p:cNvPr>
          <p:cNvPicPr>
            <a:picLocks noChangeAspect="1"/>
          </p:cNvPicPr>
          <p:nvPr/>
        </p:nvPicPr>
        <p:blipFill>
          <a:blip r:embed="rId7"/>
          <a:stretch>
            <a:fillRect/>
          </a:stretch>
        </p:blipFill>
        <p:spPr>
          <a:xfrm>
            <a:off x="4259894" y="3912418"/>
            <a:ext cx="180000" cy="180000"/>
          </a:xfrm>
          <a:prstGeom prst="rect">
            <a:avLst/>
          </a:prstGeom>
        </p:spPr>
      </p:pic>
      <p:pic>
        <p:nvPicPr>
          <p:cNvPr id="9" name="Picture 8" descr="A picture containing text, outdoor, sign&#10;&#10;Description automatically generated">
            <a:extLst>
              <a:ext uri="{FF2B5EF4-FFF2-40B4-BE49-F238E27FC236}">
                <a16:creationId xmlns:a16="http://schemas.microsoft.com/office/drawing/2014/main" id="{4804450F-E2FE-057C-688E-0020A20C8E86}"/>
              </a:ext>
            </a:extLst>
          </p:cNvPr>
          <p:cNvPicPr>
            <a:picLocks noChangeAspect="1"/>
          </p:cNvPicPr>
          <p:nvPr/>
        </p:nvPicPr>
        <p:blipFill>
          <a:blip r:embed="rId7"/>
          <a:stretch>
            <a:fillRect/>
          </a:stretch>
        </p:blipFill>
        <p:spPr>
          <a:xfrm>
            <a:off x="10248865" y="2700050"/>
            <a:ext cx="180000" cy="180000"/>
          </a:xfrm>
          <a:prstGeom prst="rect">
            <a:avLst/>
          </a:prstGeom>
        </p:spPr>
      </p:pic>
      <p:pic>
        <p:nvPicPr>
          <p:cNvPr id="10" name="Picture 9" descr="A picture containing text, outdoor, sign&#10;&#10;Description automatically generated">
            <a:extLst>
              <a:ext uri="{FF2B5EF4-FFF2-40B4-BE49-F238E27FC236}">
                <a16:creationId xmlns:a16="http://schemas.microsoft.com/office/drawing/2014/main" id="{1422F76D-6C0C-5F50-FA7B-35498FC50377}"/>
              </a:ext>
            </a:extLst>
          </p:cNvPr>
          <p:cNvPicPr>
            <a:picLocks noChangeAspect="1"/>
          </p:cNvPicPr>
          <p:nvPr/>
        </p:nvPicPr>
        <p:blipFill>
          <a:blip r:embed="rId7"/>
          <a:stretch>
            <a:fillRect/>
          </a:stretch>
        </p:blipFill>
        <p:spPr>
          <a:xfrm>
            <a:off x="287651" y="5948471"/>
            <a:ext cx="180000" cy="180000"/>
          </a:xfrm>
          <a:prstGeom prst="rect">
            <a:avLst/>
          </a:prstGeom>
        </p:spPr>
      </p:pic>
      <p:sp>
        <p:nvSpPr>
          <p:cNvPr id="14" name="TextBox 13">
            <a:extLst>
              <a:ext uri="{FF2B5EF4-FFF2-40B4-BE49-F238E27FC236}">
                <a16:creationId xmlns:a16="http://schemas.microsoft.com/office/drawing/2014/main" id="{2310D27D-0797-B8EF-8D61-0047B7983002}"/>
              </a:ext>
            </a:extLst>
          </p:cNvPr>
          <p:cNvSpPr txBox="1"/>
          <p:nvPr/>
        </p:nvSpPr>
        <p:spPr>
          <a:xfrm>
            <a:off x="488170" y="5993592"/>
            <a:ext cx="657200" cy="139638"/>
          </a:xfrm>
          <a:prstGeom prst="rect">
            <a:avLst/>
          </a:prstGeom>
          <a:noFill/>
          <a:ln>
            <a:noFill/>
          </a:ln>
        </p:spPr>
        <p:txBody>
          <a:bodyPr wrap="square" lIns="0" tIns="0" rIns="0" bIns="0" rtlCol="0">
            <a:spAutoFit/>
          </a:bodyPr>
          <a:lstStyle/>
          <a:p>
            <a:r>
              <a:rPr lang="en-GB" sz="900">
                <a:solidFill>
                  <a:schemeClr val="tx1">
                    <a:lumMod val="75000"/>
                    <a:lumOff val="25000"/>
                  </a:schemeClr>
                </a:solidFill>
              </a:rPr>
              <a:t>QOF/DES/IIF</a:t>
            </a:r>
          </a:p>
        </p:txBody>
      </p:sp>
    </p:spTree>
    <p:extLst>
      <p:ext uri="{BB962C8B-B14F-4D97-AF65-F5344CB8AC3E}">
        <p14:creationId xmlns:p14="http://schemas.microsoft.com/office/powerpoint/2010/main" val="639350752"/>
      </p:ext>
    </p:extLst>
  </p:cSld>
  <p:clrMapOvr>
    <a:masterClrMapping/>
  </p:clrMapOvr>
</p:sld>
</file>

<file path=ppt/theme/theme1.xml><?xml version="1.0" encoding="utf-8"?>
<a:theme xmlns:a="http://schemas.openxmlformats.org/drawingml/2006/main" name="Office Theme">
  <a:themeElements>
    <a:clrScheme name="UCLP">
      <a:dk1>
        <a:srgbClr val="000000"/>
      </a:dk1>
      <a:lt1>
        <a:srgbClr val="FFFFFF"/>
      </a:lt1>
      <a:dk2>
        <a:srgbClr val="44546A"/>
      </a:dk2>
      <a:lt2>
        <a:srgbClr val="E7E6E6"/>
      </a:lt2>
      <a:accent1>
        <a:srgbClr val="193358"/>
      </a:accent1>
      <a:accent2>
        <a:srgbClr val="4DADDB"/>
      </a:accent2>
      <a:accent3>
        <a:srgbClr val="ACC90D"/>
      </a:accent3>
      <a:accent4>
        <a:srgbClr val="E04064"/>
      </a:accent4>
      <a:accent5>
        <a:srgbClr val="F29330"/>
      </a:accent5>
      <a:accent6>
        <a:srgbClr val="A667A7"/>
      </a:accent6>
      <a:hlink>
        <a:srgbClr val="ACC90D"/>
      </a:hlink>
      <a:folHlink>
        <a:srgbClr val="ACC90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612f4d9-ba98-4045-be7e-f9c3e24b29aa">
      <Terms xmlns="http://schemas.microsoft.com/office/infopath/2007/PartnerControls"/>
    </lcf76f155ced4ddcb4097134ff3c332f>
    <TaxCatchAll xmlns="3f6f02f3-36e5-4e22-9dd2-4c5e770f3a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CB39E1900AAE4C97768A92B5B18A34" ma:contentTypeVersion="17" ma:contentTypeDescription="Create a new document." ma:contentTypeScope="" ma:versionID="83c1bb9365b8e782945f6b1dfaf69dff">
  <xsd:schema xmlns:xsd="http://www.w3.org/2001/XMLSchema" xmlns:xs="http://www.w3.org/2001/XMLSchema" xmlns:p="http://schemas.microsoft.com/office/2006/metadata/properties" xmlns:ns2="7612f4d9-ba98-4045-be7e-f9c3e24b29aa" xmlns:ns3="9dc46bb8-1526-4a08-a346-1bb217582e1d" xmlns:ns4="3f6f02f3-36e5-4e22-9dd2-4c5e770f3ab7" targetNamespace="http://schemas.microsoft.com/office/2006/metadata/properties" ma:root="true" ma:fieldsID="c785ef852371f36911ca5e529b909816" ns2:_="" ns3:_="" ns4:_="">
    <xsd:import namespace="7612f4d9-ba98-4045-be7e-f9c3e24b29aa"/>
    <xsd:import namespace="9dc46bb8-1526-4a08-a346-1bb217582e1d"/>
    <xsd:import namespace="3f6f02f3-36e5-4e22-9dd2-4c5e770f3a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12f4d9-ba98-4045-be7e-f9c3e24b29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ca0b12d-6f22-4b65-b254-9421d2853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c46bb8-1526-4a08-a346-1bb217582e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6f02f3-36e5-4e22-9dd2-4c5e770f3ab7"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a8c7179-4d0d-4b3a-a3b4-006a253264c1}" ma:internalName="TaxCatchAll" ma:showField="CatchAllData" ma:web="9dc46bb8-1526-4a08-a346-1bb217582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1AEBB5-3FAA-4CA3-8C67-A4ED8EAB4928}">
  <ds:schemaRefs>
    <ds:schemaRef ds:uri="http://www.w3.org/XML/1998/namespace"/>
    <ds:schemaRef ds:uri="3f6f02f3-36e5-4e22-9dd2-4c5e770f3ab7"/>
    <ds:schemaRef ds:uri="http://schemas.microsoft.com/office/2006/documentManagement/types"/>
    <ds:schemaRef ds:uri="http://purl.org/dc/elements/1.1/"/>
    <ds:schemaRef ds:uri="http://schemas.microsoft.com/office/infopath/2007/PartnerControls"/>
    <ds:schemaRef ds:uri="9dc46bb8-1526-4a08-a346-1bb217582e1d"/>
    <ds:schemaRef ds:uri="http://schemas.microsoft.com/office/2006/metadata/properties"/>
    <ds:schemaRef ds:uri="http://schemas.openxmlformats.org/package/2006/metadata/core-properties"/>
    <ds:schemaRef ds:uri="7612f4d9-ba98-4045-be7e-f9c3e24b29aa"/>
    <ds:schemaRef ds:uri="http://purl.org/dc/dcmitype/"/>
    <ds:schemaRef ds:uri="http://purl.org/dc/terms/"/>
  </ds:schemaRefs>
</ds:datastoreItem>
</file>

<file path=customXml/itemProps2.xml><?xml version="1.0" encoding="utf-8"?>
<ds:datastoreItem xmlns:ds="http://schemas.openxmlformats.org/officeDocument/2006/customXml" ds:itemID="{2BAE0AD3-A302-4943-A2AC-42FEF0FAC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12f4d9-ba98-4045-be7e-f9c3e24b29aa"/>
    <ds:schemaRef ds:uri="9dc46bb8-1526-4a08-a346-1bb217582e1d"/>
    <ds:schemaRef ds:uri="3f6f02f3-36e5-4e22-9dd2-4c5e770f3a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DD3247-AF24-4F48-A4A7-22440319DB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UCLP</Template>
  <TotalTime>0</TotalTime>
  <Words>2855</Words>
  <Application>Microsoft Office PowerPoint</Application>
  <PresentationFormat>Widescreen</PresentationFormat>
  <Paragraphs>209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Aleo</vt:lpstr>
      <vt:lpstr>Arial</vt:lpstr>
      <vt:lpstr>Calibri</vt:lpstr>
      <vt:lpstr>Calibri Light</vt:lpstr>
      <vt:lpstr>Open Sans</vt:lpstr>
      <vt:lpstr>Office Theme</vt:lpstr>
      <vt:lpstr>PowerPoint Presentation</vt:lpstr>
      <vt:lpstr>How to use the CVDACTION dashboards to optimise CVD prevention</vt:lpstr>
      <vt:lpstr>The CVDACTION dashboards</vt:lpstr>
      <vt:lpstr>Optimising CVD prevention – Hypertension</vt:lpstr>
      <vt:lpstr>Optimising CVD prevention – Atrial fibrillation</vt:lpstr>
      <vt:lpstr>Optimising CVD prevention – Cholesterol</vt:lpstr>
      <vt:lpstr>Optimising CVD prevention – Chronic kidney disease (CKD)</vt:lpstr>
      <vt:lpstr>Optimising CVD prevention – Diabetes</vt:lpstr>
      <vt:lpstr>Optimising CVD prevention – Non-diabetic hyperglycaemia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Welby</dc:creator>
  <cp:lastModifiedBy>Aiysha Saleemi</cp:lastModifiedBy>
  <cp:revision>236</cp:revision>
  <dcterms:created xsi:type="dcterms:W3CDTF">2023-01-11T10:13:51Z</dcterms:created>
  <dcterms:modified xsi:type="dcterms:W3CDTF">2025-03-09T22:42:29Z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0x010100DBCB39E1900AAE4C97768A92B5B18A34</vt:lpwstr>
  </property>
  <property fmtid="{D5CDD505-2E9C-101B-9397-08002B2CF9AE}" pid="3" name="MediaServiceImageTags">
    <vt:lpwstr/>
  </property>
</Properties>
</file>