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0" r:id="rId6"/>
    <p:sldMasterId id="2147483692" r:id="rId7"/>
    <p:sldMasterId id="2147483697" r:id="rId8"/>
    <p:sldMasterId id="2147483702" r:id="rId9"/>
    <p:sldMasterId id="2147483705" r:id="rId10"/>
    <p:sldMasterId id="2147483716" r:id="rId11"/>
    <p:sldMasterId id="2147483720" r:id="rId12"/>
  </p:sldMasterIdLst>
  <p:notesMasterIdLst>
    <p:notesMasterId r:id="rId40"/>
  </p:notesMasterIdLst>
  <p:sldIdLst>
    <p:sldId id="264" r:id="rId13"/>
    <p:sldId id="269" r:id="rId14"/>
    <p:sldId id="297" r:id="rId15"/>
    <p:sldId id="766" r:id="rId16"/>
    <p:sldId id="765" r:id="rId17"/>
    <p:sldId id="764" r:id="rId18"/>
    <p:sldId id="762" r:id="rId19"/>
    <p:sldId id="267" r:id="rId20"/>
    <p:sldId id="263" r:id="rId21"/>
    <p:sldId id="261" r:id="rId22"/>
    <p:sldId id="756" r:id="rId23"/>
    <p:sldId id="757" r:id="rId24"/>
    <p:sldId id="758" r:id="rId25"/>
    <p:sldId id="753" r:id="rId26"/>
    <p:sldId id="293" r:id="rId27"/>
    <p:sldId id="288" r:id="rId28"/>
    <p:sldId id="290" r:id="rId29"/>
    <p:sldId id="309" r:id="rId30"/>
    <p:sldId id="313" r:id="rId31"/>
    <p:sldId id="318" r:id="rId32"/>
    <p:sldId id="262" r:id="rId33"/>
    <p:sldId id="760" r:id="rId34"/>
    <p:sldId id="761" r:id="rId35"/>
    <p:sldId id="265" r:id="rId36"/>
    <p:sldId id="754" r:id="rId37"/>
    <p:sldId id="755" r:id="rId38"/>
    <p:sldId id="7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0" y="484"/>
      </p:cViewPr>
      <p:guideLst/>
    </p:cSldViewPr>
  </p:slideViewPr>
  <p:notesTextViewPr>
    <p:cViewPr>
      <p:scale>
        <a:sx n="1" d="1"/>
        <a:sy n="1" d="1"/>
      </p:scale>
      <p:origin x="0" y="0"/>
    </p:cViewPr>
  </p:notesTextViewPr>
  <p:sorterViewPr>
    <p:cViewPr varScale="1">
      <p:scale>
        <a:sx n="100" d="100"/>
        <a:sy n="100" d="100"/>
      </p:scale>
      <p:origin x="0" y="-4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8836-F5A2-40D7-92EB-059AB19A8896}"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CC3B6-D152-455B-871C-8E99381035E2}" type="slidenum">
              <a:rPr lang="en-GB" smtClean="0"/>
              <a:t>‹#›</a:t>
            </a:fld>
            <a:endParaRPr lang="en-GB"/>
          </a:p>
        </p:txBody>
      </p:sp>
    </p:spTree>
    <p:extLst>
      <p:ext uri="{BB962C8B-B14F-4D97-AF65-F5344CB8AC3E}">
        <p14:creationId xmlns:p14="http://schemas.microsoft.com/office/powerpoint/2010/main" val="70476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atientsafetyspecialists.info@nhs.n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PSS’s name(s) to be sent to NHSEI </a:t>
            </a:r>
            <a:r>
              <a:rPr lang="en-GB" sz="1200" strike="noStrike" dirty="0"/>
              <a:t>via email: </a:t>
            </a:r>
            <a:r>
              <a:rPr lang="en-GB" sz="1200" strike="noStrike" dirty="0">
                <a:hlinkClick r:id="rId3"/>
              </a:rPr>
              <a:t>patientsafetyspecialists.info@nhs.net</a:t>
            </a:r>
            <a:endParaRPr lang="en-GB" sz="1200" strike="noStrike" dirty="0"/>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2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Provide Patient Safety Lead contacts – will update post meeting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A2963-03F7-471E-BDD0-DF59214C0C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7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NatPSAs</a:t>
            </a:r>
            <a:r>
              <a:rPr lang="en-GB"/>
              <a:t> require an organisation-wide coordination of responses </a:t>
            </a:r>
            <a:endParaRPr lang="en-US">
              <a:cs typeface="Calibri"/>
            </a:endParaRPr>
          </a:p>
          <a:p>
            <a:endParaRPr lang="en-US">
              <a:cs typeface="Calibri"/>
            </a:endParaRPr>
          </a:p>
          <a:p>
            <a:r>
              <a:rPr lang="en-GB"/>
              <a:t>A key feature of </a:t>
            </a:r>
            <a:r>
              <a:rPr lang="en-GB" err="1"/>
              <a:t>NatPSAs</a:t>
            </a:r>
            <a:r>
              <a:rPr lang="en-GB"/>
              <a:t> is the need for leaders in each organisation to manage the implementation of all relevant actions for each alert</a:t>
            </a:r>
            <a:r>
              <a:rPr lang="en-US"/>
              <a:t>The system needs to be able to respond to complex and straightforward alerts </a:t>
            </a:r>
            <a:endParaRPr lang="en-US">
              <a:cs typeface="Calibri"/>
            </a:endParaRPr>
          </a:p>
          <a:p>
            <a:r>
              <a:rPr lang="en-GB"/>
              <a:t>Board notification of </a:t>
            </a:r>
            <a:r>
              <a:rPr lang="en-GB" err="1"/>
              <a:t>NatPSAs</a:t>
            </a:r>
            <a:r>
              <a:rPr lang="en-GB"/>
              <a:t> and an organisation wide coordination response is critical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A2963-03F7-471E-BDD0-DF59214C0C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85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A2963-03F7-471E-BDD0-DF59214C0C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20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a significant amount of time is spent determining whether or not an incident should be declared as a ‘Serious Incident’. The process is very reactive, restrictive, an often feels punitive.</a:t>
            </a:r>
          </a:p>
          <a:p>
            <a:pPr lvl="1"/>
            <a:r>
              <a:rPr lang="en-GB" dirty="0"/>
              <a:t>Often the definition of a ‘Serious Incident ’ is restricted to </a:t>
            </a:r>
            <a:r>
              <a:rPr lang="en-GB" dirty="0">
                <a:solidFill>
                  <a:srgbClr val="FF0000"/>
                </a:solidFill>
              </a:rPr>
              <a:t>locally </a:t>
            </a:r>
            <a:r>
              <a:rPr lang="en-GB" dirty="0"/>
              <a:t>pre-defined incidents types, or incidents thought to be directly linked to death or severe (i.e. permanent) harm. </a:t>
            </a:r>
          </a:p>
          <a:p>
            <a:pPr lvl="1"/>
            <a:r>
              <a:rPr lang="en-GB" dirty="0"/>
              <a:t>There is limited national guidance about how other, </a:t>
            </a:r>
            <a:r>
              <a:rPr lang="en-GB" dirty="0">
                <a:solidFill>
                  <a:srgbClr val="FF0000"/>
                </a:solidFill>
              </a:rPr>
              <a:t>less ‘serious’</a:t>
            </a:r>
            <a:r>
              <a:rPr lang="en-GB" dirty="0"/>
              <a:t> incidents should be managed/responded to</a:t>
            </a:r>
          </a:p>
          <a:p>
            <a:pPr lvl="1"/>
            <a:r>
              <a:rPr lang="en-GB" dirty="0"/>
              <a:t>Sometimes full investigations are mandated based on outcomes </a:t>
            </a:r>
            <a:r>
              <a:rPr lang="en-GB" dirty="0">
                <a:solidFill>
                  <a:srgbClr val="FF0000"/>
                </a:solidFill>
              </a:rPr>
              <a:t>of concern</a:t>
            </a:r>
            <a:r>
              <a:rPr lang="en-GB" dirty="0"/>
              <a:t> even when initial findings indicate no significant problems in care or service delivery. </a:t>
            </a:r>
          </a:p>
          <a:p>
            <a:r>
              <a:rPr lang="en-GB" dirty="0"/>
              <a:t>Governance and oversight of </a:t>
            </a:r>
            <a:r>
              <a:rPr lang="en-GB" dirty="0">
                <a:solidFill>
                  <a:srgbClr val="FF0000"/>
                </a:solidFill>
              </a:rPr>
              <a:t>S</a:t>
            </a:r>
            <a:r>
              <a:rPr lang="en-GB" dirty="0"/>
              <a:t>I investigations has been limited to process measures; this has driven a focus on timeframes and process rather than the essential steps that should be undertaken to deliver a good quality investigations, which includes effectively supporting and involving those affected (including patients, families and staff). </a:t>
            </a:r>
          </a:p>
          <a:p>
            <a:pPr lvl="1"/>
            <a:r>
              <a:rPr lang="en-GB" dirty="0"/>
              <a:t>This also means the majority of energy and effort is spent completing the process rather than delivering the improvement required. </a:t>
            </a:r>
          </a:p>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NHS Improvement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9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framework aims to support the development of systems, processes and behaviours that suppor</a:t>
            </a:r>
            <a:r>
              <a:rPr lang="en-GB" dirty="0">
                <a:solidFill>
                  <a:srgbClr val="FF0000"/>
                </a:solidFill>
              </a:rPr>
              <a:t>t</a:t>
            </a:r>
            <a:r>
              <a:rPr lang="en-GB" dirty="0"/>
              <a:t> an appropriate response to patient safety incidents more broadly, using a range of tools, including system based patient safety investigation (for which standards will be set) where there is the most significant risk and/or opportunity for learning. </a:t>
            </a:r>
          </a:p>
          <a:p>
            <a:pPr lvl="1"/>
            <a:r>
              <a:rPr lang="en-GB" dirty="0"/>
              <a:t>This will include more attention to the preparation and testing of procedures for responding to patient safety incidents, near misses and/or unexpected outcomes, and a more proactive approach to determine which incidents will be subject to a systems based patient safety investigation</a:t>
            </a:r>
          </a:p>
          <a:p>
            <a:r>
              <a:rPr lang="en-GB" dirty="0"/>
              <a:t>New oversight systems - managed largely by boards and executive teams within provider organisations, and supported by commissioning and regional team - will enable a change in focus on limited process measures to the effectiveness of system and processes that underpinning incident management</a:t>
            </a:r>
          </a:p>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NHS Improvement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94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dfsdfsd</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7FEB4-B9FA-C44B-B321-7A6451E75361}"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sdfsdfdsfsdf</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F9ECF-447A-AF42-8E7F-9271D740F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58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dfsdfsd</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7FEB4-B9FA-C44B-B321-7A6451E75361}"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sdfsdfdsfsdf</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F9ECF-447A-AF42-8E7F-9271D740F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58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61B4-582B-AB4C-B10E-16F79913E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14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Part A – involving patients in their own safety – Part B involving patent safety partners in </a:t>
            </a:r>
            <a:r>
              <a:rPr lang="en-US" err="1">
                <a:cs typeface="Calibri"/>
              </a:rPr>
              <a:t>organisational</a:t>
            </a:r>
            <a:r>
              <a:rPr lang="en-US">
                <a:cs typeface="Calibri"/>
              </a:rPr>
              <a:t> safety by supporting and contributing to patient safety governance and management processes.  </a:t>
            </a:r>
          </a:p>
          <a:p>
            <a:r>
              <a:rPr lang="en-US">
                <a:cs typeface="Calibri"/>
              </a:rPr>
              <a:t>- avoid tokenism, consider readiness of leaders to provide an effective culture to support PSPs – this will include training. </a:t>
            </a:r>
          </a:p>
          <a:p>
            <a:endParaRPr lang="en-US">
              <a:cs typeface="Calibri"/>
            </a:endParaRPr>
          </a:p>
          <a:p>
            <a:r>
              <a:rPr lang="en-US">
                <a:cs typeface="Calibri"/>
              </a:rPr>
              <a:t>NPST are developing resources to further support </a:t>
            </a:r>
            <a:r>
              <a:rPr lang="en-US" err="1">
                <a:cs typeface="Calibri"/>
              </a:rPr>
              <a:t>organisations</a:t>
            </a:r>
            <a:r>
              <a:rPr lang="en-US">
                <a:cs typeface="Calibri"/>
              </a:rPr>
              <a:t> further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A2963-03F7-471E-BDD0-DF59214C0C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81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11B9-5609-4598-B43E-102EB4BCE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D011B8-1235-4212-A50F-7EF23257E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2E0D32-ACF6-41F2-B0E4-FDE45B88ADCA}"/>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39157647-C83F-4FCF-BFD1-E54ED54E66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31DE7-7E52-41B3-9512-93F300035AE4}"/>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28089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62C3-9F00-4FC6-9A29-66316BBD2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04AF69-C169-40FC-9505-A9818CFDC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60ACC-22C5-48EB-B513-3CD4888B6811}"/>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3A7525B7-6D9A-45AD-89FA-DE999D749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4E5F2-45E5-4FF3-8B00-384812BDC8CA}"/>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305838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1BBBB-216F-4531-BC68-74A98550C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AEC9B0-34A9-4F53-AF4E-BE590245F0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7B545-E312-44F2-868B-A408F238921E}"/>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506ECF8A-4A1D-4297-A8CA-22AF704A8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F618B-BC32-4A7B-9816-DD49CFD0FFE2}"/>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378419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161655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83173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1737-7F50-4744-AE91-E8DA783A5E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11D1E14-A561-1D4F-AC61-8512C7FACA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8742D8-C0DE-764A-892D-D053416D3FD4}"/>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7ED96832-3681-6147-B9A6-916673A04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4240A-5BC0-6746-86D0-D3D9FB18E250}"/>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210850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1B17-C8C0-0C4F-89C0-809FC363D0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ABCEAD-2A10-FC4B-88DC-4FEEFCEDBB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120F43-E602-B045-BF51-514A1CE30B1B}"/>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7DF0734D-6DB1-3646-A2E7-CBA1F7CEC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79B7C-85A6-3543-9C8B-936C2686DF36}"/>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3461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D492-63DB-0B4D-9FB2-B0E45A607E3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7383A59-50B7-0440-89FA-9A134B858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E22DE2-58B0-5442-91CC-0AAEFFE8061D}"/>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A06CB9DD-0180-8646-9F9A-ADF29A8F8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39CB2-706E-DB40-A691-1F79735339BC}"/>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96690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ECBD-3E9B-904E-800A-0971BC1CBF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875DFD-36B1-854B-A379-7A39383526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F28FA2-9787-C54A-85EE-30E85E0292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DC68DC-6F50-0948-A551-1D740E4774BE}"/>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6" name="Footer Placeholder 5">
            <a:extLst>
              <a:ext uri="{FF2B5EF4-FFF2-40B4-BE49-F238E27FC236}">
                <a16:creationId xmlns:a16="http://schemas.microsoft.com/office/drawing/2014/main" id="{B053BCDD-AFE8-6741-95A9-7350CA9DC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E656C-812D-4644-82AB-2688A1FEEBE3}"/>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97494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87EA-223A-A441-8DC6-AF17E21EF2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9BC88A-7970-2F4D-882B-EB7E04D81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D91490-673F-CB48-88BD-387A6C219A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773F58-E573-494B-9BEA-A9B8B613C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D86101-F40D-6649-9810-54B1CCA1FE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5E98C7-BA10-614C-95F2-9AD54526CF19}"/>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8" name="Footer Placeholder 7">
            <a:extLst>
              <a:ext uri="{FF2B5EF4-FFF2-40B4-BE49-F238E27FC236}">
                <a16:creationId xmlns:a16="http://schemas.microsoft.com/office/drawing/2014/main" id="{5F954AF7-0AE3-494F-9FA2-F6138346E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0D803-F2D4-4444-A878-4702A97A25BC}"/>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1630740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6934-36F8-CF48-A43B-3794F48F81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F641A5-805F-3647-8297-F8A40DA724AC}"/>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4" name="Footer Placeholder 3">
            <a:extLst>
              <a:ext uri="{FF2B5EF4-FFF2-40B4-BE49-F238E27FC236}">
                <a16:creationId xmlns:a16="http://schemas.microsoft.com/office/drawing/2014/main" id="{EF1C19F4-E090-5846-97BF-96A1C5CD3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ED13A-C949-C44F-AD0D-0CDAAB173773}"/>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217576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8DD0-EF99-41B8-8B9C-3895483A7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C77B0-A027-425B-919A-10C5CFF91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1A86F2-B902-4FD8-8D75-1EC7CA551044}"/>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405ADF02-F9E1-460C-9CFA-DCB5F75C2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9B8BB-7BF8-4025-9249-219EDBB7D413}"/>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2047357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64535-9879-1E44-AD79-4E638ACCCE27}"/>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3" name="Footer Placeholder 2">
            <a:extLst>
              <a:ext uri="{FF2B5EF4-FFF2-40B4-BE49-F238E27FC236}">
                <a16:creationId xmlns:a16="http://schemas.microsoft.com/office/drawing/2014/main" id="{92DD1BEB-A4C1-B540-9F03-423F2B1AC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D0CB05-4C2F-874F-9634-D48F6E2D5B69}"/>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200899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0281-4DB8-E045-8246-A9D451668C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C7CC57-5C02-854B-8CDA-2E50CE24D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AA49CA-072A-DD4B-8203-65F971806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859F3C-E026-0A48-A395-6D6C47FB7B4D}"/>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6" name="Footer Placeholder 5">
            <a:extLst>
              <a:ext uri="{FF2B5EF4-FFF2-40B4-BE49-F238E27FC236}">
                <a16:creationId xmlns:a16="http://schemas.microsoft.com/office/drawing/2014/main" id="{2FF31221-E3F0-E745-9D4B-56367E618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8C242-EC8E-854A-9DB7-7FB4529D17CD}"/>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335860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F6A0-ADDD-B84B-B90E-8D4171839E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F777FD0-0284-E74A-95FF-A3CF06E1D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75B54-37A7-5840-B19B-7830E94DE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C4289F-6A39-034A-A707-DC7866736086}"/>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6" name="Footer Placeholder 5">
            <a:extLst>
              <a:ext uri="{FF2B5EF4-FFF2-40B4-BE49-F238E27FC236}">
                <a16:creationId xmlns:a16="http://schemas.microsoft.com/office/drawing/2014/main" id="{7C56DDC1-7C50-2A45-87BE-1212F14CA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18481-8639-864B-AA35-FEC2BB93BAB2}"/>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838628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25BD-BC1D-6445-B166-B3021591D7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5D2369-1E7F-9042-B31A-17AC8C8275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191BF1-2D83-3049-BAAF-AEE5098C643B}"/>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91B5CFB0-624E-2A46-853D-73AB7A8B2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2299A-C5C5-BB48-B411-D0D478BE1232}"/>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4077927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A511C-19D3-8543-A0F5-06BFB64BA1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6822F7-549A-C043-878F-49C8B3F4A49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8765DE-B438-BC48-8E30-98CD13B6EB52}"/>
              </a:ext>
            </a:extLst>
          </p:cNvPr>
          <p:cNvSpPr>
            <a:spLocks noGrp="1"/>
          </p:cNvSpPr>
          <p:nvPr>
            <p:ph type="dt" sz="half" idx="10"/>
          </p:nvPr>
        </p:nvSpPr>
        <p:spPr/>
        <p:txBody>
          <a:body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1FAAF39B-0B1D-E245-A4E5-8FC182F01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A97FA-1271-F543-9281-72DB9B7C80DD}"/>
              </a:ext>
            </a:extLst>
          </p:cNvPr>
          <p:cNvSpPr>
            <a:spLocks noGrp="1"/>
          </p:cNvSpPr>
          <p:nvPr>
            <p:ph type="sldNum" sz="quarter" idx="12"/>
          </p:nvPr>
        </p:nvSpPr>
        <p:spPr/>
        <p:txBody>
          <a:bodyPr/>
          <a:lstStyle/>
          <a:p>
            <a:fld id="{83E88BD8-0F1D-664A-BA9E-CEC6AA9F6646}" type="slidenum">
              <a:rPr lang="en-US" smtClean="0"/>
              <a:t>‹#›</a:t>
            </a:fld>
            <a:endParaRPr lang="en-US"/>
          </a:p>
        </p:txBody>
      </p:sp>
    </p:spTree>
    <p:extLst>
      <p:ext uri="{BB962C8B-B14F-4D97-AF65-F5344CB8AC3E}">
        <p14:creationId xmlns:p14="http://schemas.microsoft.com/office/powerpoint/2010/main" val="3712629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8301" y="5049952"/>
            <a:ext cx="9144000" cy="866232"/>
          </a:xfrm>
          <a:prstGeom prst="rect">
            <a:avLst/>
          </a:prstGeom>
        </p:spPr>
        <p:txBody>
          <a:bodyPr/>
          <a:lstStyle>
            <a:lvl1pPr marL="0" indent="0" algn="l">
              <a:buNone/>
              <a:defRPr sz="20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br>
              <a:rPr lang="en-US" dirty="0"/>
            </a:br>
            <a:r>
              <a:rPr lang="en-US" dirty="0"/>
              <a:t>Date</a:t>
            </a:r>
          </a:p>
        </p:txBody>
      </p:sp>
      <p:sp>
        <p:nvSpPr>
          <p:cNvPr id="10" name="Title 9"/>
          <p:cNvSpPr>
            <a:spLocks noGrp="1"/>
          </p:cNvSpPr>
          <p:nvPr>
            <p:ph type="title" hasCustomPrompt="1"/>
          </p:nvPr>
        </p:nvSpPr>
        <p:spPr>
          <a:xfrm>
            <a:off x="599385" y="4331838"/>
            <a:ext cx="10515600" cy="689541"/>
          </a:xfrm>
          <a:prstGeom prst="rect">
            <a:avLst/>
          </a:prstGeom>
        </p:spPr>
        <p:txBody>
          <a:bodyPr/>
          <a:lstStyle>
            <a:lvl1pPr>
              <a:defRPr sz="3800" baseline="0">
                <a:solidFill>
                  <a:schemeClr val="bg1"/>
                </a:solidFill>
              </a:defRPr>
            </a:lvl1pPr>
          </a:lstStyle>
          <a:p>
            <a:r>
              <a:rPr lang="en-US" dirty="0"/>
              <a:t>Document title</a:t>
            </a:r>
          </a:p>
        </p:txBody>
      </p:sp>
      <p:pic>
        <p:nvPicPr>
          <p:cNvPr id="7" name="Picture 6" descr="A picture containing clipart&#10;&#10;Description generated with very high confidence">
            <a:extLst>
              <a:ext uri="{FF2B5EF4-FFF2-40B4-BE49-F238E27FC236}">
                <a16:creationId xmlns:a16="http://schemas.microsoft.com/office/drawing/2014/main" id="{5A3E7E39-71CB-49D6-B13D-8DC6FA0108CC}"/>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75502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7349"/>
            <a:ext cx="10515600" cy="853440"/>
          </a:xfrm>
          <a:prstGeom prst="rect">
            <a:avLst/>
          </a:prstGeom>
        </p:spPr>
        <p:txBody>
          <a:bodyPr>
            <a:normAutofit/>
          </a:bodyPr>
          <a:lstStyle>
            <a:lvl1pPr>
              <a:defRPr sz="3600" b="0" i="0">
                <a:solidFill>
                  <a:srgbClr val="005EB8"/>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79961"/>
            <a:ext cx="10515600" cy="4148455"/>
          </a:xfrm>
          <a:prstGeom prst="rect">
            <a:avLst/>
          </a:prstGeom>
        </p:spPr>
        <p:txBody>
          <a:bodyPr>
            <a:normAutofit/>
          </a:bodyPr>
          <a:lstStyle>
            <a:lvl1pPr marL="0" indent="0">
              <a:buFontTx/>
              <a:buNone/>
              <a:defRPr sz="1200" b="0" i="0">
                <a:latin typeface="Arial" charset="0"/>
                <a:ea typeface="Arial" charset="0"/>
                <a:cs typeface="Arial" charset="0"/>
              </a:defRPr>
            </a:lvl1pPr>
            <a:lvl2pPr marL="457200" indent="0">
              <a:buFontTx/>
              <a:buNone/>
              <a:defRPr sz="1200" b="0" i="0">
                <a:latin typeface="Arial" charset="0"/>
                <a:ea typeface="Arial" charset="0"/>
                <a:cs typeface="Arial" charset="0"/>
              </a:defRPr>
            </a:lvl2pPr>
            <a:lvl3pPr marL="914400" indent="0">
              <a:buFontTx/>
              <a:buNone/>
              <a:defRPr sz="1200" b="0" i="0">
                <a:latin typeface="Arial" charset="0"/>
                <a:ea typeface="Arial" charset="0"/>
                <a:cs typeface="Arial" charset="0"/>
              </a:defRPr>
            </a:lvl3pPr>
            <a:lvl4pPr marL="1371600" indent="0">
              <a:buFontTx/>
              <a:buNone/>
              <a:defRPr sz="1200" b="0" i="0">
                <a:latin typeface="Arial" charset="0"/>
                <a:ea typeface="Arial" charset="0"/>
                <a:cs typeface="Arial" charset="0"/>
              </a:defRPr>
            </a:lvl4pPr>
            <a:lvl5pPr marL="1828800" indent="0">
              <a:buFontTx/>
              <a:buNone/>
              <a:defRPr sz="1200"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920902" y="6321865"/>
            <a:ext cx="7630885" cy="365125"/>
          </a:xfrm>
        </p:spPr>
        <p:txBody>
          <a:bodyPr/>
          <a:lstStyle>
            <a:lvl1pPr>
              <a:defRPr>
                <a:solidFill>
                  <a:schemeClr val="accent3">
                    <a:lumMod val="60000"/>
                    <a:lumOff val="40000"/>
                  </a:schemeClr>
                </a:solidFill>
              </a:defRPr>
            </a:lvl1pPr>
          </a:lstStyle>
          <a:p>
            <a:r>
              <a:rPr lang="en-US" dirty="0"/>
              <a:t>Document title</a:t>
            </a:r>
          </a:p>
        </p:txBody>
      </p:sp>
    </p:spTree>
    <p:extLst>
      <p:ext uri="{BB962C8B-B14F-4D97-AF65-F5344CB8AC3E}">
        <p14:creationId xmlns:p14="http://schemas.microsoft.com/office/powerpoint/2010/main" val="1764602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1511386"/>
            <a:ext cx="10515600" cy="2717233"/>
          </a:xfrm>
          <a:prstGeom prst="rect">
            <a:avLst/>
          </a:prstGeom>
        </p:spPr>
        <p:txBody>
          <a:bodyPr>
            <a:normAutofit/>
          </a:bodyPr>
          <a:lstStyle>
            <a:lvl1pPr marL="0" indent="0">
              <a:buNone/>
              <a:defRPr sz="1200" b="0" i="0" baseline="0">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8"/>
          <p:cNvSpPr>
            <a:spLocks noGrp="1"/>
          </p:cNvSpPr>
          <p:nvPr>
            <p:ph type="title" hasCustomPrompt="1"/>
          </p:nvPr>
        </p:nvSpPr>
        <p:spPr>
          <a:xfrm>
            <a:off x="831851" y="549911"/>
            <a:ext cx="10515600" cy="843460"/>
          </a:xfrm>
          <a:prstGeom prst="rect">
            <a:avLst/>
          </a:prstGeom>
        </p:spPr>
        <p:txBody>
          <a:bodyPr>
            <a:normAutofit/>
          </a:bodyPr>
          <a:lstStyle>
            <a:lvl1pPr>
              <a:defRPr sz="3600">
                <a:solidFill>
                  <a:srgbClr val="005EB8"/>
                </a:solidFill>
                <a:latin typeface="Arial" charset="0"/>
                <a:ea typeface="Arial" charset="0"/>
                <a:cs typeface="Arial" charset="0"/>
              </a:defRPr>
            </a:lvl1pPr>
          </a:lstStyle>
          <a:p>
            <a:r>
              <a:rPr lang="en-US" dirty="0"/>
              <a:t>Contents</a:t>
            </a:r>
          </a:p>
        </p:txBody>
      </p:sp>
      <p:sp>
        <p:nvSpPr>
          <p:cNvPr id="2" name="Footer Placeholder 1"/>
          <p:cNvSpPr>
            <a:spLocks noGrp="1"/>
          </p:cNvSpPr>
          <p:nvPr>
            <p:ph type="ftr" sz="quarter" idx="10"/>
          </p:nvPr>
        </p:nvSpPr>
        <p:spPr>
          <a:xfrm>
            <a:off x="920902" y="6321865"/>
            <a:ext cx="7630885" cy="365125"/>
          </a:xfrm>
        </p:spPr>
        <p:txBody>
          <a:bodyPr/>
          <a:lstStyle>
            <a:lvl1pPr>
              <a:defRPr>
                <a:solidFill>
                  <a:schemeClr val="accent3">
                    <a:lumMod val="60000"/>
                    <a:lumOff val="40000"/>
                  </a:schemeClr>
                </a:solidFill>
              </a:defRPr>
            </a:lvl1pPr>
          </a:lstStyle>
          <a:p>
            <a:r>
              <a:rPr lang="en-US" dirty="0"/>
              <a:t>Document title</a:t>
            </a:r>
          </a:p>
        </p:txBody>
      </p:sp>
    </p:spTree>
    <p:extLst>
      <p:ext uri="{BB962C8B-B14F-4D97-AF65-F5344CB8AC3E}">
        <p14:creationId xmlns:p14="http://schemas.microsoft.com/office/powerpoint/2010/main" val="873450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51912"/>
            <a:ext cx="5181600" cy="3477305"/>
          </a:xfrm>
          <a:prstGeom prst="rect">
            <a:avLst/>
          </a:prstGeom>
        </p:spPr>
        <p:txBody>
          <a:bodyPr>
            <a:normAutofit/>
          </a:bodyPr>
          <a:lstStyle>
            <a:lvl1pPr marL="0" indent="0">
              <a:lnSpc>
                <a:spcPts val="1900"/>
              </a:lnSpc>
              <a:buNone/>
              <a:defRPr sz="1200">
                <a:latin typeface="Arial" charset="0"/>
                <a:ea typeface="Arial" charset="0"/>
                <a:cs typeface="Arial" charset="0"/>
              </a:defRPr>
            </a:lvl1pPr>
            <a:lvl2pPr marL="457200" indent="0">
              <a:lnSpc>
                <a:spcPts val="1900"/>
              </a:lnSpc>
              <a:buNone/>
              <a:defRPr sz="1200">
                <a:latin typeface="Arial" charset="0"/>
                <a:ea typeface="Arial" charset="0"/>
                <a:cs typeface="Arial" charset="0"/>
              </a:defRPr>
            </a:lvl2pPr>
            <a:lvl3pPr marL="914400" indent="0">
              <a:lnSpc>
                <a:spcPts val="1900"/>
              </a:lnSpc>
              <a:buNone/>
              <a:defRPr sz="1200">
                <a:latin typeface="Arial" charset="0"/>
                <a:ea typeface="Arial" charset="0"/>
                <a:cs typeface="Arial" charset="0"/>
              </a:defRPr>
            </a:lvl3pPr>
            <a:lvl4pPr marL="1371600" indent="0">
              <a:lnSpc>
                <a:spcPts val="1900"/>
              </a:lnSpc>
              <a:buNone/>
              <a:defRPr sz="1200">
                <a:latin typeface="Arial" charset="0"/>
                <a:ea typeface="Arial" charset="0"/>
                <a:cs typeface="Arial" charset="0"/>
              </a:defRPr>
            </a:lvl4pPr>
            <a:lvl5pPr marL="1828800" indent="0">
              <a:lnSpc>
                <a:spcPts val="1900"/>
              </a:lnSpc>
              <a:buNone/>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51911"/>
            <a:ext cx="5181600" cy="3477306"/>
          </a:xfrm>
          <a:prstGeom prst="rect">
            <a:avLst/>
          </a:prstGeom>
          <a:solidFill>
            <a:srgbClr val="005EB8">
              <a:alpha val="20000"/>
            </a:srgbClr>
          </a:solidFill>
        </p:spPr>
        <p:txBody>
          <a:bodyPr>
            <a:normAutofit/>
          </a:bodyPr>
          <a:lstStyle>
            <a:lvl1pPr marL="0" indent="0">
              <a:lnSpc>
                <a:spcPts val="1900"/>
              </a:lnSpc>
              <a:buNone/>
              <a:defRPr sz="1200">
                <a:latin typeface="Arial" charset="0"/>
                <a:ea typeface="Arial" charset="0"/>
                <a:cs typeface="Arial" charset="0"/>
              </a:defRPr>
            </a:lvl1pPr>
            <a:lvl2pPr marL="457200" indent="0">
              <a:lnSpc>
                <a:spcPts val="1900"/>
              </a:lnSpc>
              <a:buNone/>
              <a:defRPr sz="1200">
                <a:latin typeface="Arial" charset="0"/>
                <a:ea typeface="Arial" charset="0"/>
                <a:cs typeface="Arial" charset="0"/>
              </a:defRPr>
            </a:lvl2pPr>
            <a:lvl3pPr marL="914400" indent="0">
              <a:lnSpc>
                <a:spcPts val="1900"/>
              </a:lnSpc>
              <a:buNone/>
              <a:defRPr sz="1200">
                <a:latin typeface="Arial" charset="0"/>
                <a:ea typeface="Arial" charset="0"/>
                <a:cs typeface="Arial" charset="0"/>
              </a:defRPr>
            </a:lvl3pPr>
            <a:lvl4pPr marL="1371600" indent="0">
              <a:lnSpc>
                <a:spcPts val="1900"/>
              </a:lnSpc>
              <a:buNone/>
              <a:defRPr sz="1200">
                <a:latin typeface="Arial" charset="0"/>
                <a:ea typeface="Arial" charset="0"/>
                <a:cs typeface="Arial" charset="0"/>
              </a:defRPr>
            </a:lvl4pPr>
            <a:lvl5pPr marL="1828800" indent="0">
              <a:lnSpc>
                <a:spcPts val="1900"/>
              </a:lnSpc>
              <a:buNone/>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838200" y="549912"/>
            <a:ext cx="10515600" cy="843196"/>
          </a:xfrm>
          <a:prstGeom prst="rect">
            <a:avLst/>
          </a:prstGeom>
        </p:spPr>
        <p:txBody>
          <a:bodyPr>
            <a:normAutofit/>
          </a:bodyPr>
          <a:lstStyle>
            <a:lvl1pPr>
              <a:defRPr sz="3600">
                <a:solidFill>
                  <a:srgbClr val="005EB8"/>
                </a:solidFill>
                <a:latin typeface="Arial" charset="0"/>
                <a:ea typeface="Arial" charset="0"/>
                <a:cs typeface="Arial" charset="0"/>
              </a:defRPr>
            </a:lvl1pPr>
          </a:lstStyle>
          <a:p>
            <a:r>
              <a:rPr lang="en-US"/>
              <a:t>Click to edit Master title style</a:t>
            </a:r>
            <a:endParaRPr lang="en-US" dirty="0"/>
          </a:p>
        </p:txBody>
      </p:sp>
      <p:sp>
        <p:nvSpPr>
          <p:cNvPr id="10" name="Text Placeholder 2"/>
          <p:cNvSpPr>
            <a:spLocks noGrp="1"/>
          </p:cNvSpPr>
          <p:nvPr>
            <p:ph type="body" idx="10"/>
          </p:nvPr>
        </p:nvSpPr>
        <p:spPr>
          <a:xfrm>
            <a:off x="838200" y="1592514"/>
            <a:ext cx="10515600" cy="1011351"/>
          </a:xfrm>
          <a:prstGeom prst="rect">
            <a:avLst/>
          </a:prstGeom>
        </p:spPr>
        <p:txBody>
          <a:bodyPr>
            <a:normAutofit/>
          </a:bodyPr>
          <a:lstStyle>
            <a:lvl1pPr marL="0" indent="0">
              <a:lnSpc>
                <a:spcPts val="2080"/>
              </a:lnSpc>
              <a:buNone/>
              <a:defRPr sz="1400">
                <a:solidFill>
                  <a:srgbClr val="005EB8"/>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Footer Placeholder 1"/>
          <p:cNvSpPr>
            <a:spLocks noGrp="1"/>
          </p:cNvSpPr>
          <p:nvPr>
            <p:ph type="ftr" sz="quarter" idx="11"/>
          </p:nvPr>
        </p:nvSpPr>
        <p:spPr>
          <a:xfrm>
            <a:off x="920902" y="6321865"/>
            <a:ext cx="7630885" cy="365125"/>
          </a:xfrm>
        </p:spPr>
        <p:txBody>
          <a:bodyPr/>
          <a:lstStyle>
            <a:lvl1pPr>
              <a:defRPr>
                <a:solidFill>
                  <a:schemeClr val="accent3">
                    <a:lumMod val="60000"/>
                    <a:lumOff val="40000"/>
                  </a:schemeClr>
                </a:solidFill>
              </a:defRPr>
            </a:lvl1pPr>
          </a:lstStyle>
          <a:p>
            <a:r>
              <a:rPr lang="en-US" dirty="0"/>
              <a:t>Document title</a:t>
            </a:r>
          </a:p>
        </p:txBody>
      </p:sp>
    </p:spTree>
    <p:extLst>
      <p:ext uri="{BB962C8B-B14F-4D97-AF65-F5344CB8AC3E}">
        <p14:creationId xmlns:p14="http://schemas.microsoft.com/office/powerpoint/2010/main" val="227389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8301" y="5049952"/>
            <a:ext cx="9144000" cy="866232"/>
          </a:xfrm>
          <a:prstGeom prst="rect">
            <a:avLst/>
          </a:prstGeom>
        </p:spPr>
        <p:txBody>
          <a:bodyPr/>
          <a:lstStyle>
            <a:lvl1pPr marL="0" indent="0" algn="l">
              <a:buNone/>
              <a:defRPr sz="20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br>
              <a:rPr lang="en-US" dirty="0"/>
            </a:br>
            <a:r>
              <a:rPr lang="en-US" dirty="0"/>
              <a:t>Date</a:t>
            </a:r>
          </a:p>
        </p:txBody>
      </p:sp>
      <p:sp>
        <p:nvSpPr>
          <p:cNvPr id="10" name="Title 9"/>
          <p:cNvSpPr>
            <a:spLocks noGrp="1"/>
          </p:cNvSpPr>
          <p:nvPr>
            <p:ph type="title" hasCustomPrompt="1"/>
          </p:nvPr>
        </p:nvSpPr>
        <p:spPr>
          <a:xfrm>
            <a:off x="599385" y="4331838"/>
            <a:ext cx="10515600" cy="689541"/>
          </a:xfrm>
          <a:prstGeom prst="rect">
            <a:avLst/>
          </a:prstGeom>
        </p:spPr>
        <p:txBody>
          <a:bodyPr/>
          <a:lstStyle>
            <a:lvl1pPr>
              <a:defRPr sz="3800" baseline="0">
                <a:solidFill>
                  <a:schemeClr val="bg1"/>
                </a:solidFill>
              </a:defRPr>
            </a:lvl1pPr>
          </a:lstStyle>
          <a:p>
            <a:r>
              <a:rPr lang="en-US" dirty="0"/>
              <a:t>Document title</a:t>
            </a:r>
          </a:p>
        </p:txBody>
      </p:sp>
      <p:pic>
        <p:nvPicPr>
          <p:cNvPr id="7" name="Picture 6" descr="A picture containing clipart&#10;&#10;Description generated with very high confidence">
            <a:extLst>
              <a:ext uri="{FF2B5EF4-FFF2-40B4-BE49-F238E27FC236}">
                <a16:creationId xmlns:a16="http://schemas.microsoft.com/office/drawing/2014/main" id="{5A3E7E39-71CB-49D6-B13D-8DC6FA0108CC}"/>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51829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34E7-3151-4C27-ABB5-00F1CFED8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90E584-4A64-4B8F-BE99-A600E0895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07233-2572-44BB-9A34-93FB715101ED}"/>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9F17178E-0275-4BE8-93BD-9A8806BA2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C59E9-DCC1-4F7A-8A84-645BFB4C3D88}"/>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2597663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7349"/>
            <a:ext cx="10515600" cy="853440"/>
          </a:xfrm>
          <a:prstGeom prst="rect">
            <a:avLst/>
          </a:prstGeom>
        </p:spPr>
        <p:txBody>
          <a:bodyPr>
            <a:normAutofit/>
          </a:bodyPr>
          <a:lstStyle>
            <a:lvl1pPr>
              <a:defRPr sz="3600" b="0" i="0">
                <a:solidFill>
                  <a:srgbClr val="005EB8"/>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79961"/>
            <a:ext cx="10515600" cy="4148455"/>
          </a:xfrm>
          <a:prstGeom prst="rect">
            <a:avLst/>
          </a:prstGeom>
        </p:spPr>
        <p:txBody>
          <a:bodyPr>
            <a:normAutofit/>
          </a:bodyPr>
          <a:lstStyle>
            <a:lvl1pPr marL="0" indent="0">
              <a:buFontTx/>
              <a:buNone/>
              <a:defRPr sz="1200" b="0" i="0">
                <a:latin typeface="Arial" charset="0"/>
                <a:ea typeface="Arial" charset="0"/>
                <a:cs typeface="Arial" charset="0"/>
              </a:defRPr>
            </a:lvl1pPr>
            <a:lvl2pPr marL="457200" indent="0">
              <a:buFontTx/>
              <a:buNone/>
              <a:defRPr sz="1200" b="0" i="0">
                <a:latin typeface="Arial" charset="0"/>
                <a:ea typeface="Arial" charset="0"/>
                <a:cs typeface="Arial" charset="0"/>
              </a:defRPr>
            </a:lvl2pPr>
            <a:lvl3pPr marL="914400" indent="0">
              <a:buFontTx/>
              <a:buNone/>
              <a:defRPr sz="1200" b="0" i="0">
                <a:latin typeface="Arial" charset="0"/>
                <a:ea typeface="Arial" charset="0"/>
                <a:cs typeface="Arial" charset="0"/>
              </a:defRPr>
            </a:lvl3pPr>
            <a:lvl4pPr marL="1371600" indent="0">
              <a:buFontTx/>
              <a:buNone/>
              <a:defRPr sz="1200" b="0" i="0">
                <a:latin typeface="Arial" charset="0"/>
                <a:ea typeface="Arial" charset="0"/>
                <a:cs typeface="Arial" charset="0"/>
              </a:defRPr>
            </a:lvl4pPr>
            <a:lvl5pPr marL="1828800" indent="0">
              <a:buFontTx/>
              <a:buNone/>
              <a:defRPr sz="1200"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920902" y="6321865"/>
            <a:ext cx="7630885" cy="365125"/>
          </a:xfrm>
        </p:spPr>
        <p:txBody>
          <a:bodyPr/>
          <a:lstStyle>
            <a:lvl1pPr>
              <a:defRPr>
                <a:solidFill>
                  <a:schemeClr val="accent3">
                    <a:lumMod val="60000"/>
                    <a:lumOff val="40000"/>
                  </a:schemeClr>
                </a:solidFill>
              </a:defRPr>
            </a:lvl1pPr>
          </a:lstStyle>
          <a:p>
            <a:r>
              <a:rPr lang="en-US" dirty="0">
                <a:solidFill>
                  <a:srgbClr val="768692">
                    <a:lumMod val="60000"/>
                    <a:lumOff val="40000"/>
                  </a:srgbClr>
                </a:solidFill>
              </a:rPr>
              <a:t>Document title</a:t>
            </a:r>
          </a:p>
        </p:txBody>
      </p:sp>
    </p:spTree>
    <p:extLst>
      <p:ext uri="{BB962C8B-B14F-4D97-AF65-F5344CB8AC3E}">
        <p14:creationId xmlns:p14="http://schemas.microsoft.com/office/powerpoint/2010/main" val="949040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1511386"/>
            <a:ext cx="10515600" cy="2717233"/>
          </a:xfrm>
          <a:prstGeom prst="rect">
            <a:avLst/>
          </a:prstGeom>
        </p:spPr>
        <p:txBody>
          <a:bodyPr>
            <a:normAutofit/>
          </a:bodyPr>
          <a:lstStyle>
            <a:lvl1pPr marL="0" indent="0">
              <a:buNone/>
              <a:defRPr sz="1200" b="0" i="0" baseline="0">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8"/>
          <p:cNvSpPr>
            <a:spLocks noGrp="1"/>
          </p:cNvSpPr>
          <p:nvPr>
            <p:ph type="title" hasCustomPrompt="1"/>
          </p:nvPr>
        </p:nvSpPr>
        <p:spPr>
          <a:xfrm>
            <a:off x="831851" y="549911"/>
            <a:ext cx="10515600" cy="843460"/>
          </a:xfrm>
          <a:prstGeom prst="rect">
            <a:avLst/>
          </a:prstGeom>
        </p:spPr>
        <p:txBody>
          <a:bodyPr>
            <a:normAutofit/>
          </a:bodyPr>
          <a:lstStyle>
            <a:lvl1pPr>
              <a:defRPr sz="3600">
                <a:solidFill>
                  <a:srgbClr val="005EB8"/>
                </a:solidFill>
                <a:latin typeface="Arial" charset="0"/>
                <a:ea typeface="Arial" charset="0"/>
                <a:cs typeface="Arial" charset="0"/>
              </a:defRPr>
            </a:lvl1pPr>
          </a:lstStyle>
          <a:p>
            <a:r>
              <a:rPr lang="en-US" dirty="0"/>
              <a:t>Contents</a:t>
            </a:r>
          </a:p>
        </p:txBody>
      </p:sp>
      <p:sp>
        <p:nvSpPr>
          <p:cNvPr id="2" name="Footer Placeholder 1"/>
          <p:cNvSpPr>
            <a:spLocks noGrp="1"/>
          </p:cNvSpPr>
          <p:nvPr>
            <p:ph type="ftr" sz="quarter" idx="10"/>
          </p:nvPr>
        </p:nvSpPr>
        <p:spPr>
          <a:xfrm>
            <a:off x="920902" y="6321865"/>
            <a:ext cx="7630885" cy="365125"/>
          </a:xfrm>
        </p:spPr>
        <p:txBody>
          <a:bodyPr/>
          <a:lstStyle>
            <a:lvl1pPr>
              <a:defRPr>
                <a:solidFill>
                  <a:schemeClr val="accent3">
                    <a:lumMod val="60000"/>
                    <a:lumOff val="40000"/>
                  </a:schemeClr>
                </a:solidFill>
              </a:defRPr>
            </a:lvl1pPr>
          </a:lstStyle>
          <a:p>
            <a:r>
              <a:rPr lang="en-US" dirty="0">
                <a:solidFill>
                  <a:srgbClr val="768692">
                    <a:lumMod val="60000"/>
                    <a:lumOff val="40000"/>
                  </a:srgbClr>
                </a:solidFill>
              </a:rPr>
              <a:t>Document title</a:t>
            </a:r>
          </a:p>
        </p:txBody>
      </p:sp>
    </p:spTree>
    <p:extLst>
      <p:ext uri="{BB962C8B-B14F-4D97-AF65-F5344CB8AC3E}">
        <p14:creationId xmlns:p14="http://schemas.microsoft.com/office/powerpoint/2010/main" val="217969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51912"/>
            <a:ext cx="5181600" cy="3477305"/>
          </a:xfrm>
          <a:prstGeom prst="rect">
            <a:avLst/>
          </a:prstGeom>
        </p:spPr>
        <p:txBody>
          <a:bodyPr>
            <a:normAutofit/>
          </a:bodyPr>
          <a:lstStyle>
            <a:lvl1pPr marL="0" indent="0">
              <a:lnSpc>
                <a:spcPts val="1900"/>
              </a:lnSpc>
              <a:buNone/>
              <a:defRPr sz="1200">
                <a:latin typeface="Arial" charset="0"/>
                <a:ea typeface="Arial" charset="0"/>
                <a:cs typeface="Arial" charset="0"/>
              </a:defRPr>
            </a:lvl1pPr>
            <a:lvl2pPr marL="457200" indent="0">
              <a:lnSpc>
                <a:spcPts val="1900"/>
              </a:lnSpc>
              <a:buNone/>
              <a:defRPr sz="1200">
                <a:latin typeface="Arial" charset="0"/>
                <a:ea typeface="Arial" charset="0"/>
                <a:cs typeface="Arial" charset="0"/>
              </a:defRPr>
            </a:lvl2pPr>
            <a:lvl3pPr marL="914400" indent="0">
              <a:lnSpc>
                <a:spcPts val="1900"/>
              </a:lnSpc>
              <a:buNone/>
              <a:defRPr sz="1200">
                <a:latin typeface="Arial" charset="0"/>
                <a:ea typeface="Arial" charset="0"/>
                <a:cs typeface="Arial" charset="0"/>
              </a:defRPr>
            </a:lvl3pPr>
            <a:lvl4pPr marL="1371600" indent="0">
              <a:lnSpc>
                <a:spcPts val="1900"/>
              </a:lnSpc>
              <a:buNone/>
              <a:defRPr sz="1200">
                <a:latin typeface="Arial" charset="0"/>
                <a:ea typeface="Arial" charset="0"/>
                <a:cs typeface="Arial" charset="0"/>
              </a:defRPr>
            </a:lvl4pPr>
            <a:lvl5pPr marL="1828800" indent="0">
              <a:lnSpc>
                <a:spcPts val="1900"/>
              </a:lnSpc>
              <a:buNone/>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51911"/>
            <a:ext cx="5181600" cy="3477306"/>
          </a:xfrm>
          <a:prstGeom prst="rect">
            <a:avLst/>
          </a:prstGeom>
          <a:solidFill>
            <a:srgbClr val="005EB8">
              <a:alpha val="20000"/>
            </a:srgbClr>
          </a:solidFill>
        </p:spPr>
        <p:txBody>
          <a:bodyPr>
            <a:normAutofit/>
          </a:bodyPr>
          <a:lstStyle>
            <a:lvl1pPr marL="0" indent="0">
              <a:lnSpc>
                <a:spcPts val="1900"/>
              </a:lnSpc>
              <a:buNone/>
              <a:defRPr sz="1200">
                <a:latin typeface="Arial" charset="0"/>
                <a:ea typeface="Arial" charset="0"/>
                <a:cs typeface="Arial" charset="0"/>
              </a:defRPr>
            </a:lvl1pPr>
            <a:lvl2pPr marL="457200" indent="0">
              <a:lnSpc>
                <a:spcPts val="1900"/>
              </a:lnSpc>
              <a:buNone/>
              <a:defRPr sz="1200">
                <a:latin typeface="Arial" charset="0"/>
                <a:ea typeface="Arial" charset="0"/>
                <a:cs typeface="Arial" charset="0"/>
              </a:defRPr>
            </a:lvl2pPr>
            <a:lvl3pPr marL="914400" indent="0">
              <a:lnSpc>
                <a:spcPts val="1900"/>
              </a:lnSpc>
              <a:buNone/>
              <a:defRPr sz="1200">
                <a:latin typeface="Arial" charset="0"/>
                <a:ea typeface="Arial" charset="0"/>
                <a:cs typeface="Arial" charset="0"/>
              </a:defRPr>
            </a:lvl3pPr>
            <a:lvl4pPr marL="1371600" indent="0">
              <a:lnSpc>
                <a:spcPts val="1900"/>
              </a:lnSpc>
              <a:buNone/>
              <a:defRPr sz="1200">
                <a:latin typeface="Arial" charset="0"/>
                <a:ea typeface="Arial" charset="0"/>
                <a:cs typeface="Arial" charset="0"/>
              </a:defRPr>
            </a:lvl4pPr>
            <a:lvl5pPr marL="1828800" indent="0">
              <a:lnSpc>
                <a:spcPts val="1900"/>
              </a:lnSpc>
              <a:buNone/>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838200" y="549912"/>
            <a:ext cx="10515600" cy="843196"/>
          </a:xfrm>
          <a:prstGeom prst="rect">
            <a:avLst/>
          </a:prstGeom>
        </p:spPr>
        <p:txBody>
          <a:bodyPr>
            <a:normAutofit/>
          </a:bodyPr>
          <a:lstStyle>
            <a:lvl1pPr>
              <a:defRPr sz="3600">
                <a:solidFill>
                  <a:srgbClr val="005EB8"/>
                </a:solidFill>
                <a:latin typeface="Arial" charset="0"/>
                <a:ea typeface="Arial" charset="0"/>
                <a:cs typeface="Arial" charset="0"/>
              </a:defRPr>
            </a:lvl1pPr>
          </a:lstStyle>
          <a:p>
            <a:r>
              <a:rPr lang="en-US"/>
              <a:t>Click to edit Master title style</a:t>
            </a:r>
            <a:endParaRPr lang="en-US" dirty="0"/>
          </a:p>
        </p:txBody>
      </p:sp>
      <p:sp>
        <p:nvSpPr>
          <p:cNvPr id="10" name="Text Placeholder 2"/>
          <p:cNvSpPr>
            <a:spLocks noGrp="1"/>
          </p:cNvSpPr>
          <p:nvPr>
            <p:ph type="body" idx="10"/>
          </p:nvPr>
        </p:nvSpPr>
        <p:spPr>
          <a:xfrm>
            <a:off x="838200" y="1592514"/>
            <a:ext cx="10515600" cy="1011351"/>
          </a:xfrm>
          <a:prstGeom prst="rect">
            <a:avLst/>
          </a:prstGeom>
        </p:spPr>
        <p:txBody>
          <a:bodyPr>
            <a:normAutofit/>
          </a:bodyPr>
          <a:lstStyle>
            <a:lvl1pPr marL="0" indent="0">
              <a:lnSpc>
                <a:spcPts val="2080"/>
              </a:lnSpc>
              <a:buNone/>
              <a:defRPr sz="1400">
                <a:solidFill>
                  <a:srgbClr val="005EB8"/>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Footer Placeholder 1"/>
          <p:cNvSpPr>
            <a:spLocks noGrp="1"/>
          </p:cNvSpPr>
          <p:nvPr>
            <p:ph type="ftr" sz="quarter" idx="11"/>
          </p:nvPr>
        </p:nvSpPr>
        <p:spPr>
          <a:xfrm>
            <a:off x="920902" y="6321865"/>
            <a:ext cx="7630885" cy="365125"/>
          </a:xfrm>
        </p:spPr>
        <p:txBody>
          <a:bodyPr/>
          <a:lstStyle>
            <a:lvl1pPr>
              <a:defRPr>
                <a:solidFill>
                  <a:schemeClr val="accent3">
                    <a:lumMod val="60000"/>
                    <a:lumOff val="40000"/>
                  </a:schemeClr>
                </a:solidFill>
              </a:defRPr>
            </a:lvl1pPr>
          </a:lstStyle>
          <a:p>
            <a:r>
              <a:rPr lang="en-US" dirty="0">
                <a:solidFill>
                  <a:srgbClr val="768692">
                    <a:lumMod val="60000"/>
                    <a:lumOff val="40000"/>
                  </a:srgbClr>
                </a:solidFill>
              </a:rPr>
              <a:t>Document title</a:t>
            </a:r>
          </a:p>
        </p:txBody>
      </p:sp>
    </p:spTree>
    <p:extLst>
      <p:ext uri="{BB962C8B-B14F-4D97-AF65-F5344CB8AC3E}">
        <p14:creationId xmlns:p14="http://schemas.microsoft.com/office/powerpoint/2010/main" val="3349674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440160" y="293024"/>
            <a:ext cx="1083648"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9"/>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107815" y="5785159"/>
            <a:ext cx="397637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371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2" y="548643"/>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39"/>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440160" y="293024"/>
            <a:ext cx="1083648" cy="436418"/>
          </a:xfrm>
          <a:prstGeom prst="rect">
            <a:avLst/>
          </a:prstGeom>
        </p:spPr>
      </p:pic>
    </p:spTree>
    <p:extLst>
      <p:ext uri="{BB962C8B-B14F-4D97-AF65-F5344CB8AC3E}">
        <p14:creationId xmlns:p14="http://schemas.microsoft.com/office/powerpoint/2010/main" val="623916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017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fld id="{34F92BC6-D7C3-584B-87F2-0B845776A5AD}" type="slidenum">
              <a:rPr lang="en-US" sz="1200" smtClean="0">
                <a:solidFill>
                  <a:srgbClr val="9BBB59">
                    <a:lumMod val="60000"/>
                    <a:lumOff val="40000"/>
                  </a:srgbClr>
                </a:solidFill>
                <a:latin typeface="Arial" panose="020B0604020202020204" pitchFamily="34" charset="0"/>
                <a:cs typeface="Arial" panose="020B0604020202020204" pitchFamily="34" charset="0"/>
              </a:rPr>
              <a:pPr/>
              <a:t>‹#›</a:t>
            </a:fld>
            <a:r>
              <a:rPr lang="en-US" sz="1200" dirty="0">
                <a:solidFill>
                  <a:srgbClr val="9BBB59">
                    <a:lumMod val="60000"/>
                    <a:lumOff val="40000"/>
                  </a:srgbClr>
                </a:solidFill>
                <a:latin typeface="Arial" panose="020B0604020202020204" pitchFamily="34" charset="0"/>
                <a:cs typeface="Arial" panose="020B0604020202020204" pitchFamily="34" charset="0"/>
              </a:rPr>
              <a:t> </a:t>
            </a:r>
            <a:r>
              <a:rPr lang="en-US" sz="1200" dirty="0">
                <a:solidFill>
                  <a:srgbClr val="9BBB59"/>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9BBB59"/>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9BBB59">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573083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3399"/>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97099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9186-FBA3-4AAA-826C-7A8592B9C89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C578D7-C893-4A1D-ADDD-31EBD46E8DA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1456D-96A7-49EC-B613-0954EB7C8C35}"/>
              </a:ext>
            </a:extLst>
          </p:cNvPr>
          <p:cNvSpPr>
            <a:spLocks noGrp="1"/>
          </p:cNvSpPr>
          <p:nvPr>
            <p:ph type="dt" sz="half" idx="10"/>
          </p:nvPr>
        </p:nvSpPr>
        <p:spPr/>
        <p:txBody>
          <a:bodyPr/>
          <a:lstStyle/>
          <a:p>
            <a:fld id="{AD3C0DFC-B6D4-4C97-AB6C-4442AB6D75C4}" type="datetimeFigureOut">
              <a:rPr lang="en-GB" smtClean="0">
                <a:solidFill>
                  <a:prstClr val="black">
                    <a:tint val="75000"/>
                  </a:prstClr>
                </a:solidFill>
              </a:rPr>
              <a:pPr/>
              <a:t>20/10/2021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9F89478-E507-4A3E-92DE-383F48CD800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A812D2A-37BE-495A-8088-3F74501B9FD3}"/>
              </a:ext>
            </a:extLst>
          </p:cNvPr>
          <p:cNvSpPr>
            <a:spLocks noGrp="1"/>
          </p:cNvSpPr>
          <p:nvPr>
            <p:ph type="sldNum" sz="quarter" idx="12"/>
          </p:nvPr>
        </p:nvSpPr>
        <p:spPr/>
        <p:txBody>
          <a:bodyPr/>
          <a:lstStyle/>
          <a:p>
            <a:fld id="{8470647D-182E-4C22-B54F-4D19D73A29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7632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F9AC-2E9B-46CB-AA52-1C9779A2F879}"/>
              </a:ext>
            </a:extLst>
          </p:cNvPr>
          <p:cNvSpPr>
            <a:spLocks noGrp="1"/>
          </p:cNvSpPr>
          <p:nvPr>
            <p:ph type="title" hasCustomPrompt="1"/>
          </p:nvPr>
        </p:nvSpPr>
        <p:spPr>
          <a:xfrm>
            <a:off x="8610600" y="1012724"/>
            <a:ext cx="3165219" cy="255638"/>
          </a:xfrm>
          <a:ln>
            <a:solidFill>
              <a:schemeClr val="bg1"/>
            </a:solidFill>
          </a:ln>
        </p:spPr>
        <p:txBody>
          <a:bodyPr>
            <a:normAutofit/>
          </a:bodyPr>
          <a:lstStyle>
            <a:lvl1pPr algn="ctr">
              <a:defRPr sz="1350" b="1">
                <a:solidFill>
                  <a:srgbClr val="000099"/>
                </a:solidFill>
              </a:defRPr>
            </a:lvl1pPr>
          </a:lstStyle>
          <a:p>
            <a:r>
              <a:rPr lang="en-US" dirty="0"/>
              <a:t>Not for profit ltd</a:t>
            </a:r>
            <a:endParaRPr lang="en-GB" dirty="0"/>
          </a:p>
        </p:txBody>
      </p:sp>
      <p:sp>
        <p:nvSpPr>
          <p:cNvPr id="5" name="Slide Number Placeholder 4">
            <a:extLst>
              <a:ext uri="{FF2B5EF4-FFF2-40B4-BE49-F238E27FC236}">
                <a16:creationId xmlns:a16="http://schemas.microsoft.com/office/drawing/2014/main" id="{69B51ADF-958F-4A1F-ADAE-B0179DC60497}"/>
              </a:ext>
            </a:extLst>
          </p:cNvPr>
          <p:cNvSpPr>
            <a:spLocks noGrp="1"/>
          </p:cNvSpPr>
          <p:nvPr>
            <p:ph type="sldNum" sz="quarter" idx="12"/>
          </p:nvPr>
        </p:nvSpPr>
        <p:spPr>
          <a:xfrm>
            <a:off x="8738419" y="6361627"/>
            <a:ext cx="2743200" cy="365125"/>
          </a:xfrm>
        </p:spPr>
        <p:txBody>
          <a:bodyPr/>
          <a:lstStyle>
            <a:lvl1pPr>
              <a:defRPr>
                <a:solidFill>
                  <a:srgbClr val="000099"/>
                </a:solidFill>
              </a:defRPr>
            </a:lvl1pPr>
          </a:lstStyle>
          <a:p>
            <a:r>
              <a:rPr lang="en-GB" dirty="0"/>
              <a:t>hello@Patientsafetyscience.com</a:t>
            </a:r>
          </a:p>
          <a:p>
            <a:endParaRPr lang="en-GB" dirty="0"/>
          </a:p>
        </p:txBody>
      </p:sp>
      <p:pic>
        <p:nvPicPr>
          <p:cNvPr id="2050" name="Picture 3" descr="\\ims.gov.uk\data\Users\GBBULVD\BULHOME4\DForsyth\Data\Desktop\PSST Logo.White.png">
            <a:extLst>
              <a:ext uri="{FF2B5EF4-FFF2-40B4-BE49-F238E27FC236}">
                <a16:creationId xmlns:a16="http://schemas.microsoft.com/office/drawing/2014/main" id="{95B11858-5772-45AD-8904-59940B8F9F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8911" y="496375"/>
            <a:ext cx="3466908" cy="5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81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88AB-F6BE-4AB3-9269-264B4DC23B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B9290F-554C-4096-B039-6043AC712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43F90B-1DC5-44BB-9348-821BE7F6A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DA7838-27C2-4D51-95F0-909A9C1B2100}"/>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6" name="Footer Placeholder 5">
            <a:extLst>
              <a:ext uri="{FF2B5EF4-FFF2-40B4-BE49-F238E27FC236}">
                <a16:creationId xmlns:a16="http://schemas.microsoft.com/office/drawing/2014/main" id="{317C1822-A9AC-4AF5-A67A-8C4FB17C2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5DF15C-3896-4721-8DB5-9D63CB147BB7}"/>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2508122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431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0" y="548641"/>
            <a:ext cx="1074420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4" name="Picture 3"/>
          <p:cNvPicPr>
            <a:picLocks noChangeAspect="1"/>
          </p:cNvPicPr>
          <p:nvPr userDrawn="1"/>
        </p:nvPicPr>
        <p:blipFill>
          <a:blip r:embed="rId2"/>
          <a:stretch>
            <a:fillRect/>
          </a:stretch>
        </p:blipFill>
        <p:spPr>
          <a:xfrm>
            <a:off x="10237212" y="295675"/>
            <a:ext cx="1538705" cy="502978"/>
          </a:xfrm>
          <a:prstGeom prst="rect">
            <a:avLst/>
          </a:prstGeom>
        </p:spPr>
      </p:pic>
      <p:sp>
        <p:nvSpPr>
          <p:cNvPr id="8" name="TextBox 7"/>
          <p:cNvSpPr txBox="1"/>
          <p:nvPr userDrawn="1"/>
        </p:nvSpPr>
        <p:spPr>
          <a:xfrm>
            <a:off x="388419" y="6372537"/>
            <a:ext cx="863149" cy="276999"/>
          </a:xfrm>
          <a:prstGeom prst="rect">
            <a:avLst/>
          </a:prstGeom>
          <a:noFill/>
        </p:spPr>
        <p:txBody>
          <a:bodyPr wrap="square" rtlCol="0">
            <a:spAutoFit/>
          </a:bodyPr>
          <a:lstStyle/>
          <a:p>
            <a:fld id="{34F92BC6-D7C3-584B-87F2-0B845776A5AD}" type="slidenum">
              <a:rPr lang="en-US" sz="1200" smtClean="0">
                <a:solidFill>
                  <a:srgbClr val="9BBB59">
                    <a:lumMod val="60000"/>
                    <a:lumOff val="40000"/>
                  </a:srgbClr>
                </a:solidFill>
                <a:latin typeface="Arial" panose="020B0604020202020204" pitchFamily="34" charset="0"/>
                <a:cs typeface="Arial" panose="020B0604020202020204" pitchFamily="34" charset="0"/>
              </a:rPr>
              <a:pPr/>
              <a:t>‹#›</a:t>
            </a:fld>
            <a:r>
              <a:rPr lang="en-US" sz="1200" dirty="0">
                <a:solidFill>
                  <a:srgbClr val="9BBB59">
                    <a:lumMod val="60000"/>
                    <a:lumOff val="40000"/>
                  </a:srgbClr>
                </a:solidFill>
                <a:latin typeface="Arial" panose="020B0604020202020204" pitchFamily="34" charset="0"/>
                <a:cs typeface="Arial" panose="020B0604020202020204" pitchFamily="34" charset="0"/>
              </a:rPr>
              <a:t> </a:t>
            </a:r>
            <a:r>
              <a:rPr lang="en-US" sz="1200" dirty="0">
                <a:solidFill>
                  <a:srgbClr val="9BBB59"/>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9BBB59"/>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9BBB59">
                    <a:lumMod val="60000"/>
                    <a:lumOff val="40000"/>
                  </a:srgbClr>
                </a:solidFill>
              </a:rPr>
              <a:t>Presentation title</a:t>
            </a:r>
          </a:p>
        </p:txBody>
      </p:sp>
    </p:spTree>
    <p:extLst>
      <p:ext uri="{BB962C8B-B14F-4D97-AF65-F5344CB8AC3E}">
        <p14:creationId xmlns:p14="http://schemas.microsoft.com/office/powerpoint/2010/main" val="263199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673" y="594443"/>
            <a:ext cx="8738028" cy="491408"/>
          </a:xfrm>
          <a:prstGeom prst="rect">
            <a:avLst/>
          </a:prstGeom>
        </p:spPr>
        <p:txBody>
          <a:bodyPr lIns="90818" tIns="45409" rIns="90818" bIns="45409"/>
          <a:lstStyle>
            <a:lvl1pPr algn="l">
              <a:defRPr sz="2800" b="1">
                <a:solidFill>
                  <a:srgbClr val="0072C6"/>
                </a:solidFill>
                <a:latin typeface="Arial (Headings)"/>
                <a:cs typeface="Arial (Headings)"/>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4213" y="6488601"/>
            <a:ext cx="2828107" cy="218918"/>
          </a:xfrm>
          <a:prstGeom prst="rect">
            <a:avLst/>
          </a:prstGeom>
        </p:spPr>
        <p:txBody>
          <a:bodyPr lIns="90818" tIns="45409" rIns="90818" bIns="45409"/>
          <a:lstStyle>
            <a:lvl1pPr algn="l">
              <a:defRPr sz="1000" b="0" i="0">
                <a:solidFill>
                  <a:srgbClr val="000000"/>
                </a:solidFill>
                <a:latin typeface="Arial"/>
                <a:cs typeface="Arial"/>
              </a:defRPr>
            </a:lvl1pPr>
          </a:lstStyle>
          <a:p>
            <a:fld id="{87DADF28-5588-485E-81E7-6B9A2B6E3B3C}"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9972" y="447789"/>
            <a:ext cx="2135632" cy="611124"/>
          </a:xfrm>
          <a:prstGeom prst="rect">
            <a:avLst/>
          </a:prstGeom>
        </p:spPr>
      </p:pic>
    </p:spTree>
    <p:extLst>
      <p:ext uri="{BB962C8B-B14F-4D97-AF65-F5344CB8AC3E}">
        <p14:creationId xmlns:p14="http://schemas.microsoft.com/office/powerpoint/2010/main" val="3541186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2D47-1738-4171-A664-5CCC94B8D6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72A0F1-EF8B-47E6-B956-D6F5E94E33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7242C-F549-46A3-AA78-CCBFC6A6E1CF}"/>
              </a:ext>
            </a:extLst>
          </p:cNvPr>
          <p:cNvSpPr>
            <a:spLocks noGrp="1"/>
          </p:cNvSpPr>
          <p:nvPr>
            <p:ph type="dt" sz="half" idx="10"/>
          </p:nvPr>
        </p:nvSpPr>
        <p:spPr/>
        <p:txBody>
          <a:bodyPr/>
          <a:lstStyle/>
          <a:p>
            <a:fld id="{AD3C0DFC-B6D4-4C97-AB6C-4442AB6D75C4}" type="datetimeFigureOut">
              <a:rPr lang="en-GB" smtClean="0">
                <a:solidFill>
                  <a:prstClr val="black">
                    <a:tint val="75000"/>
                  </a:prstClr>
                </a:solidFill>
              </a:rPr>
              <a:pPr/>
              <a:t>20/10/2021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F3537BF-3B81-4CD5-8F86-1E92DA121BF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3DBB51A-32D0-4FF2-9373-20D1DF7E6000}"/>
              </a:ext>
            </a:extLst>
          </p:cNvPr>
          <p:cNvSpPr>
            <a:spLocks noGrp="1"/>
          </p:cNvSpPr>
          <p:nvPr>
            <p:ph type="sldNum" sz="quarter" idx="12"/>
          </p:nvPr>
        </p:nvSpPr>
        <p:spPr/>
        <p:txBody>
          <a:bodyPr/>
          <a:lstStyle/>
          <a:p>
            <a:fld id="{8470647D-182E-4C22-B54F-4D19D73A29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0474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741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254933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092590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041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fld id="{34F92BC6-D7C3-584B-87F2-0B845776A5AD}" type="slidenum">
              <a:rPr lang="en-US" sz="1200" smtClean="0">
                <a:solidFill>
                  <a:srgbClr val="9BBB59">
                    <a:lumMod val="60000"/>
                    <a:lumOff val="40000"/>
                  </a:srgbClr>
                </a:solidFill>
                <a:latin typeface="Arial" panose="020B0604020202020204" pitchFamily="34" charset="0"/>
                <a:cs typeface="Arial" panose="020B0604020202020204" pitchFamily="34" charset="0"/>
              </a:rPr>
              <a:pPr/>
              <a:t>‹#›</a:t>
            </a:fld>
            <a:r>
              <a:rPr lang="en-US" sz="1200" dirty="0">
                <a:solidFill>
                  <a:srgbClr val="9BBB59">
                    <a:lumMod val="60000"/>
                    <a:lumOff val="40000"/>
                  </a:srgbClr>
                </a:solidFill>
                <a:latin typeface="Arial" panose="020B0604020202020204" pitchFamily="34" charset="0"/>
                <a:cs typeface="Arial" panose="020B0604020202020204" pitchFamily="34" charset="0"/>
              </a:rPr>
              <a:t> </a:t>
            </a:r>
            <a:r>
              <a:rPr lang="en-US" sz="1200" dirty="0">
                <a:solidFill>
                  <a:srgbClr val="9BBB59"/>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9BBB59"/>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9BBB59">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50804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3399"/>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79483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30F2-496F-453D-B610-82C2121CFA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8800D-CD4A-41E6-B253-5D3FA143F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D0565-DE2B-4B9B-AEB7-D8B53AD6F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40966D-0FE2-4AF2-AF02-B7E63517C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1C326-8F37-4188-8FB5-85AF2A12E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B2AC11-020F-48BE-A69B-8305BB336EAE}"/>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8" name="Footer Placeholder 7">
            <a:extLst>
              <a:ext uri="{FF2B5EF4-FFF2-40B4-BE49-F238E27FC236}">
                <a16:creationId xmlns:a16="http://schemas.microsoft.com/office/drawing/2014/main" id="{AE95C9A5-4B24-43F9-BC0F-3F6B0AFBAB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B2B19-5BAE-4A05-90C4-5EC58B49988F}"/>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4107285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96215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9186-FBA3-4AAA-826C-7A8592B9C89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C578D7-C893-4A1D-ADDD-31EBD46E8DA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1456D-96A7-49EC-B613-0954EB7C8C35}"/>
              </a:ext>
            </a:extLst>
          </p:cNvPr>
          <p:cNvSpPr>
            <a:spLocks noGrp="1"/>
          </p:cNvSpPr>
          <p:nvPr>
            <p:ph type="dt" sz="half" idx="10"/>
          </p:nvPr>
        </p:nvSpPr>
        <p:spPr/>
        <p:txBody>
          <a:bodyPr/>
          <a:lstStyle/>
          <a:p>
            <a:fld id="{AD3C0DFC-B6D4-4C97-AB6C-4442AB6D75C4}" type="datetimeFigureOut">
              <a:rPr lang="en-GB" smtClean="0">
                <a:solidFill>
                  <a:prstClr val="black">
                    <a:tint val="75000"/>
                  </a:prstClr>
                </a:solidFill>
              </a:rPr>
              <a:pPr/>
              <a:t>20/10/2021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9F89478-E507-4A3E-92DE-383F48CD800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A812D2A-37BE-495A-8088-3F74501B9FD3}"/>
              </a:ext>
            </a:extLst>
          </p:cNvPr>
          <p:cNvSpPr>
            <a:spLocks noGrp="1"/>
          </p:cNvSpPr>
          <p:nvPr>
            <p:ph type="sldNum" sz="quarter" idx="12"/>
          </p:nvPr>
        </p:nvSpPr>
        <p:spPr/>
        <p:txBody>
          <a:bodyPr/>
          <a:lstStyle/>
          <a:p>
            <a:fld id="{8470647D-182E-4C22-B54F-4D19D73A29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828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F9AC-2E9B-46CB-AA52-1C9779A2F879}"/>
              </a:ext>
            </a:extLst>
          </p:cNvPr>
          <p:cNvSpPr>
            <a:spLocks noGrp="1"/>
          </p:cNvSpPr>
          <p:nvPr>
            <p:ph type="title" hasCustomPrompt="1"/>
          </p:nvPr>
        </p:nvSpPr>
        <p:spPr>
          <a:xfrm>
            <a:off x="8610600" y="1012724"/>
            <a:ext cx="3165219" cy="255638"/>
          </a:xfrm>
          <a:ln>
            <a:solidFill>
              <a:schemeClr val="bg1"/>
            </a:solidFill>
          </a:ln>
        </p:spPr>
        <p:txBody>
          <a:bodyPr>
            <a:normAutofit/>
          </a:bodyPr>
          <a:lstStyle>
            <a:lvl1pPr algn="ctr">
              <a:defRPr sz="1350" b="1">
                <a:solidFill>
                  <a:srgbClr val="000099"/>
                </a:solidFill>
              </a:defRPr>
            </a:lvl1pPr>
          </a:lstStyle>
          <a:p>
            <a:r>
              <a:rPr lang="en-US" dirty="0"/>
              <a:t>Not for profit ltd</a:t>
            </a:r>
            <a:endParaRPr lang="en-GB" dirty="0"/>
          </a:p>
        </p:txBody>
      </p:sp>
      <p:sp>
        <p:nvSpPr>
          <p:cNvPr id="5" name="Slide Number Placeholder 4">
            <a:extLst>
              <a:ext uri="{FF2B5EF4-FFF2-40B4-BE49-F238E27FC236}">
                <a16:creationId xmlns:a16="http://schemas.microsoft.com/office/drawing/2014/main" id="{69B51ADF-958F-4A1F-ADAE-B0179DC60497}"/>
              </a:ext>
            </a:extLst>
          </p:cNvPr>
          <p:cNvSpPr>
            <a:spLocks noGrp="1"/>
          </p:cNvSpPr>
          <p:nvPr>
            <p:ph type="sldNum" sz="quarter" idx="12"/>
          </p:nvPr>
        </p:nvSpPr>
        <p:spPr>
          <a:xfrm>
            <a:off x="8738419" y="6361627"/>
            <a:ext cx="2743200" cy="365125"/>
          </a:xfrm>
        </p:spPr>
        <p:txBody>
          <a:bodyPr/>
          <a:lstStyle>
            <a:lvl1pPr>
              <a:defRPr>
                <a:solidFill>
                  <a:srgbClr val="000099"/>
                </a:solidFill>
              </a:defRPr>
            </a:lvl1pPr>
          </a:lstStyle>
          <a:p>
            <a:r>
              <a:rPr lang="en-GB" dirty="0"/>
              <a:t>hello@Patientsafetyscience.com</a:t>
            </a:r>
          </a:p>
          <a:p>
            <a:endParaRPr lang="en-GB" dirty="0"/>
          </a:p>
        </p:txBody>
      </p:sp>
      <p:pic>
        <p:nvPicPr>
          <p:cNvPr id="2050" name="Picture 3" descr="\\ims.gov.uk\data\Users\GBBULVD\BULHOME4\DForsyth\Data\Desktop\PSST Logo.White.png">
            <a:extLst>
              <a:ext uri="{FF2B5EF4-FFF2-40B4-BE49-F238E27FC236}">
                <a16:creationId xmlns:a16="http://schemas.microsoft.com/office/drawing/2014/main" id="{95B11858-5772-45AD-8904-59940B8F9F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8911" y="496375"/>
            <a:ext cx="3466908" cy="5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854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582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0" y="548641"/>
            <a:ext cx="1074420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4" name="Picture 3"/>
          <p:cNvPicPr>
            <a:picLocks noChangeAspect="1"/>
          </p:cNvPicPr>
          <p:nvPr userDrawn="1"/>
        </p:nvPicPr>
        <p:blipFill>
          <a:blip r:embed="rId2"/>
          <a:stretch>
            <a:fillRect/>
          </a:stretch>
        </p:blipFill>
        <p:spPr>
          <a:xfrm>
            <a:off x="10237212" y="295675"/>
            <a:ext cx="1538705" cy="502978"/>
          </a:xfrm>
          <a:prstGeom prst="rect">
            <a:avLst/>
          </a:prstGeom>
        </p:spPr>
      </p:pic>
      <p:sp>
        <p:nvSpPr>
          <p:cNvPr id="8" name="TextBox 7"/>
          <p:cNvSpPr txBox="1"/>
          <p:nvPr userDrawn="1"/>
        </p:nvSpPr>
        <p:spPr>
          <a:xfrm>
            <a:off x="388419" y="6372537"/>
            <a:ext cx="863149" cy="276999"/>
          </a:xfrm>
          <a:prstGeom prst="rect">
            <a:avLst/>
          </a:prstGeom>
          <a:noFill/>
        </p:spPr>
        <p:txBody>
          <a:bodyPr wrap="square" rtlCol="0">
            <a:spAutoFit/>
          </a:bodyPr>
          <a:lstStyle/>
          <a:p>
            <a:fld id="{34F92BC6-D7C3-584B-87F2-0B845776A5AD}" type="slidenum">
              <a:rPr lang="en-US" sz="1200" smtClean="0">
                <a:solidFill>
                  <a:srgbClr val="9BBB59">
                    <a:lumMod val="60000"/>
                    <a:lumOff val="40000"/>
                  </a:srgbClr>
                </a:solidFill>
                <a:latin typeface="Arial" panose="020B0604020202020204" pitchFamily="34" charset="0"/>
                <a:cs typeface="Arial" panose="020B0604020202020204" pitchFamily="34" charset="0"/>
              </a:rPr>
              <a:pPr/>
              <a:t>‹#›</a:t>
            </a:fld>
            <a:r>
              <a:rPr lang="en-US" sz="1200" dirty="0">
                <a:solidFill>
                  <a:srgbClr val="9BBB59">
                    <a:lumMod val="60000"/>
                    <a:lumOff val="40000"/>
                  </a:srgbClr>
                </a:solidFill>
                <a:latin typeface="Arial" panose="020B0604020202020204" pitchFamily="34" charset="0"/>
                <a:cs typeface="Arial" panose="020B0604020202020204" pitchFamily="34" charset="0"/>
              </a:rPr>
              <a:t> </a:t>
            </a:r>
            <a:r>
              <a:rPr lang="en-US" sz="1200" dirty="0">
                <a:solidFill>
                  <a:srgbClr val="9BBB59"/>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9BBB59"/>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9BBB59">
                    <a:lumMod val="60000"/>
                    <a:lumOff val="40000"/>
                  </a:srgbClr>
                </a:solidFill>
              </a:rPr>
              <a:t>Presentation title</a:t>
            </a:r>
          </a:p>
        </p:txBody>
      </p:sp>
    </p:spTree>
    <p:extLst>
      <p:ext uri="{BB962C8B-B14F-4D97-AF65-F5344CB8AC3E}">
        <p14:creationId xmlns:p14="http://schemas.microsoft.com/office/powerpoint/2010/main" val="3075771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673" y="594443"/>
            <a:ext cx="8738028" cy="491408"/>
          </a:xfrm>
          <a:prstGeom prst="rect">
            <a:avLst/>
          </a:prstGeom>
        </p:spPr>
        <p:txBody>
          <a:bodyPr lIns="90818" tIns="45409" rIns="90818" bIns="45409"/>
          <a:lstStyle>
            <a:lvl1pPr algn="l">
              <a:defRPr sz="2800" b="1">
                <a:solidFill>
                  <a:srgbClr val="0072C6"/>
                </a:solidFill>
                <a:latin typeface="Arial (Headings)"/>
                <a:cs typeface="Arial (Headings)"/>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4213" y="6488601"/>
            <a:ext cx="2828107" cy="218918"/>
          </a:xfrm>
          <a:prstGeom prst="rect">
            <a:avLst/>
          </a:prstGeom>
        </p:spPr>
        <p:txBody>
          <a:bodyPr lIns="90818" tIns="45409" rIns="90818" bIns="45409"/>
          <a:lstStyle>
            <a:lvl1pPr algn="l">
              <a:defRPr sz="1000" b="0" i="0">
                <a:solidFill>
                  <a:srgbClr val="000000"/>
                </a:solidFill>
                <a:latin typeface="Arial"/>
                <a:cs typeface="Arial"/>
              </a:defRPr>
            </a:lvl1pPr>
          </a:lstStyle>
          <a:p>
            <a:fld id="{87DADF28-5588-485E-81E7-6B9A2B6E3B3C}"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9972" y="447789"/>
            <a:ext cx="2135632" cy="611124"/>
          </a:xfrm>
          <a:prstGeom prst="rect">
            <a:avLst/>
          </a:prstGeom>
        </p:spPr>
      </p:pic>
    </p:spTree>
    <p:extLst>
      <p:ext uri="{BB962C8B-B14F-4D97-AF65-F5344CB8AC3E}">
        <p14:creationId xmlns:p14="http://schemas.microsoft.com/office/powerpoint/2010/main" val="283401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D5F-15CC-403C-A5C2-975FB9CEFB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9252DD-5F4C-417C-B4B7-6BA84AB54F99}"/>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4" name="Footer Placeholder 3">
            <a:extLst>
              <a:ext uri="{FF2B5EF4-FFF2-40B4-BE49-F238E27FC236}">
                <a16:creationId xmlns:a16="http://schemas.microsoft.com/office/drawing/2014/main" id="{650C78EA-1FA9-4EEB-8DB7-102097386D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0339AF-F0B9-486F-84D8-D243048326D7}"/>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94983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2AAB3-7CF4-46AB-A414-25D576E0F6EC}"/>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3" name="Footer Placeholder 2">
            <a:extLst>
              <a:ext uri="{FF2B5EF4-FFF2-40B4-BE49-F238E27FC236}">
                <a16:creationId xmlns:a16="http://schemas.microsoft.com/office/drawing/2014/main" id="{59894B57-29E6-4139-825A-174B2ABE74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AD04E6-F9AF-4668-BF63-3AA0DB53921A}"/>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161383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BA0F-03D1-4664-8C4D-705A1876C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D288E1-EAD3-475E-AA7A-757663DFB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F5EF88-53D6-4A3F-AD51-0701BA198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35431-8803-4417-840D-D0BA5D4A2A41}"/>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6" name="Footer Placeholder 5">
            <a:extLst>
              <a:ext uri="{FF2B5EF4-FFF2-40B4-BE49-F238E27FC236}">
                <a16:creationId xmlns:a16="http://schemas.microsoft.com/office/drawing/2014/main" id="{4A46C9CE-4780-402A-9EB6-53ADF54A6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6C15D7-EF9B-4616-9D98-F93B4BA97B7A}"/>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22951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38C7-544F-473A-A4E7-373E0588C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5ABE38-183E-4B47-B315-9CFD450CC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2B7D25-C26F-46E4-9AD3-C30C972B9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828C8-1138-4ABE-A31D-7D52C8C83799}"/>
              </a:ext>
            </a:extLst>
          </p:cNvPr>
          <p:cNvSpPr>
            <a:spLocks noGrp="1"/>
          </p:cNvSpPr>
          <p:nvPr>
            <p:ph type="dt" sz="half" idx="10"/>
          </p:nvPr>
        </p:nvSpPr>
        <p:spPr/>
        <p:txBody>
          <a:bodyPr/>
          <a:lstStyle/>
          <a:p>
            <a:fld id="{5738B0D1-AAEE-43BD-AB80-958F5C48E9B8}" type="datetimeFigureOut">
              <a:rPr lang="en-GB" smtClean="0"/>
              <a:t>20/10/2021</a:t>
            </a:fld>
            <a:endParaRPr lang="en-GB"/>
          </a:p>
        </p:txBody>
      </p:sp>
      <p:sp>
        <p:nvSpPr>
          <p:cNvPr id="6" name="Footer Placeholder 5">
            <a:extLst>
              <a:ext uri="{FF2B5EF4-FFF2-40B4-BE49-F238E27FC236}">
                <a16:creationId xmlns:a16="http://schemas.microsoft.com/office/drawing/2014/main" id="{0905E362-2F6D-4C41-803E-76DEC1A21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45AC94-4ED1-4F5B-BE2D-3827FCB822F7}"/>
              </a:ext>
            </a:extLst>
          </p:cNvPr>
          <p:cNvSpPr>
            <a:spLocks noGrp="1"/>
          </p:cNvSpPr>
          <p:nvPr>
            <p:ph type="sldNum" sz="quarter" idx="12"/>
          </p:nvPr>
        </p:nvSpPr>
        <p:spPr/>
        <p:txBody>
          <a:bodyPr/>
          <a:lstStyle/>
          <a:p>
            <a:fld id="{C3BAE743-97D4-4D2B-81EE-F838B20F15E3}" type="slidenum">
              <a:rPr lang="en-GB" smtClean="0"/>
              <a:t>‹#›</a:t>
            </a:fld>
            <a:endParaRPr lang="en-GB"/>
          </a:p>
        </p:txBody>
      </p:sp>
    </p:spTree>
    <p:extLst>
      <p:ext uri="{BB962C8B-B14F-4D97-AF65-F5344CB8AC3E}">
        <p14:creationId xmlns:p14="http://schemas.microsoft.com/office/powerpoint/2010/main" val="62380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7.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9.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AD683-F916-4BD7-AC7F-C47761B82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C1D85C-2A27-456B-B64B-6E9EA8A92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F1660-6D5E-439C-922A-8D86EA50B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8B0D1-AAEE-43BD-AB80-958F5C48E9B8}" type="datetimeFigureOut">
              <a:rPr lang="en-GB" smtClean="0"/>
              <a:t>20/10/2021</a:t>
            </a:fld>
            <a:endParaRPr lang="en-GB"/>
          </a:p>
        </p:txBody>
      </p:sp>
      <p:sp>
        <p:nvSpPr>
          <p:cNvPr id="5" name="Footer Placeholder 4">
            <a:extLst>
              <a:ext uri="{FF2B5EF4-FFF2-40B4-BE49-F238E27FC236}">
                <a16:creationId xmlns:a16="http://schemas.microsoft.com/office/drawing/2014/main" id="{B11A0EAF-5821-4E49-9562-A223F08CD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8A4862-44BB-41A0-8043-CBBFF911A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E743-97D4-4D2B-81EE-F838B20F15E3}" type="slidenum">
              <a:rPr lang="en-GB" smtClean="0"/>
              <a:t>‹#›</a:t>
            </a:fld>
            <a:endParaRPr lang="en-GB"/>
          </a:p>
        </p:txBody>
      </p:sp>
    </p:spTree>
    <p:extLst>
      <p:ext uri="{BB962C8B-B14F-4D97-AF65-F5344CB8AC3E}">
        <p14:creationId xmlns:p14="http://schemas.microsoft.com/office/powerpoint/2010/main" val="278300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20/10/2021</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86119746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5BB64-44C2-D548-9448-919BAAEFC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ADE2DD-44BD-0447-928A-5E34E0EC7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6565B7-86DD-A047-AE5F-47F342E2F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48F0B-B11A-4F4D-AD70-409F12A82C11}" type="datetimeFigureOut">
              <a:rPr lang="en-US" smtClean="0"/>
              <a:t>10/20/2021</a:t>
            </a:fld>
            <a:endParaRPr lang="en-US"/>
          </a:p>
        </p:txBody>
      </p:sp>
      <p:sp>
        <p:nvSpPr>
          <p:cNvPr id="5" name="Footer Placeholder 4">
            <a:extLst>
              <a:ext uri="{FF2B5EF4-FFF2-40B4-BE49-F238E27FC236}">
                <a16:creationId xmlns:a16="http://schemas.microsoft.com/office/drawing/2014/main" id="{F11963ED-94B2-B347-B649-2CAB5751A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7C0BB1-2670-3443-9812-46CFD0178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88BD8-0F1D-664A-BA9E-CEC6AA9F6646}" type="slidenum">
              <a:rPr lang="en-US" smtClean="0"/>
              <a:t>‹#›</a:t>
            </a:fld>
            <a:endParaRPr lang="en-US"/>
          </a:p>
        </p:txBody>
      </p:sp>
    </p:spTree>
    <p:extLst>
      <p:ext uri="{BB962C8B-B14F-4D97-AF65-F5344CB8AC3E}">
        <p14:creationId xmlns:p14="http://schemas.microsoft.com/office/powerpoint/2010/main" val="21914199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920902" y="6321865"/>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Document title</a:t>
            </a:r>
          </a:p>
        </p:txBody>
      </p:sp>
      <p:sp>
        <p:nvSpPr>
          <p:cNvPr id="5" name="TextBox 4"/>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9693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dt="0"/>
  <p:txStyles>
    <p:titleStyle>
      <a:lvl1pPr algn="l" defTabSz="914400" rtl="0" eaLnBrk="1" latinLnBrk="0" hangingPunct="1">
        <a:lnSpc>
          <a:spcPct val="90000"/>
        </a:lnSpc>
        <a:spcBef>
          <a:spcPct val="0"/>
        </a:spcBef>
        <a:buNone/>
        <a:defRPr sz="44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920902" y="6321865"/>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Document title</a:t>
            </a:r>
          </a:p>
        </p:txBody>
      </p:sp>
      <p:sp>
        <p:nvSpPr>
          <p:cNvPr id="5" name="TextBox 4"/>
          <p:cNvSpPr txBox="1"/>
          <p:nvPr userDrawn="1"/>
        </p:nvSpPr>
        <p:spPr>
          <a:xfrm>
            <a:off x="388419" y="6372537"/>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8195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l" defTabSz="914400" rtl="0" eaLnBrk="1" latinLnBrk="0" hangingPunct="1">
        <a:lnSpc>
          <a:spcPct val="90000"/>
        </a:lnSpc>
        <a:spcBef>
          <a:spcPct val="0"/>
        </a:spcBef>
        <a:buNone/>
        <a:defRPr sz="44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2539"/>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15728325"/>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52106-5A63-4216-BD8F-4F21DA0E0C68}" type="datetimeFigureOut">
              <a:rPr lang="en-GB" smtClean="0">
                <a:solidFill>
                  <a:prstClr val="black">
                    <a:tint val="75000"/>
                  </a:prstClr>
                </a:solidFill>
              </a:rPr>
              <a:pPr/>
              <a:t>20/10/2021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E8606-DA1D-4CD5-B89A-7D7C824997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03217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0" r:id="rId4"/>
    <p:sldLayoutId id="2147483711" r:id="rId5"/>
    <p:sldLayoutId id="2147483712" r:id="rId6"/>
    <p:sldLayoutId id="2147483713" r:id="rId7"/>
    <p:sldLayoutId id="2147483714" r:id="rId8"/>
    <p:sldLayoutId id="2147483715"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09630956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52106-5A63-4216-BD8F-4F21DA0E0C68}" type="datetimeFigureOut">
              <a:rPr lang="en-GB" smtClean="0">
                <a:solidFill>
                  <a:prstClr val="black">
                    <a:tint val="75000"/>
                  </a:prstClr>
                </a:solidFill>
              </a:rPr>
              <a:pPr/>
              <a:t>20/10/2021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E8606-DA1D-4CD5-B89A-7D7C8249977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393611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patient-safety/framework-for-involving-patients-in-patient-safe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7088-92C9-416A-97D1-EAC634068837}"/>
              </a:ext>
            </a:extLst>
          </p:cNvPr>
          <p:cNvSpPr>
            <a:spLocks noGrp="1"/>
          </p:cNvSpPr>
          <p:nvPr>
            <p:ph type="ctrTitle"/>
          </p:nvPr>
        </p:nvSpPr>
        <p:spPr>
          <a:xfrm>
            <a:off x="349827" y="5366902"/>
            <a:ext cx="11350304" cy="601111"/>
          </a:xfrm>
        </p:spPr>
        <p:txBody>
          <a:bodyPr>
            <a:noAutofit/>
          </a:bodyPr>
          <a:lstStyle/>
          <a:p>
            <a:r>
              <a:rPr lang="en-GB" sz="4000" b="1" dirty="0"/>
              <a:t>The NHS Patient Safety Strategy</a:t>
            </a:r>
            <a:br>
              <a:rPr lang="en-GB" sz="4000" dirty="0"/>
            </a:br>
            <a:br>
              <a:rPr lang="en-GB" sz="4000" dirty="0"/>
            </a:br>
            <a:r>
              <a:rPr lang="en-GB" sz="3200" dirty="0"/>
              <a:t>Vicky Aldred, Deputy Director Patient Safety</a:t>
            </a:r>
            <a:br>
              <a:rPr lang="en-GB" sz="3200" dirty="0"/>
            </a:br>
            <a:r>
              <a:rPr lang="en-GB" sz="3200" dirty="0"/>
              <a:t>NHS England and NHS Improvement, London </a:t>
            </a:r>
            <a:br>
              <a:rPr lang="en-GB" sz="4000" dirty="0"/>
            </a:br>
            <a:br>
              <a:rPr lang="en-GB" sz="4000" dirty="0"/>
            </a:br>
            <a:br>
              <a:rPr lang="en-GB" sz="4000" dirty="0"/>
            </a:br>
            <a:r>
              <a:rPr lang="en-GB" sz="2400" dirty="0"/>
              <a:t>London Patient Education Symposium</a:t>
            </a:r>
            <a:br>
              <a:rPr lang="en-GB" sz="2400" dirty="0"/>
            </a:br>
            <a:r>
              <a:rPr lang="en-GB" sz="2400" dirty="0"/>
              <a:t>14 October 2021</a:t>
            </a:r>
            <a:br>
              <a:rPr lang="en-GB" sz="2400" dirty="0"/>
            </a:br>
            <a:br>
              <a:rPr lang="en-GB" sz="2400" dirty="0"/>
            </a:br>
            <a:r>
              <a:rPr lang="en-GB" sz="1800" dirty="0"/>
              <a:t>vicky.aldred@nhs.net</a:t>
            </a:r>
          </a:p>
        </p:txBody>
      </p:sp>
      <p:pic>
        <p:nvPicPr>
          <p:cNvPr id="4" name="Picture 3" descr="Logo, company name&#10;&#10;Description automatically generated">
            <a:extLst>
              <a:ext uri="{FF2B5EF4-FFF2-40B4-BE49-F238E27FC236}">
                <a16:creationId xmlns:a16="http://schemas.microsoft.com/office/drawing/2014/main" id="{28C40DAC-6C7B-4058-8885-208AF942D573}"/>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0" y="0"/>
            <a:ext cx="2580436" cy="1087388"/>
          </a:xfrm>
          <a:prstGeom prst="rect">
            <a:avLst/>
          </a:prstGeom>
        </p:spPr>
      </p:pic>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1276004" y="928302"/>
            <a:ext cx="7493562" cy="615722"/>
          </a:xfrm>
        </p:spPr>
        <p:txBody>
          <a:bodyPr>
            <a:normAutofit/>
          </a:bodyPr>
          <a:lstStyle/>
          <a:p>
            <a:r>
              <a:rPr lang="en-GB" sz="3000">
                <a:latin typeface="Arial"/>
                <a:cs typeface="Arial"/>
              </a:rPr>
              <a:t>1. Just Culture</a:t>
            </a:r>
          </a:p>
        </p:txBody>
      </p:sp>
      <p:sp>
        <p:nvSpPr>
          <p:cNvPr id="7" name="Content Placeholder 6">
            <a:extLst>
              <a:ext uri="{FF2B5EF4-FFF2-40B4-BE49-F238E27FC236}">
                <a16:creationId xmlns:a16="http://schemas.microsoft.com/office/drawing/2014/main" id="{0179C84C-307E-4E08-8E80-1DC7025BCB15}"/>
              </a:ext>
            </a:extLst>
          </p:cNvPr>
          <p:cNvSpPr>
            <a:spLocks noGrp="1"/>
          </p:cNvSpPr>
          <p:nvPr>
            <p:ph sz="quarter" idx="10"/>
          </p:nvPr>
        </p:nvSpPr>
        <p:spPr>
          <a:xfrm>
            <a:off x="1035176" y="1918694"/>
            <a:ext cx="9809800" cy="3789648"/>
          </a:xfrm>
        </p:spPr>
        <p:txBody>
          <a:bodyPr vert="horz" lIns="91440" tIns="45720" rIns="91440" bIns="45720" rtlCol="0" anchor="t">
            <a:normAutofit/>
          </a:bodyPr>
          <a:lstStyle/>
          <a:p>
            <a:pPr marL="0" indent="0">
              <a:buNone/>
            </a:pPr>
            <a:r>
              <a:rPr lang="en-GB" sz="2000" dirty="0"/>
              <a:t>Local systems to set out how they will work to embed the principles of a safety culture. These should include:</a:t>
            </a:r>
          </a:p>
          <a:p>
            <a:r>
              <a:rPr lang="en-GB" sz="2000" dirty="0"/>
              <a:t>monitoring and response to NHS staff survey results and any other safety culture assessments</a:t>
            </a:r>
          </a:p>
          <a:p>
            <a:r>
              <a:rPr lang="en-GB" sz="2000" dirty="0"/>
              <a:t> adoption of the NHS Improvement A Just Culture Guide or equivalent</a:t>
            </a:r>
          </a:p>
          <a:p>
            <a:r>
              <a:rPr lang="en-GB" sz="2000" dirty="0"/>
              <a:t>adherence to the well-led framework</a:t>
            </a:r>
            <a:endParaRPr lang="en-US" sz="2000" dirty="0">
              <a:latin typeface="Arial"/>
              <a:cs typeface="Arial"/>
            </a:endParaRPr>
          </a:p>
          <a:p>
            <a:pPr>
              <a:spcAft>
                <a:spcPts val="1200"/>
              </a:spcAft>
            </a:pPr>
            <a:endParaRPr lang="en-GB" sz="2000" dirty="0"/>
          </a:p>
          <a:p>
            <a:endParaRPr lang="en-GB" sz="2000" dirty="0"/>
          </a:p>
        </p:txBody>
      </p:sp>
    </p:spTree>
    <p:extLst>
      <p:ext uri="{BB962C8B-B14F-4D97-AF65-F5344CB8AC3E}">
        <p14:creationId xmlns:p14="http://schemas.microsoft.com/office/powerpoint/2010/main" val="320476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9345-4A1F-47DB-A40E-F1EF1AF84E6A}"/>
              </a:ext>
            </a:extLst>
          </p:cNvPr>
          <p:cNvSpPr>
            <a:spLocks noGrp="1"/>
          </p:cNvSpPr>
          <p:nvPr>
            <p:ph type="title"/>
          </p:nvPr>
        </p:nvSpPr>
        <p:spPr/>
        <p:txBody>
          <a:bodyPr>
            <a:normAutofit fontScale="90000"/>
          </a:bodyPr>
          <a:lstStyle/>
          <a:p>
            <a:br>
              <a:rPr lang="en-GB"/>
            </a:br>
            <a:r>
              <a:rPr lang="en-GB" sz="3000">
                <a:solidFill>
                  <a:srgbClr val="005EB8"/>
                </a:solidFill>
                <a:latin typeface="Arial"/>
                <a:cs typeface="Arial"/>
              </a:rPr>
              <a:t>2. National Patient Safety Alerts (</a:t>
            </a:r>
            <a:r>
              <a:rPr lang="en-GB" sz="3000" err="1">
                <a:solidFill>
                  <a:srgbClr val="005EB8"/>
                </a:solidFill>
                <a:latin typeface="Arial"/>
                <a:cs typeface="Arial"/>
              </a:rPr>
              <a:t>NatPSAs</a:t>
            </a:r>
            <a:r>
              <a:rPr lang="en-GB" sz="3000">
                <a:solidFill>
                  <a:srgbClr val="005EB8"/>
                </a:solidFill>
                <a:latin typeface="Arial"/>
                <a:cs typeface="Arial"/>
              </a:rPr>
              <a:t>)</a:t>
            </a:r>
            <a:br>
              <a:rPr lang="en-GB" b="1"/>
            </a:br>
            <a:endParaRPr lang="en-GB" b="1"/>
          </a:p>
        </p:txBody>
      </p:sp>
      <p:sp>
        <p:nvSpPr>
          <p:cNvPr id="3" name="Content Placeholder 2">
            <a:extLst>
              <a:ext uri="{FF2B5EF4-FFF2-40B4-BE49-F238E27FC236}">
                <a16:creationId xmlns:a16="http://schemas.microsoft.com/office/drawing/2014/main" id="{B06EC741-5376-497F-8507-231920B1B51B}"/>
              </a:ext>
            </a:extLst>
          </p:cNvPr>
          <p:cNvSpPr>
            <a:spLocks noGrp="1"/>
          </p:cNvSpPr>
          <p:nvPr>
            <p:ph idx="1"/>
          </p:nvPr>
        </p:nvSpPr>
        <p:spPr>
          <a:xfrm>
            <a:off x="838200" y="1480568"/>
            <a:ext cx="10515600" cy="4696395"/>
          </a:xfrm>
        </p:spPr>
        <p:txBody>
          <a:bodyPr vert="horz" lIns="91440" tIns="45720" rIns="91440" bIns="45720" rtlCol="0" anchor="t">
            <a:normAutofit fontScale="92500" lnSpcReduction="10000"/>
          </a:bodyPr>
          <a:lstStyle/>
          <a:p>
            <a:pPr marL="0" indent="0">
              <a:buNone/>
            </a:pPr>
            <a:r>
              <a:rPr lang="en-GB" sz="2400" dirty="0">
                <a:latin typeface="Arial"/>
                <a:cs typeface="Arial"/>
              </a:rPr>
              <a:t>  </a:t>
            </a:r>
            <a:endParaRPr lang="en-US" dirty="0"/>
          </a:p>
          <a:p>
            <a:pPr marL="457200" indent="-457200"/>
            <a:r>
              <a:rPr lang="en-GB" sz="2400" dirty="0">
                <a:latin typeface="Arial"/>
                <a:cs typeface="Arial"/>
              </a:rPr>
              <a:t>All national bodies that issue alerts are going through a process of accreditation to issue National Patient Safety Alerts to ensure they meet a set criteria to improve their effectiveness and support providers to better implement the required actions</a:t>
            </a:r>
          </a:p>
          <a:p>
            <a:pPr marL="457200" indent="-457200"/>
            <a:r>
              <a:rPr lang="en-GB" sz="2400" dirty="0">
                <a:latin typeface="Arial"/>
                <a:cs typeface="Arial"/>
              </a:rPr>
              <a:t>Organisation must establish robust and responsive systems for receipt and actioning of </a:t>
            </a:r>
            <a:r>
              <a:rPr lang="en-GB" sz="2400" dirty="0" err="1">
                <a:latin typeface="Arial"/>
                <a:cs typeface="Arial"/>
              </a:rPr>
              <a:t>NatPSAs</a:t>
            </a:r>
            <a:r>
              <a:rPr lang="en-GB" sz="2400" dirty="0">
                <a:latin typeface="Arial"/>
                <a:cs typeface="Arial"/>
              </a:rPr>
              <a:t>. </a:t>
            </a:r>
          </a:p>
          <a:p>
            <a:pPr marL="457200" indent="-457200"/>
            <a:r>
              <a:rPr lang="en-GB" sz="2400" dirty="0">
                <a:latin typeface="Arial"/>
                <a:cs typeface="Arial"/>
              </a:rPr>
              <a:t>Ensure implementation is centrally managed to trigger an organisation wide response to embed actions into practice.</a:t>
            </a:r>
          </a:p>
          <a:p>
            <a:pPr marL="457200" indent="-457200"/>
            <a:r>
              <a:rPr lang="en-GB" sz="2400" dirty="0">
                <a:latin typeface="Arial"/>
                <a:cs typeface="Arial"/>
              </a:rPr>
              <a:t>Executive oversight of alert compliance sign off to 'action completed' is critical along with Board visibility of  organisational compliance on the publicly accessible Central Alerting System (CAS) website.   </a:t>
            </a:r>
          </a:p>
          <a:p>
            <a:r>
              <a:rPr lang="en-GB" dirty="0">
                <a:latin typeface="Arial"/>
                <a:cs typeface="Arial"/>
              </a:rPr>
              <a:t> </a:t>
            </a:r>
            <a:r>
              <a:rPr lang="en-GB" sz="2400" dirty="0">
                <a:latin typeface="Arial"/>
                <a:cs typeface="Arial"/>
              </a:rPr>
              <a:t> At 1 Oct 2021, 10 London trusts were non-compliant with actioning a total of 21 </a:t>
            </a:r>
            <a:r>
              <a:rPr lang="en-GB" sz="2400" dirty="0" err="1">
                <a:latin typeface="Arial"/>
                <a:cs typeface="Arial"/>
              </a:rPr>
              <a:t>NatPSAs</a:t>
            </a:r>
            <a:r>
              <a:rPr lang="en-GB" sz="2400" dirty="0">
                <a:latin typeface="Arial"/>
                <a:cs typeface="Arial"/>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32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A523-A94F-44DA-BB6A-B4F29B8E2B60}"/>
              </a:ext>
            </a:extLst>
          </p:cNvPr>
          <p:cNvSpPr>
            <a:spLocks noGrp="1"/>
          </p:cNvSpPr>
          <p:nvPr>
            <p:ph type="title"/>
          </p:nvPr>
        </p:nvSpPr>
        <p:spPr/>
        <p:txBody>
          <a:bodyPr>
            <a:normAutofit fontScale="90000"/>
          </a:bodyPr>
          <a:lstStyle/>
          <a:p>
            <a:br>
              <a:rPr lang="en-GB" b="1"/>
            </a:br>
            <a:br>
              <a:rPr lang="en-GB" b="1"/>
            </a:br>
            <a:r>
              <a:rPr lang="en-GB" sz="3000">
                <a:solidFill>
                  <a:srgbClr val="005EB8"/>
                </a:solidFill>
                <a:latin typeface="Arial"/>
                <a:cs typeface="Arial"/>
              </a:rPr>
              <a:t> 3. Improving quality of Patient Safety Incident reporting</a:t>
            </a:r>
            <a:br>
              <a:rPr lang="en-GB" b="1"/>
            </a:br>
            <a:br>
              <a:rPr lang="en-GB" b="1"/>
            </a:br>
            <a:endParaRPr lang="en-GB"/>
          </a:p>
        </p:txBody>
      </p:sp>
      <p:sp>
        <p:nvSpPr>
          <p:cNvPr id="3" name="Content Placeholder 2">
            <a:extLst>
              <a:ext uri="{FF2B5EF4-FFF2-40B4-BE49-F238E27FC236}">
                <a16:creationId xmlns:a16="http://schemas.microsoft.com/office/drawing/2014/main" id="{6E51BA7F-EFA3-4D1B-A074-5A607F9698F1}"/>
              </a:ext>
            </a:extLst>
          </p:cNvPr>
          <p:cNvSpPr>
            <a:spLocks noGrp="1"/>
          </p:cNvSpPr>
          <p:nvPr>
            <p:ph idx="1"/>
          </p:nvPr>
        </p:nvSpPr>
        <p:spPr/>
        <p:txBody>
          <a:bodyPr vert="horz" lIns="91440" tIns="45720" rIns="91440" bIns="45720" rtlCol="0" anchor="t">
            <a:normAutofit/>
          </a:bodyPr>
          <a:lstStyle/>
          <a:p>
            <a:pPr marL="457200" indent="-457200"/>
            <a:r>
              <a:rPr lang="en-GB" sz="2400" dirty="0">
                <a:latin typeface="Arial"/>
                <a:cs typeface="Arial"/>
              </a:rPr>
              <a:t>Incident reporting highlights opportunities for patient safety to be improved both locally and nationally but is dependent on effective and sustainable action and high-quality reporting  </a:t>
            </a:r>
            <a:endParaRPr lang="en-US" sz="2400" dirty="0">
              <a:latin typeface="Arial"/>
              <a:cs typeface="Arial"/>
            </a:endParaRPr>
          </a:p>
          <a:p>
            <a:pPr marL="457200" indent="-457200"/>
            <a:r>
              <a:rPr lang="en-GB" sz="2400" dirty="0">
                <a:latin typeface="Arial"/>
                <a:cs typeface="Arial"/>
              </a:rPr>
              <a:t>Interrogation of NRLS explorer reports will help improve local capture of incidents and board understanding  </a:t>
            </a:r>
            <a:endParaRPr lang="en-GB" sz="2000" dirty="0">
              <a:latin typeface="Calibri" panose="020F0502020204030204"/>
              <a:cs typeface="Calibri" panose="020F0502020204030204"/>
            </a:endParaRPr>
          </a:p>
          <a:p>
            <a:pPr marL="457200" indent="-457200"/>
            <a:r>
              <a:rPr lang="en-GB" sz="2400" dirty="0">
                <a:latin typeface="Arial"/>
                <a:cs typeface="Arial"/>
              </a:rPr>
              <a:t>Free text and degree of harm categorisation in local incident reporting must be aligned to NRLS degree of harm FAQs, and national guidance / tools to optimise local action and support national learning </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45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9BF6-3469-4B91-80CB-98AEE9C2E508}"/>
              </a:ext>
            </a:extLst>
          </p:cNvPr>
          <p:cNvSpPr>
            <a:spLocks noGrp="1"/>
          </p:cNvSpPr>
          <p:nvPr>
            <p:ph type="title"/>
          </p:nvPr>
        </p:nvSpPr>
        <p:spPr/>
        <p:txBody>
          <a:bodyPr>
            <a:normAutofit fontScale="90000"/>
          </a:bodyPr>
          <a:lstStyle/>
          <a:p>
            <a:br>
              <a:rPr lang="en-GB"/>
            </a:br>
            <a:r>
              <a:rPr lang="en-GB" sz="3000">
                <a:solidFill>
                  <a:srgbClr val="005EB8"/>
                </a:solidFill>
                <a:latin typeface="Arial"/>
                <a:cs typeface="Arial"/>
              </a:rPr>
              <a:t>4. Support transition from NRLS and </a:t>
            </a:r>
            <a:r>
              <a:rPr lang="en-GB" sz="3000" err="1">
                <a:solidFill>
                  <a:srgbClr val="005EB8"/>
                </a:solidFill>
                <a:latin typeface="Arial"/>
                <a:cs typeface="Arial"/>
              </a:rPr>
              <a:t>StEIS</a:t>
            </a:r>
            <a:r>
              <a:rPr lang="en-GB" sz="3000">
                <a:solidFill>
                  <a:srgbClr val="005EB8"/>
                </a:solidFill>
                <a:latin typeface="Arial"/>
                <a:cs typeface="Arial"/>
              </a:rPr>
              <a:t> to LFPSE (PSIMS)</a:t>
            </a:r>
            <a:br>
              <a:rPr lang="en-GB" b="1"/>
            </a:br>
            <a:endParaRPr lang="en-GB" b="1"/>
          </a:p>
        </p:txBody>
      </p:sp>
      <p:sp>
        <p:nvSpPr>
          <p:cNvPr id="3" name="Content Placeholder 2">
            <a:extLst>
              <a:ext uri="{FF2B5EF4-FFF2-40B4-BE49-F238E27FC236}">
                <a16:creationId xmlns:a16="http://schemas.microsoft.com/office/drawing/2014/main" id="{EFF5909F-0667-47B3-B6CB-CFD0A092CB33}"/>
              </a:ext>
            </a:extLst>
          </p:cNvPr>
          <p:cNvSpPr>
            <a:spLocks noGrp="1"/>
          </p:cNvSpPr>
          <p:nvPr>
            <p:ph idx="1"/>
          </p:nvPr>
        </p:nvSpPr>
        <p:spPr>
          <a:xfrm>
            <a:off x="838200" y="1690688"/>
            <a:ext cx="10515600" cy="4152092"/>
          </a:xfrm>
        </p:spPr>
        <p:txBody>
          <a:bodyPr vert="horz" lIns="91440" tIns="45720" rIns="91440" bIns="45720" rtlCol="0" anchor="t">
            <a:normAutofit/>
          </a:bodyPr>
          <a:lstStyle/>
          <a:p>
            <a:r>
              <a:rPr lang="en-GB" sz="2400" dirty="0">
                <a:latin typeface="Arial" panose="020B0604020202020204" pitchFamily="34" charset="0"/>
                <a:cs typeface="Arial" panose="020B0604020202020204" pitchFamily="34" charset="0"/>
              </a:rPr>
              <a:t>The NRLS enables national-level surveillance for new or under-recognised risks, while </a:t>
            </a:r>
            <a:r>
              <a:rPr lang="en-GB" sz="2400" dirty="0" err="1">
                <a:latin typeface="Arial" panose="020B0604020202020204" pitchFamily="34" charset="0"/>
                <a:cs typeface="Arial" panose="020B0604020202020204" pitchFamily="34" charset="0"/>
              </a:rPr>
              <a:t>StEIS</a:t>
            </a:r>
            <a:r>
              <a:rPr lang="en-GB" sz="2400" dirty="0">
                <a:latin typeface="Arial" panose="020B0604020202020204" pitchFamily="34" charset="0"/>
                <a:cs typeface="Arial" panose="020B0604020202020204" pitchFamily="34" charset="0"/>
              </a:rPr>
              <a:t> tracks the management of Serious Incidents through an investigation process. </a:t>
            </a:r>
          </a:p>
          <a:p>
            <a:r>
              <a:rPr lang="en-GB" sz="2400" dirty="0">
                <a:latin typeface="Arial" panose="020B0604020202020204" pitchFamily="34" charset="0"/>
                <a:cs typeface="Arial" panose="020B0604020202020204" pitchFamily="34" charset="0"/>
              </a:rPr>
              <a:t>The new system, Learn from patient safety events (LFPSE) rationalises these functions to create a single, simple portal, making it easier and more efficient for frontline staff to use and with improved capability for analysis and insight generation</a:t>
            </a:r>
            <a:endParaRPr lang="en-GB" sz="2400" dirty="0">
              <a:latin typeface="Arial"/>
              <a:cs typeface="Arial"/>
            </a:endParaRPr>
          </a:p>
          <a:p>
            <a:r>
              <a:rPr lang="en-GB" sz="2400" dirty="0">
                <a:latin typeface="Arial"/>
                <a:cs typeface="Arial"/>
              </a:rPr>
              <a:t>Launched into public beta phase in July 2021. </a:t>
            </a:r>
            <a:endParaRPr lang="en-US" dirty="0"/>
          </a:p>
          <a:p>
            <a:r>
              <a:rPr lang="en-GB" sz="2400" dirty="0" err="1">
                <a:latin typeface="Arial"/>
                <a:cs typeface="Arial"/>
              </a:rPr>
              <a:t>StEIS</a:t>
            </a:r>
            <a:r>
              <a:rPr lang="en-GB" sz="2400" dirty="0">
                <a:latin typeface="Arial"/>
                <a:cs typeface="Arial"/>
              </a:rPr>
              <a:t> module on LFPSE is still in development - continue with </a:t>
            </a:r>
            <a:r>
              <a:rPr lang="en-GB" sz="2400" dirty="0" err="1">
                <a:latin typeface="Arial"/>
                <a:cs typeface="Arial"/>
              </a:rPr>
              <a:t>StEIS</a:t>
            </a:r>
            <a:r>
              <a:rPr lang="en-GB" sz="2400" dirty="0">
                <a:latin typeface="Arial"/>
                <a:cs typeface="Arial"/>
              </a:rPr>
              <a:t> as usual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3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1033550" y="538642"/>
            <a:ext cx="9337948" cy="615722"/>
          </a:xfrm>
        </p:spPr>
        <p:txBody>
          <a:bodyPr>
            <a:normAutofit fontScale="90000"/>
          </a:bodyPr>
          <a:lstStyle/>
          <a:p>
            <a:r>
              <a:rPr lang="en-GB" sz="3000"/>
              <a:t>5. Patient Safety Incident Response Framework (PSIRF)</a:t>
            </a:r>
          </a:p>
        </p:txBody>
      </p:sp>
      <p:sp>
        <p:nvSpPr>
          <p:cNvPr id="7" name="Content Placeholder 6">
            <a:extLst>
              <a:ext uri="{FF2B5EF4-FFF2-40B4-BE49-F238E27FC236}">
                <a16:creationId xmlns:a16="http://schemas.microsoft.com/office/drawing/2014/main" id="{0179C84C-307E-4E08-8E80-1DC7025BCB15}"/>
              </a:ext>
            </a:extLst>
          </p:cNvPr>
          <p:cNvSpPr>
            <a:spLocks noGrp="1"/>
          </p:cNvSpPr>
          <p:nvPr>
            <p:ph sz="quarter" idx="10"/>
          </p:nvPr>
        </p:nvSpPr>
        <p:spPr>
          <a:xfrm>
            <a:off x="1035176" y="1442444"/>
            <a:ext cx="9809800" cy="4703039"/>
          </a:xfrm>
        </p:spPr>
        <p:txBody>
          <a:bodyPr>
            <a:normAutofit/>
          </a:bodyPr>
          <a:lstStyle/>
          <a:p>
            <a:pPr>
              <a:spcAft>
                <a:spcPts val="1200"/>
              </a:spcAft>
            </a:pPr>
            <a:r>
              <a:rPr lang="en-GB" sz="2000" dirty="0"/>
              <a:t>The Patient Safety Incident Response Framework (PSIRF) guides the NHS on how to develop the cultures, systems and behaviours necessary to respond to patient safety incidents in a way that ensures we learn from them and improve.  </a:t>
            </a:r>
          </a:p>
          <a:p>
            <a:pPr>
              <a:spcAft>
                <a:spcPts val="1200"/>
              </a:spcAft>
            </a:pPr>
            <a:r>
              <a:rPr lang="en-GB" sz="2000" dirty="0"/>
              <a:t>The PSIRF will, in time, replace the 2015 Serious Incident Framework (SIF).</a:t>
            </a:r>
          </a:p>
          <a:p>
            <a:pPr>
              <a:spcAft>
                <a:spcPts val="1200"/>
              </a:spcAft>
            </a:pPr>
            <a:r>
              <a:rPr lang="en-GB" sz="2000" dirty="0"/>
              <a:t>The introductory version of the framework is currently being tested by a small number of early adopters nationally ahead of the planned full introduction of the PSIRF in Spring 2022.</a:t>
            </a:r>
          </a:p>
          <a:p>
            <a:pPr>
              <a:spcAft>
                <a:spcPts val="1200"/>
              </a:spcAft>
            </a:pPr>
            <a:r>
              <a:rPr lang="en-GB" sz="2000" dirty="0"/>
              <a:t>Independent evaluation of the early adopter phase is currently underway which will inform and shape the final version of the framework and the approach to roll out nationally. </a:t>
            </a:r>
          </a:p>
          <a:p>
            <a:endParaRPr lang="en-GB" sz="2000" dirty="0"/>
          </a:p>
          <a:p>
            <a:endParaRPr lang="en-GB" sz="1800" dirty="0"/>
          </a:p>
        </p:txBody>
      </p:sp>
    </p:spTree>
    <p:extLst>
      <p:ext uri="{BB962C8B-B14F-4D97-AF65-F5344CB8AC3E}">
        <p14:creationId xmlns:p14="http://schemas.microsoft.com/office/powerpoint/2010/main" val="424750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MM </a:t>
            </a:r>
          </a:p>
        </p:txBody>
      </p:sp>
      <p:sp>
        <p:nvSpPr>
          <p:cNvPr id="4" name="Rectangle 3"/>
          <p:cNvSpPr/>
          <p:nvPr/>
        </p:nvSpPr>
        <p:spPr>
          <a:xfrm>
            <a:off x="1364617" y="1223905"/>
            <a:ext cx="8835825" cy="3539430"/>
          </a:xfrm>
          <a:prstGeom prst="rect">
            <a:avLst/>
          </a:prstGeom>
        </p:spPr>
        <p:txBody>
          <a:bodyPr wrap="square">
            <a:spAutoFit/>
          </a:bodyPr>
          <a:lstStyle/>
          <a:p>
            <a:r>
              <a:rPr lang="en-GB" sz="2800" b="1" dirty="0">
                <a:solidFill>
                  <a:srgbClr val="231F20"/>
                </a:solidFill>
                <a:latin typeface="Arial"/>
                <a:ea typeface="Arial"/>
                <a:cs typeface="Times New Roman"/>
              </a:rPr>
              <a:t>Patient Safety Incident Response Framework 2020</a:t>
            </a:r>
          </a:p>
          <a:p>
            <a:endParaRPr lang="en-GB" sz="2800" dirty="0">
              <a:solidFill>
                <a:srgbClr val="231F20"/>
              </a:solidFill>
              <a:latin typeface="Arial"/>
              <a:ea typeface="Arial"/>
              <a:cs typeface="Times New Roman"/>
            </a:endParaRPr>
          </a:p>
          <a:p>
            <a:r>
              <a:rPr lang="en-GB" sz="2800" dirty="0">
                <a:solidFill>
                  <a:srgbClr val="231F20"/>
                </a:solidFill>
                <a:latin typeface="Arial"/>
                <a:ea typeface="Arial"/>
                <a:cs typeface="Times New Roman"/>
              </a:rPr>
              <a:t>Foreword:</a:t>
            </a:r>
          </a:p>
          <a:p>
            <a:endParaRPr lang="en-GB" sz="2800" dirty="0">
              <a:solidFill>
                <a:srgbClr val="231F20"/>
              </a:solidFill>
              <a:latin typeface="Arial"/>
              <a:ea typeface="Arial"/>
              <a:cs typeface="Times New Roman"/>
            </a:endParaRPr>
          </a:p>
          <a:p>
            <a:r>
              <a:rPr lang="en-GB" sz="2800" dirty="0">
                <a:solidFill>
                  <a:srgbClr val="231F20"/>
                </a:solidFill>
                <a:latin typeface="Arial"/>
                <a:ea typeface="Arial"/>
                <a:cs typeface="Times New Roman"/>
              </a:rPr>
              <a:t>‘Our approach refocuses systems, processes and behaviours on delivering a sustained reduction in risk, rather than simply applying a reactive, bureaucratic process that too often does not lead to change’. </a:t>
            </a:r>
            <a:endParaRPr lang="en-GB" sz="2800" dirty="0">
              <a:solidFill>
                <a:srgbClr val="000000"/>
              </a:solidFill>
              <a:latin typeface="Calibri" panose="020F0502020204030204"/>
            </a:endParaRPr>
          </a:p>
        </p:txBody>
      </p:sp>
    </p:spTree>
    <p:extLst>
      <p:ext uri="{BB962C8B-B14F-4D97-AF65-F5344CB8AC3E}">
        <p14:creationId xmlns:p14="http://schemas.microsoft.com/office/powerpoint/2010/main" val="99029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8F720-754E-4463-A379-F8BAC1195569}"/>
              </a:ext>
            </a:extLst>
          </p:cNvPr>
          <p:cNvSpPr>
            <a:spLocks noGrp="1"/>
          </p:cNvSpPr>
          <p:nvPr>
            <p:ph type="title" idx="4294967295"/>
          </p:nvPr>
        </p:nvSpPr>
        <p:spPr>
          <a:xfrm>
            <a:off x="1847528" y="191198"/>
            <a:ext cx="8058150" cy="611187"/>
          </a:xfrm>
        </p:spPr>
        <p:txBody>
          <a:bodyPr>
            <a:normAutofit/>
          </a:bodyPr>
          <a:lstStyle/>
          <a:p>
            <a:pPr algn="l"/>
            <a:r>
              <a:rPr lang="en-GB" sz="2800" b="1" dirty="0"/>
              <a:t>Existing process - linear and process focused</a:t>
            </a:r>
          </a:p>
        </p:txBody>
      </p:sp>
      <p:pic>
        <p:nvPicPr>
          <p:cNvPr id="5" name="Picture 4">
            <a:extLst>
              <a:ext uri="{FF2B5EF4-FFF2-40B4-BE49-F238E27FC236}">
                <a16:creationId xmlns:a16="http://schemas.microsoft.com/office/drawing/2014/main" id="{BB60C1B7-BE90-4FD5-BA1F-5636258CCAF5}"/>
              </a:ext>
            </a:extLst>
          </p:cNvPr>
          <p:cNvPicPr>
            <a:picLocks noChangeAspect="1"/>
          </p:cNvPicPr>
          <p:nvPr/>
        </p:nvPicPr>
        <p:blipFill rotWithShape="1">
          <a:blip r:embed="rId3"/>
          <a:srcRect l="30303" t="11706" r="30909" b="7665"/>
          <a:stretch/>
        </p:blipFill>
        <p:spPr>
          <a:xfrm>
            <a:off x="4858327" y="772370"/>
            <a:ext cx="5411694" cy="5926195"/>
          </a:xfrm>
          <a:prstGeom prst="rect">
            <a:avLst/>
          </a:prstGeom>
        </p:spPr>
      </p:pic>
      <p:sp>
        <p:nvSpPr>
          <p:cNvPr id="6" name="Callout: Right Arrow 5">
            <a:extLst>
              <a:ext uri="{FF2B5EF4-FFF2-40B4-BE49-F238E27FC236}">
                <a16:creationId xmlns:a16="http://schemas.microsoft.com/office/drawing/2014/main" id="{AF44DCB2-BFFE-4CF6-953D-457E34A703D9}"/>
              </a:ext>
            </a:extLst>
          </p:cNvPr>
          <p:cNvSpPr/>
          <p:nvPr/>
        </p:nvSpPr>
        <p:spPr>
          <a:xfrm>
            <a:off x="1717963" y="1583770"/>
            <a:ext cx="3020293" cy="603916"/>
          </a:xfrm>
          <a:prstGeom prst="rightArrowCallout">
            <a:avLst>
              <a:gd name="adj1" fmla="val 25971"/>
              <a:gd name="adj2" fmla="val 31338"/>
              <a:gd name="adj3" fmla="val 48364"/>
              <a:gd name="adj4" fmla="val 7915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prstClr val="white"/>
                </a:solidFill>
                <a:latin typeface="Calibri"/>
              </a:rPr>
              <a:t>Significant amount of focus/debate on whether an incident should be deemed ‘serious’ or not. </a:t>
            </a:r>
          </a:p>
        </p:txBody>
      </p:sp>
      <p:sp>
        <p:nvSpPr>
          <p:cNvPr id="7" name="Flowchart: Process 6">
            <a:extLst>
              <a:ext uri="{FF2B5EF4-FFF2-40B4-BE49-F238E27FC236}">
                <a16:creationId xmlns:a16="http://schemas.microsoft.com/office/drawing/2014/main" id="{EC0E25D7-BCB3-4917-B42E-5CD0671D4F67}"/>
              </a:ext>
            </a:extLst>
          </p:cNvPr>
          <p:cNvSpPr/>
          <p:nvPr/>
        </p:nvSpPr>
        <p:spPr>
          <a:xfrm>
            <a:off x="1717963" y="2236276"/>
            <a:ext cx="2392220" cy="32327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solidFill>
                  <a:prstClr val="white"/>
                </a:solidFill>
                <a:latin typeface="Calibri"/>
              </a:rPr>
              <a:t>‘Cut off’ inappropriately applied as a safety performance measure</a:t>
            </a:r>
          </a:p>
        </p:txBody>
      </p:sp>
      <p:sp>
        <p:nvSpPr>
          <p:cNvPr id="10" name="Callout: Right Arrow 9">
            <a:extLst>
              <a:ext uri="{FF2B5EF4-FFF2-40B4-BE49-F238E27FC236}">
                <a16:creationId xmlns:a16="http://schemas.microsoft.com/office/drawing/2014/main" id="{867F7B86-1E4F-4AEC-83EE-69C5DAB6B856}"/>
              </a:ext>
            </a:extLst>
          </p:cNvPr>
          <p:cNvSpPr/>
          <p:nvPr/>
        </p:nvSpPr>
        <p:spPr>
          <a:xfrm>
            <a:off x="1717963" y="2606073"/>
            <a:ext cx="2895601" cy="1262999"/>
          </a:xfrm>
          <a:prstGeom prst="rightArrowCallout">
            <a:avLst>
              <a:gd name="adj1" fmla="val 14366"/>
              <a:gd name="adj2" fmla="val 18821"/>
              <a:gd name="adj3" fmla="val 25000"/>
              <a:gd name="adj4" fmla="val 828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prstClr val="white"/>
                </a:solidFill>
                <a:latin typeface="Calibri"/>
              </a:rPr>
              <a:t>Different templates and expectations about the purpose of the 72 hour report (providers are often asked to provide assurance that systems are safe when too little is known about the problems and their causes)</a:t>
            </a:r>
          </a:p>
        </p:txBody>
      </p:sp>
      <p:sp>
        <p:nvSpPr>
          <p:cNvPr id="11" name="Flowchart: Process 10">
            <a:extLst>
              <a:ext uri="{FF2B5EF4-FFF2-40B4-BE49-F238E27FC236}">
                <a16:creationId xmlns:a16="http://schemas.microsoft.com/office/drawing/2014/main" id="{215F91FB-26AA-4E07-AC50-4339FA9F45D1}"/>
              </a:ext>
            </a:extLst>
          </p:cNvPr>
          <p:cNvSpPr/>
          <p:nvPr/>
        </p:nvSpPr>
        <p:spPr>
          <a:xfrm>
            <a:off x="1717963" y="3909492"/>
            <a:ext cx="2392219" cy="32327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solidFill>
                  <a:prstClr val="white"/>
                </a:solidFill>
                <a:latin typeface="Calibri"/>
              </a:rPr>
              <a:t>‘Cut off’ inappropriately applied as a safety performance measure</a:t>
            </a:r>
          </a:p>
        </p:txBody>
      </p:sp>
      <p:cxnSp>
        <p:nvCxnSpPr>
          <p:cNvPr id="12" name="Connector: Elbow 11">
            <a:extLst>
              <a:ext uri="{FF2B5EF4-FFF2-40B4-BE49-F238E27FC236}">
                <a16:creationId xmlns:a16="http://schemas.microsoft.com/office/drawing/2014/main" id="{DCF7421F-8D57-464A-A60A-DEEA1AA8228E}"/>
              </a:ext>
            </a:extLst>
          </p:cNvPr>
          <p:cNvCxnSpPr>
            <a:cxnSpLocks/>
            <a:stCxn id="11" idx="3"/>
          </p:cNvCxnSpPr>
          <p:nvPr/>
        </p:nvCxnSpPr>
        <p:spPr>
          <a:xfrm flipV="1">
            <a:off x="4110181" y="3909492"/>
            <a:ext cx="628074" cy="16163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0" name="Flowchart: Process 19">
            <a:extLst>
              <a:ext uri="{FF2B5EF4-FFF2-40B4-BE49-F238E27FC236}">
                <a16:creationId xmlns:a16="http://schemas.microsoft.com/office/drawing/2014/main" id="{3AD8EF80-4E81-4456-8E3F-7FF0343FD8D8}"/>
              </a:ext>
            </a:extLst>
          </p:cNvPr>
          <p:cNvSpPr/>
          <p:nvPr/>
        </p:nvSpPr>
        <p:spPr>
          <a:xfrm>
            <a:off x="1717961" y="4982819"/>
            <a:ext cx="2392221" cy="32327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solidFill>
                  <a:prstClr val="white"/>
                </a:solidFill>
                <a:latin typeface="Calibri"/>
              </a:rPr>
              <a:t>‘Cut off’ inappropriately applied as a safety performance measure</a:t>
            </a:r>
          </a:p>
        </p:txBody>
      </p:sp>
      <p:sp>
        <p:nvSpPr>
          <p:cNvPr id="28" name="Callout: Right Arrow 27">
            <a:extLst>
              <a:ext uri="{FF2B5EF4-FFF2-40B4-BE49-F238E27FC236}">
                <a16:creationId xmlns:a16="http://schemas.microsoft.com/office/drawing/2014/main" id="{BBCF6277-1301-4C7D-A593-1588ACBE27F5}"/>
              </a:ext>
            </a:extLst>
          </p:cNvPr>
          <p:cNvSpPr/>
          <p:nvPr/>
        </p:nvSpPr>
        <p:spPr>
          <a:xfrm>
            <a:off x="1717963" y="4264669"/>
            <a:ext cx="2895600" cy="673502"/>
          </a:xfrm>
          <a:prstGeom prst="rightArrowCallout">
            <a:avLst>
              <a:gd name="adj1" fmla="val 25000"/>
              <a:gd name="adj2" fmla="val 28218"/>
              <a:gd name="adj3" fmla="val 36265"/>
              <a:gd name="adj4" fmla="val 825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prstClr val="white"/>
                </a:solidFill>
                <a:latin typeface="Calibri"/>
              </a:rPr>
              <a:t>Inconsistent uptake of evidence based practice. Often very limited analysis of problems result in weak recommendations</a:t>
            </a:r>
          </a:p>
        </p:txBody>
      </p:sp>
      <p:sp>
        <p:nvSpPr>
          <p:cNvPr id="30" name="Callout: Right Arrow 29">
            <a:extLst>
              <a:ext uri="{FF2B5EF4-FFF2-40B4-BE49-F238E27FC236}">
                <a16:creationId xmlns:a16="http://schemas.microsoft.com/office/drawing/2014/main" id="{FEEAD5B9-D431-4792-A34A-EEFE777D3C9C}"/>
              </a:ext>
            </a:extLst>
          </p:cNvPr>
          <p:cNvSpPr/>
          <p:nvPr/>
        </p:nvSpPr>
        <p:spPr>
          <a:xfrm>
            <a:off x="1717960" y="5335127"/>
            <a:ext cx="2895600" cy="890183"/>
          </a:xfrm>
          <a:prstGeom prst="rightArrowCallout">
            <a:avLst>
              <a:gd name="adj1" fmla="val 25000"/>
              <a:gd name="adj2" fmla="val 28218"/>
              <a:gd name="adj3" fmla="val 36265"/>
              <a:gd name="adj4" fmla="val 825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prstClr val="white"/>
                </a:solidFill>
                <a:latin typeface="Calibri"/>
              </a:rPr>
              <a:t>Commissioners sometimes monitor performance against this but importance of the skills and capacity of those overseeing this process is often overlooked</a:t>
            </a:r>
          </a:p>
        </p:txBody>
      </p:sp>
      <p:cxnSp>
        <p:nvCxnSpPr>
          <p:cNvPr id="47" name="Connector: Elbow 46">
            <a:extLst>
              <a:ext uri="{FF2B5EF4-FFF2-40B4-BE49-F238E27FC236}">
                <a16:creationId xmlns:a16="http://schemas.microsoft.com/office/drawing/2014/main" id="{AF7867BB-7A5F-4D4C-8934-E8FB40362E68}"/>
              </a:ext>
            </a:extLst>
          </p:cNvPr>
          <p:cNvCxnSpPr>
            <a:stCxn id="7" idx="3"/>
          </p:cNvCxnSpPr>
          <p:nvPr/>
        </p:nvCxnSpPr>
        <p:spPr>
          <a:xfrm>
            <a:off x="4110183" y="2397912"/>
            <a:ext cx="748142" cy="53982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nector: Elbow 48">
            <a:extLst>
              <a:ext uri="{FF2B5EF4-FFF2-40B4-BE49-F238E27FC236}">
                <a16:creationId xmlns:a16="http://schemas.microsoft.com/office/drawing/2014/main" id="{51BAE8A3-C12D-422D-9675-76184C659E22}"/>
              </a:ext>
            </a:extLst>
          </p:cNvPr>
          <p:cNvCxnSpPr>
            <a:stCxn id="20" idx="3"/>
          </p:cNvCxnSpPr>
          <p:nvPr/>
        </p:nvCxnSpPr>
        <p:spPr>
          <a:xfrm>
            <a:off x="4110181" y="5144455"/>
            <a:ext cx="748144" cy="26976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096000" y="6598567"/>
            <a:ext cx="4415896" cy="215444"/>
          </a:xfrm>
          <a:prstGeom prst="rect">
            <a:avLst/>
          </a:prstGeom>
          <a:noFill/>
        </p:spPr>
        <p:txBody>
          <a:bodyPr wrap="square" rtlCol="0">
            <a:spAutoFit/>
          </a:bodyPr>
          <a:lstStyle/>
          <a:p>
            <a:r>
              <a:rPr lang="en-GB" sz="800" dirty="0">
                <a:solidFill>
                  <a:srgbClr val="000000"/>
                </a:solidFill>
                <a:latin typeface="Arial" panose="020B0604020202020204" pitchFamily="34" charset="0"/>
                <a:cs typeface="Arial" panose="020B0604020202020204" pitchFamily="34" charset="0"/>
              </a:rPr>
              <a:t>Slide produced by the  National Patient Safety Team, NHS England and NHS Improvement</a:t>
            </a:r>
          </a:p>
        </p:txBody>
      </p:sp>
    </p:spTree>
    <p:extLst>
      <p:ext uri="{BB962C8B-B14F-4D97-AF65-F5344CB8AC3E}">
        <p14:creationId xmlns:p14="http://schemas.microsoft.com/office/powerpoint/2010/main" val="264332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A1BC5B-2DAC-4535-B48C-209D376505DD}"/>
              </a:ext>
            </a:extLst>
          </p:cNvPr>
          <p:cNvSpPr>
            <a:spLocks noGrp="1"/>
          </p:cNvSpPr>
          <p:nvPr>
            <p:ph type="title" idx="4294967295"/>
          </p:nvPr>
        </p:nvSpPr>
        <p:spPr>
          <a:xfrm>
            <a:off x="1631505" y="238125"/>
            <a:ext cx="7809359" cy="611188"/>
          </a:xfrm>
          <a:prstGeom prst="rect">
            <a:avLst/>
          </a:prstGeom>
        </p:spPr>
        <p:txBody>
          <a:bodyPr>
            <a:noAutofit/>
          </a:bodyPr>
          <a:lstStyle/>
          <a:p>
            <a:pPr algn="l"/>
            <a:r>
              <a:rPr lang="en-GB" sz="2800" b="1" dirty="0">
                <a:solidFill>
                  <a:schemeClr val="tx2"/>
                </a:solidFill>
              </a:rPr>
              <a:t>The new approach – system &amp; outcome focused</a:t>
            </a:r>
          </a:p>
        </p:txBody>
      </p:sp>
      <p:pic>
        <p:nvPicPr>
          <p:cNvPr id="6" name="Picture 5">
            <a:extLst>
              <a:ext uri="{FF2B5EF4-FFF2-40B4-BE49-F238E27FC236}">
                <a16:creationId xmlns:a16="http://schemas.microsoft.com/office/drawing/2014/main" id="{BA38C867-ACDE-41E7-9E9D-1005E3AFD910}"/>
              </a:ext>
            </a:extLst>
          </p:cNvPr>
          <p:cNvPicPr>
            <a:picLocks noChangeAspect="1"/>
          </p:cNvPicPr>
          <p:nvPr/>
        </p:nvPicPr>
        <p:blipFill rotWithShape="1">
          <a:blip r:embed="rId3"/>
          <a:srcRect l="34355" t="14568" r="35757" b="13053"/>
          <a:stretch/>
        </p:blipFill>
        <p:spPr>
          <a:xfrm>
            <a:off x="4943872" y="849163"/>
            <a:ext cx="5097538" cy="6117467"/>
          </a:xfrm>
          <a:prstGeom prst="rect">
            <a:avLst/>
          </a:prstGeom>
        </p:spPr>
      </p:pic>
      <p:sp>
        <p:nvSpPr>
          <p:cNvPr id="7" name="Callout: Right Arrow 6">
            <a:extLst>
              <a:ext uri="{FF2B5EF4-FFF2-40B4-BE49-F238E27FC236}">
                <a16:creationId xmlns:a16="http://schemas.microsoft.com/office/drawing/2014/main" id="{BA3CB3C6-C89D-4889-B272-897B3A028220}"/>
              </a:ext>
            </a:extLst>
          </p:cNvPr>
          <p:cNvSpPr/>
          <p:nvPr/>
        </p:nvSpPr>
        <p:spPr>
          <a:xfrm>
            <a:off x="710214" y="1234706"/>
            <a:ext cx="3996295" cy="1782177"/>
          </a:xfrm>
          <a:prstGeom prst="rightArrowCallout">
            <a:avLst>
              <a:gd name="adj1" fmla="val 11909"/>
              <a:gd name="adj2" fmla="val 10289"/>
              <a:gd name="adj3" fmla="val 19972"/>
              <a:gd name="adj4" fmla="val 81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Arial" panose="020B0604020202020204" pitchFamily="34" charset="0"/>
                <a:cs typeface="Arial" panose="020B0604020202020204" pitchFamily="34" charset="0"/>
              </a:rPr>
              <a:t>Preparing for incidents</a:t>
            </a:r>
            <a:r>
              <a:rPr lang="en-GB" sz="1200" dirty="0">
                <a:solidFill>
                  <a:srgbClr val="FFFFFF"/>
                </a:solidFill>
                <a:latin typeface="Arial" panose="020B0604020202020204" pitchFamily="34" charset="0"/>
                <a:cs typeface="Arial" panose="020B0604020202020204" pitchFamily="34" charset="0"/>
              </a:rPr>
              <a:t>: The first part of the framework focuses on the role of executives/leaders and the actions that should be taken to set the right foundations to ensure NHS funded organisations are prepared to respond effectively when patient safety incidents occur.</a:t>
            </a:r>
          </a:p>
        </p:txBody>
      </p:sp>
      <p:sp>
        <p:nvSpPr>
          <p:cNvPr id="8" name="Callout: Right Arrow 7">
            <a:extLst>
              <a:ext uri="{FF2B5EF4-FFF2-40B4-BE49-F238E27FC236}">
                <a16:creationId xmlns:a16="http://schemas.microsoft.com/office/drawing/2014/main" id="{7BB6839D-6572-4C1D-83F4-592F1DABBDAE}"/>
              </a:ext>
            </a:extLst>
          </p:cNvPr>
          <p:cNvSpPr/>
          <p:nvPr/>
        </p:nvSpPr>
        <p:spPr>
          <a:xfrm>
            <a:off x="710214" y="3201717"/>
            <a:ext cx="3996295" cy="3149601"/>
          </a:xfrm>
          <a:prstGeom prst="rightArrowCallout">
            <a:avLst>
              <a:gd name="adj1" fmla="val 6826"/>
              <a:gd name="adj2" fmla="val 8543"/>
              <a:gd name="adj3" fmla="val 17098"/>
              <a:gd name="adj4" fmla="val 81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Arial" panose="020B0604020202020204" pitchFamily="34" charset="0"/>
                <a:cs typeface="Arial" panose="020B0604020202020204" pitchFamily="34" charset="0"/>
              </a:rPr>
              <a:t>Responding to incidents</a:t>
            </a:r>
            <a:r>
              <a:rPr lang="en-GB" sz="1200" dirty="0">
                <a:solidFill>
                  <a:srgbClr val="FFFFFF"/>
                </a:solidFill>
                <a:latin typeface="Arial" panose="020B0604020202020204" pitchFamily="34" charset="0"/>
                <a:cs typeface="Arial" panose="020B0604020202020204" pitchFamily="34" charset="0"/>
              </a:rPr>
              <a:t>: Care must be taken to ensure there is a risk based approach; to balance resources applied to reporting, reviewing  and investigating incidents with the resources applied to implementing and embedding solutions to prevent recurrence. The second part of the framework provides guidance on the steps that need to be undertaken when incidents occur, and how different tools (including but not limited to patient safety investigation) may be judiciously applied to generate insight and recommendations to support reduction of risk and potential for future harm. </a:t>
            </a:r>
          </a:p>
        </p:txBody>
      </p:sp>
      <p:sp>
        <p:nvSpPr>
          <p:cNvPr id="2" name="TextBox 1"/>
          <p:cNvSpPr txBox="1"/>
          <p:nvPr/>
        </p:nvSpPr>
        <p:spPr>
          <a:xfrm>
            <a:off x="2130749" y="6551252"/>
            <a:ext cx="4640367" cy="215444"/>
          </a:xfrm>
          <a:prstGeom prst="rect">
            <a:avLst/>
          </a:prstGeom>
          <a:noFill/>
        </p:spPr>
        <p:txBody>
          <a:bodyPr wrap="square" rtlCol="0">
            <a:spAutoFit/>
          </a:bodyPr>
          <a:lstStyle/>
          <a:p>
            <a:r>
              <a:rPr lang="en-GB" sz="800" dirty="0">
                <a:solidFill>
                  <a:srgbClr val="000000"/>
                </a:solidFill>
                <a:latin typeface="Arial" panose="020B0604020202020204" pitchFamily="34" charset="0"/>
                <a:cs typeface="Arial" panose="020B0604020202020204" pitchFamily="34" charset="0"/>
              </a:rPr>
              <a:t>Slide produced by the  National Patient Safety Team, NHS England and NHS Improvement</a:t>
            </a:r>
          </a:p>
        </p:txBody>
      </p:sp>
    </p:spTree>
    <p:extLst>
      <p:ext uri="{BB962C8B-B14F-4D97-AF65-F5344CB8AC3E}">
        <p14:creationId xmlns:p14="http://schemas.microsoft.com/office/powerpoint/2010/main" val="18546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D32210-95ED-41AF-90A9-4091EB1C8CB1}"/>
              </a:ext>
            </a:extLst>
          </p:cNvPr>
          <p:cNvSpPr txBox="1">
            <a:spLocks/>
          </p:cNvSpPr>
          <p:nvPr/>
        </p:nvSpPr>
        <p:spPr>
          <a:xfrm>
            <a:off x="1981200" y="548641"/>
            <a:ext cx="8058150" cy="611649"/>
          </a:xfrm>
          <a:prstGeom prst="rect">
            <a:avLst/>
          </a:prstGeom>
        </p:spPr>
        <p:txBody>
          <a:bodyPr>
            <a:normAutofit fontScale="37500" lnSpcReduction="20000"/>
          </a:bodyPr>
          <a:lstStyle>
            <a:lvl1pPr algn="l" defTabSz="914400" rtl="0" eaLnBrk="1" latinLnBrk="0" hangingPunct="1">
              <a:lnSpc>
                <a:spcPct val="90000"/>
              </a:lnSpc>
              <a:spcBef>
                <a:spcPct val="0"/>
              </a:spcBef>
              <a:buNone/>
              <a:defRPr sz="3800" b="0" i="0" kern="1200" baseline="0">
                <a:solidFill>
                  <a:schemeClr val="bg1"/>
                </a:solidFill>
                <a:latin typeface="Arial" charset="0"/>
                <a:ea typeface="Arial" charset="0"/>
                <a:cs typeface="Arial" charset="0"/>
              </a:defRPr>
            </a:lvl1pPr>
          </a:lstStyle>
          <a:p>
            <a:r>
              <a:rPr lang="en-GB" b="1">
                <a:solidFill>
                  <a:srgbClr val="FFFFFF"/>
                </a:solidFill>
              </a:rPr>
              <a:t>Patient Safety Incident Response Framework</a:t>
            </a:r>
            <a:br>
              <a:rPr lang="en-GB">
                <a:solidFill>
                  <a:srgbClr val="FFFFFF"/>
                </a:solidFill>
              </a:rPr>
            </a:br>
            <a:br>
              <a:rPr lang="en-GB">
                <a:solidFill>
                  <a:srgbClr val="FFFFFF"/>
                </a:solidFill>
              </a:rPr>
            </a:br>
            <a:endParaRPr lang="en-GB" dirty="0">
              <a:solidFill>
                <a:srgbClr val="FFFFFF"/>
              </a:solidFill>
            </a:endParaRPr>
          </a:p>
        </p:txBody>
      </p:sp>
      <p:sp>
        <p:nvSpPr>
          <p:cNvPr id="6" name="Rectangle 5"/>
          <p:cNvSpPr/>
          <p:nvPr/>
        </p:nvSpPr>
        <p:spPr>
          <a:xfrm>
            <a:off x="1253231" y="338115"/>
            <a:ext cx="6802452" cy="954107"/>
          </a:xfrm>
          <a:prstGeom prst="rect">
            <a:avLst/>
          </a:prstGeom>
        </p:spPr>
        <p:txBody>
          <a:bodyPr wrap="square">
            <a:spAutoFit/>
          </a:bodyPr>
          <a:lstStyle/>
          <a:p>
            <a:r>
              <a:rPr lang="en-GB" sz="2800" b="1" dirty="0">
                <a:solidFill>
                  <a:srgbClr val="005EB8"/>
                </a:solidFill>
                <a:latin typeface="Arial" panose="020B0604020202020204" pitchFamily="34" charset="0"/>
                <a:cs typeface="Arial" panose="020B0604020202020204" pitchFamily="34" charset="0"/>
              </a:rPr>
              <a:t>Patient Safety Incident Response </a:t>
            </a:r>
          </a:p>
          <a:p>
            <a:r>
              <a:rPr lang="en-GB" sz="2800" b="1" dirty="0">
                <a:solidFill>
                  <a:srgbClr val="005EB8"/>
                </a:solidFill>
                <a:latin typeface="Arial" panose="020B0604020202020204" pitchFamily="34" charset="0"/>
                <a:cs typeface="Arial" panose="020B0604020202020204" pitchFamily="34" charset="0"/>
              </a:rPr>
              <a:t>Framework - Key points 1:</a:t>
            </a:r>
            <a:endParaRPr lang="en-GB" sz="2800" dirty="0">
              <a:solidFill>
                <a:srgbClr val="000000"/>
              </a:solidFill>
              <a:latin typeface="Calibri" panose="020F0502020204030204"/>
            </a:endParaRPr>
          </a:p>
        </p:txBody>
      </p:sp>
      <p:sp>
        <p:nvSpPr>
          <p:cNvPr id="7" name="Content Placeholder 1">
            <a:extLst>
              <a:ext uri="{FF2B5EF4-FFF2-40B4-BE49-F238E27FC236}">
                <a16:creationId xmlns:a16="http://schemas.microsoft.com/office/drawing/2014/main" id="{78D2ADAD-833F-45D2-BF36-C4D52B409A05}"/>
              </a:ext>
            </a:extLst>
          </p:cNvPr>
          <p:cNvSpPr txBox="1">
            <a:spLocks/>
          </p:cNvSpPr>
          <p:nvPr/>
        </p:nvSpPr>
        <p:spPr>
          <a:xfrm>
            <a:off x="1253231" y="1717117"/>
            <a:ext cx="9490229" cy="2244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solidFill>
                <a:latin typeface="Arial" panose="020B0604020202020204" pitchFamily="34" charset="0"/>
                <a:cs typeface="Arial" panose="020B0604020202020204" pitchFamily="34" charset="0"/>
              </a:rPr>
              <a:t>Responding to patient safety incidents (not just ‘Serious Incidents’) as part of a proactive system of learning and improvement </a:t>
            </a:r>
          </a:p>
          <a:p>
            <a:r>
              <a:rPr lang="en-GB" dirty="0">
                <a:solidFill>
                  <a:srgbClr val="000000"/>
                </a:solidFill>
                <a:latin typeface="Arial" panose="020B0604020202020204" pitchFamily="34" charset="0"/>
                <a:cs typeface="Arial" panose="020B0604020202020204" pitchFamily="34" charset="0"/>
              </a:rPr>
              <a:t>Support and involvement of patients, families, carers and staff affected by patient safety incidents</a:t>
            </a:r>
          </a:p>
          <a:p>
            <a:r>
              <a:rPr lang="en-GB" dirty="0">
                <a:solidFill>
                  <a:srgbClr val="000000"/>
                </a:solidFill>
                <a:latin typeface="Arial" panose="020B0604020202020204" pitchFamily="34" charset="0"/>
                <a:cs typeface="Arial" panose="020B0604020202020204" pitchFamily="34" charset="0"/>
              </a:rPr>
              <a:t>National standards for Patient Safety Investigation  </a:t>
            </a:r>
          </a:p>
          <a:p>
            <a:r>
              <a:rPr lang="en-GB" dirty="0">
                <a:solidFill>
                  <a:srgbClr val="000000"/>
                </a:solidFill>
                <a:latin typeface="Arial" panose="020B0604020202020204" pitchFamily="34" charset="0"/>
                <a:cs typeface="Arial" panose="020B0604020202020204" pitchFamily="34" charset="0"/>
              </a:rPr>
              <a:t>A more strategic approach to the investigation of incidents to enable a greater focus on generating actions which lead to effective and sustainable improvement </a:t>
            </a:r>
          </a:p>
        </p:txBody>
      </p:sp>
    </p:spTree>
    <p:extLst>
      <p:ext uri="{BB962C8B-B14F-4D97-AF65-F5344CB8AC3E}">
        <p14:creationId xmlns:p14="http://schemas.microsoft.com/office/powerpoint/2010/main" val="300349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D32210-95ED-41AF-90A9-4091EB1C8CB1}"/>
              </a:ext>
            </a:extLst>
          </p:cNvPr>
          <p:cNvSpPr txBox="1">
            <a:spLocks/>
          </p:cNvSpPr>
          <p:nvPr/>
        </p:nvSpPr>
        <p:spPr>
          <a:xfrm>
            <a:off x="1981200" y="548641"/>
            <a:ext cx="8058150" cy="611649"/>
          </a:xfrm>
          <a:prstGeom prst="rect">
            <a:avLst/>
          </a:prstGeom>
        </p:spPr>
        <p:txBody>
          <a:bodyPr>
            <a:normAutofit fontScale="37500" lnSpcReduction="20000"/>
          </a:bodyPr>
          <a:lstStyle>
            <a:lvl1pPr algn="l" defTabSz="914400" rtl="0" eaLnBrk="1" latinLnBrk="0" hangingPunct="1">
              <a:lnSpc>
                <a:spcPct val="90000"/>
              </a:lnSpc>
              <a:spcBef>
                <a:spcPct val="0"/>
              </a:spcBef>
              <a:buNone/>
              <a:defRPr sz="3800" b="0" i="0" kern="1200" baseline="0">
                <a:solidFill>
                  <a:schemeClr val="bg1"/>
                </a:solidFill>
                <a:latin typeface="Arial" charset="0"/>
                <a:ea typeface="Arial" charset="0"/>
                <a:cs typeface="Arial" charset="0"/>
              </a:defRPr>
            </a:lvl1pPr>
          </a:lstStyle>
          <a:p>
            <a:r>
              <a:rPr lang="en-GB" b="1">
                <a:solidFill>
                  <a:srgbClr val="FFFFFF"/>
                </a:solidFill>
              </a:rPr>
              <a:t>Patient Safety Incident Response Framework</a:t>
            </a:r>
            <a:br>
              <a:rPr lang="en-GB">
                <a:solidFill>
                  <a:srgbClr val="FFFFFF"/>
                </a:solidFill>
              </a:rPr>
            </a:br>
            <a:br>
              <a:rPr lang="en-GB">
                <a:solidFill>
                  <a:srgbClr val="FFFFFF"/>
                </a:solidFill>
              </a:rPr>
            </a:br>
            <a:endParaRPr lang="en-GB" dirty="0">
              <a:solidFill>
                <a:srgbClr val="FFFFFF"/>
              </a:solidFill>
            </a:endParaRPr>
          </a:p>
        </p:txBody>
      </p:sp>
      <p:sp>
        <p:nvSpPr>
          <p:cNvPr id="6" name="Rectangle 5"/>
          <p:cNvSpPr/>
          <p:nvPr/>
        </p:nvSpPr>
        <p:spPr>
          <a:xfrm>
            <a:off x="1056444" y="560056"/>
            <a:ext cx="6802452" cy="954107"/>
          </a:xfrm>
          <a:prstGeom prst="rect">
            <a:avLst/>
          </a:prstGeom>
        </p:spPr>
        <p:txBody>
          <a:bodyPr wrap="square">
            <a:spAutoFit/>
          </a:bodyPr>
          <a:lstStyle/>
          <a:p>
            <a:r>
              <a:rPr lang="en-GB" sz="2800" b="1" dirty="0">
                <a:solidFill>
                  <a:srgbClr val="005EB8"/>
                </a:solidFill>
                <a:latin typeface="Arial" panose="020B0604020202020204" pitchFamily="34" charset="0"/>
                <a:cs typeface="Arial" panose="020B0604020202020204" pitchFamily="34" charset="0"/>
              </a:rPr>
              <a:t>Patient Safety Incident Response </a:t>
            </a:r>
          </a:p>
          <a:p>
            <a:r>
              <a:rPr lang="en-GB" sz="2800" b="1" dirty="0">
                <a:solidFill>
                  <a:srgbClr val="005EB8"/>
                </a:solidFill>
                <a:latin typeface="Arial" panose="020B0604020202020204" pitchFamily="34" charset="0"/>
                <a:cs typeface="Arial" panose="020B0604020202020204" pitchFamily="34" charset="0"/>
              </a:rPr>
              <a:t>Framework - Key points 2:</a:t>
            </a:r>
            <a:endParaRPr lang="en-GB" sz="2800" dirty="0">
              <a:solidFill>
                <a:srgbClr val="000000"/>
              </a:solidFill>
              <a:latin typeface="Calibri" panose="020F0502020204030204"/>
            </a:endParaRPr>
          </a:p>
        </p:txBody>
      </p:sp>
      <p:sp>
        <p:nvSpPr>
          <p:cNvPr id="7" name="Content Placeholder 1">
            <a:extLst>
              <a:ext uri="{FF2B5EF4-FFF2-40B4-BE49-F238E27FC236}">
                <a16:creationId xmlns:a16="http://schemas.microsoft.com/office/drawing/2014/main" id="{78D2ADAD-833F-45D2-BF36-C4D52B409A05}"/>
              </a:ext>
            </a:extLst>
          </p:cNvPr>
          <p:cNvSpPr txBox="1">
            <a:spLocks/>
          </p:cNvSpPr>
          <p:nvPr/>
        </p:nvSpPr>
        <p:spPr>
          <a:xfrm>
            <a:off x="1056444" y="1868037"/>
            <a:ext cx="9283836" cy="2244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solidFill>
                <a:latin typeface="Arial" panose="020B0604020202020204" pitchFamily="34" charset="0"/>
                <a:cs typeface="Arial" panose="020B0604020202020204" pitchFamily="34" charset="0"/>
              </a:rPr>
              <a:t>A new system for governance and oversight of incident management, emphasising the role of boards and executive teams, and commissioning and oversight bodies, to support the development of more effective systems for preparing for and responding to incidents</a:t>
            </a:r>
          </a:p>
          <a:p>
            <a:r>
              <a:rPr lang="en-GB" dirty="0">
                <a:solidFill>
                  <a:srgbClr val="231F20"/>
                </a:solidFill>
                <a:latin typeface="Arial"/>
                <a:ea typeface="Arial"/>
                <a:cs typeface="Times New Roman"/>
              </a:rPr>
              <a:t>Completion times for investigations to average 3 months and never to exceed 6 months</a:t>
            </a:r>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Better co-ordination of investigations across multiple settings </a:t>
            </a:r>
          </a:p>
          <a:p>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44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3539" y="4331838"/>
            <a:ext cx="7886700" cy="689541"/>
          </a:xfrm>
        </p:spPr>
        <p:txBody>
          <a:bodyPr/>
          <a:lstStyle/>
          <a:p>
            <a:endParaRPr lang="en-GB" dirty="0"/>
          </a:p>
        </p:txBody>
      </p:sp>
      <p:pic>
        <p:nvPicPr>
          <p:cNvPr id="4" name="Picture 3">
            <a:extLst>
              <a:ext uri="{FF2B5EF4-FFF2-40B4-BE49-F238E27FC236}">
                <a16:creationId xmlns:a16="http://schemas.microsoft.com/office/drawing/2014/main" id="{07B4C102-60BB-47F4-9C15-11CA0AB861B5}"/>
              </a:ext>
            </a:extLst>
          </p:cNvPr>
          <p:cNvPicPr>
            <a:picLocks noChangeAspect="1"/>
          </p:cNvPicPr>
          <p:nvPr/>
        </p:nvPicPr>
        <p:blipFill rotWithShape="1">
          <a:blip r:embed="rId2"/>
          <a:srcRect l="17338" r="15539"/>
          <a:stretch/>
        </p:blipFill>
        <p:spPr>
          <a:xfrm>
            <a:off x="1668733" y="1350629"/>
            <a:ext cx="8854534" cy="5007443"/>
          </a:xfrm>
          <a:prstGeom prst="rect">
            <a:avLst/>
          </a:prstGeom>
        </p:spPr>
      </p:pic>
      <p:sp>
        <p:nvSpPr>
          <p:cNvPr id="5" name="TextBox 4">
            <a:extLst>
              <a:ext uri="{FF2B5EF4-FFF2-40B4-BE49-F238E27FC236}">
                <a16:creationId xmlns:a16="http://schemas.microsoft.com/office/drawing/2014/main" id="{B4FB297C-B170-4A5A-8FE7-708007DE8FDC}"/>
              </a:ext>
            </a:extLst>
          </p:cNvPr>
          <p:cNvSpPr txBox="1"/>
          <p:nvPr/>
        </p:nvSpPr>
        <p:spPr>
          <a:xfrm>
            <a:off x="2203508" y="314588"/>
            <a:ext cx="69460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The NHS Patient Safety Strategy - Launched 2 July 2019</a:t>
            </a:r>
          </a:p>
        </p:txBody>
      </p:sp>
    </p:spTree>
    <p:extLst>
      <p:ext uri="{BB962C8B-B14F-4D97-AF65-F5344CB8AC3E}">
        <p14:creationId xmlns:p14="http://schemas.microsoft.com/office/powerpoint/2010/main" val="58371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524000" y="6488114"/>
            <a:ext cx="2120900" cy="219075"/>
          </a:xfrm>
        </p:spPr>
        <p:txBody>
          <a:bodyPr/>
          <a:lstStyle/>
          <a:p>
            <a:fld id="{87DADF28-5588-485E-81E7-6B9A2B6E3B3C}" type="slidenum">
              <a:rPr lang="en-GB">
                <a:solidFill>
                  <a:prstClr val="black">
                    <a:tint val="75000"/>
                  </a:prstClr>
                </a:solidFill>
                <a:latin typeface="Calibri"/>
              </a:rPr>
              <a:pPr/>
              <a:t>20</a:t>
            </a:fld>
            <a:endParaRPr lang="en-GB" dirty="0">
              <a:solidFill>
                <a:prstClr val="black">
                  <a:tint val="75000"/>
                </a:prstClr>
              </a:solidFill>
              <a:latin typeface="Calibri"/>
            </a:endParaRPr>
          </a:p>
        </p:txBody>
      </p:sp>
      <p:sp>
        <p:nvSpPr>
          <p:cNvPr id="5" name="AutoShape 2" descr="Image result for fire extinguisher"/>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6" name="AutoShape 4" descr="Image result for fire extinguisher"/>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graphicFrame>
        <p:nvGraphicFramePr>
          <p:cNvPr id="4" name="Table 3">
            <a:extLst>
              <a:ext uri="{FF2B5EF4-FFF2-40B4-BE49-F238E27FC236}">
                <a16:creationId xmlns:a16="http://schemas.microsoft.com/office/drawing/2014/main" id="{8DA24D46-0A48-44DB-84DD-8101E8386A56}"/>
              </a:ext>
            </a:extLst>
          </p:cNvPr>
          <p:cNvGraphicFramePr>
            <a:graphicFrameLocks noGrp="1"/>
          </p:cNvGraphicFramePr>
          <p:nvPr/>
        </p:nvGraphicFramePr>
        <p:xfrm>
          <a:off x="2063552" y="1104525"/>
          <a:ext cx="7992888" cy="5602663"/>
        </p:xfrm>
        <a:graphic>
          <a:graphicData uri="http://schemas.openxmlformats.org/drawingml/2006/table">
            <a:tbl>
              <a:tblPr firstRow="1" bandRow="1">
                <a:tableStyleId>{5C22544A-7EE6-4342-B048-85BDC9FD1C3A}</a:tableStyleId>
              </a:tblPr>
              <a:tblGrid>
                <a:gridCol w="4327186">
                  <a:extLst>
                    <a:ext uri="{9D8B030D-6E8A-4147-A177-3AD203B41FA5}">
                      <a16:colId xmlns:a16="http://schemas.microsoft.com/office/drawing/2014/main" val="2754594192"/>
                    </a:ext>
                  </a:extLst>
                </a:gridCol>
                <a:gridCol w="3665702">
                  <a:extLst>
                    <a:ext uri="{9D8B030D-6E8A-4147-A177-3AD203B41FA5}">
                      <a16:colId xmlns:a16="http://schemas.microsoft.com/office/drawing/2014/main" val="3850642139"/>
                    </a:ext>
                  </a:extLst>
                </a:gridCol>
              </a:tblGrid>
              <a:tr h="835221">
                <a:tc>
                  <a:txBody>
                    <a:bodyPr/>
                    <a:lstStyle/>
                    <a:p>
                      <a:pPr algn="ctr"/>
                      <a:endParaRPr lang="en-GB"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Proactive</a:t>
                      </a:r>
                      <a:r>
                        <a:rPr lang="en-GB" sz="2400" b="1" baseline="0" dirty="0">
                          <a:solidFill>
                            <a:sysClr val="windowText" lastClr="000000"/>
                          </a:solidFill>
                        </a:rPr>
                        <a:t> approach</a:t>
                      </a:r>
                      <a:endParaRPr lang="en-GB" sz="2400" b="1"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ysClr val="windowText" lastClr="000000"/>
                          </a:solidFill>
                        </a:rPr>
                        <a:t>(all Incidents)</a:t>
                      </a:r>
                    </a:p>
                  </a:txBody>
                  <a:tcPr anchor="ctr">
                    <a:solidFill>
                      <a:srgbClr val="CCFFCC"/>
                    </a:solidFill>
                  </a:tcPr>
                </a:tc>
                <a:extLst>
                  <a:ext uri="{0D108BD9-81ED-4DB2-BD59-A6C34878D82A}">
                    <a16:rowId xmlns:a16="http://schemas.microsoft.com/office/drawing/2014/main" val="3699982317"/>
                  </a:ext>
                </a:extLst>
              </a:tr>
              <a:tr h="835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ea typeface="Calibri"/>
                          <a:cs typeface="Arial" panose="020B0604020202020204" pitchFamily="34" charset="0"/>
                        </a:rPr>
                        <a:t>Reactive</a:t>
                      </a:r>
                      <a:r>
                        <a:rPr lang="en-GB" sz="2400" b="1" baseline="0" dirty="0">
                          <a:solidFill>
                            <a:schemeClr val="tx1"/>
                          </a:solidFill>
                          <a:ea typeface="Calibri"/>
                          <a:cs typeface="Arial" panose="020B0604020202020204" pitchFamily="34" charset="0"/>
                        </a:rPr>
                        <a:t> approach</a:t>
                      </a:r>
                      <a:endParaRPr lang="en-GB" sz="2400" b="1" dirty="0">
                        <a:solidFill>
                          <a:schemeClr val="tx1"/>
                        </a:solidFill>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ea typeface="Calibri"/>
                          <a:cs typeface="Arial" panose="020B0604020202020204" pitchFamily="34" charset="0"/>
                        </a:rPr>
                        <a:t>(‘Serious’ Incidents)</a:t>
                      </a:r>
                    </a:p>
                  </a:txBody>
                  <a:tcPr anchor="ctr">
                    <a:solidFill>
                      <a:schemeClr val="accent6">
                        <a:lumMod val="60000"/>
                        <a:lumOff val="40000"/>
                      </a:schemeClr>
                    </a:solidFill>
                  </a:tcPr>
                </a:tc>
                <a:tc>
                  <a:txBody>
                    <a:bodyPr/>
                    <a:lstStyle/>
                    <a:p>
                      <a:pPr algn="ctr"/>
                      <a:endParaRPr lang="en-GB" b="1" dirty="0"/>
                    </a:p>
                  </a:txBody>
                  <a:tcPr anchor="ctr">
                    <a:solidFill>
                      <a:schemeClr val="accent6">
                        <a:lumMod val="60000"/>
                        <a:lumOff val="40000"/>
                      </a:schemeClr>
                    </a:solidFill>
                  </a:tcPr>
                </a:tc>
                <a:extLst>
                  <a:ext uri="{0D108BD9-81ED-4DB2-BD59-A6C34878D82A}">
                    <a16:rowId xmlns:a16="http://schemas.microsoft.com/office/drawing/2014/main" val="1797458752"/>
                  </a:ext>
                </a:extLst>
              </a:tr>
              <a:tr h="371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a typeface="Calibri"/>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p>
                  </a:txBody>
                  <a:tcPr anchor="ctr">
                    <a:noFill/>
                  </a:tcPr>
                </a:tc>
                <a:extLst>
                  <a:ext uri="{0D108BD9-81ED-4DB2-BD59-A6C34878D82A}">
                    <a16:rowId xmlns:a16="http://schemas.microsoft.com/office/drawing/2014/main" val="3592229049"/>
                  </a:ext>
                </a:extLst>
              </a:tr>
              <a:tr h="835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a typeface="Calibri"/>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Patient Safety Incident Response Plans </a:t>
                      </a:r>
                      <a:r>
                        <a:rPr lang="en-GB" sz="2400" b="0" dirty="0"/>
                        <a:t>(PSIRPs)</a:t>
                      </a:r>
                    </a:p>
                  </a:txBody>
                  <a:tcPr anchor="ctr">
                    <a:solidFill>
                      <a:srgbClr val="CCFFCC"/>
                    </a:solidFill>
                  </a:tcPr>
                </a:tc>
                <a:extLst>
                  <a:ext uri="{0D108BD9-81ED-4DB2-BD59-A6C34878D82A}">
                    <a16:rowId xmlns:a16="http://schemas.microsoft.com/office/drawing/2014/main" val="250898630"/>
                  </a:ext>
                </a:extLst>
              </a:tr>
              <a:tr h="784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ea typeface="Calibri"/>
                          <a:cs typeface="Arial" panose="020B0604020202020204" pitchFamily="34" charset="0"/>
                        </a:rPr>
                        <a:t>Trigger Lists</a:t>
                      </a:r>
                    </a:p>
                  </a:txBody>
                  <a:tcPr anchor="ctr">
                    <a:solidFill>
                      <a:schemeClr val="accent6">
                        <a:lumMod val="60000"/>
                        <a:lumOff val="40000"/>
                      </a:schemeClr>
                    </a:solidFill>
                  </a:tcPr>
                </a:tc>
                <a:tc>
                  <a:txBody>
                    <a:bodyPr/>
                    <a:lstStyle/>
                    <a:p>
                      <a:pPr algn="ctr"/>
                      <a:endParaRPr lang="en-GB" b="1" dirty="0"/>
                    </a:p>
                  </a:txBody>
                  <a:tcPr anchor="ctr">
                    <a:solidFill>
                      <a:schemeClr val="accent6">
                        <a:lumMod val="60000"/>
                        <a:lumOff val="40000"/>
                      </a:schemeClr>
                    </a:solidFill>
                  </a:tcPr>
                </a:tc>
                <a:extLst>
                  <a:ext uri="{0D108BD9-81ED-4DB2-BD59-A6C34878D82A}">
                    <a16:rowId xmlns:a16="http://schemas.microsoft.com/office/drawing/2014/main" val="532976729"/>
                  </a:ext>
                </a:extLst>
              </a:tr>
              <a:tr h="371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a typeface="Calibri"/>
                        <a:cs typeface="Arial" panose="020B0604020202020204" pitchFamily="34" charset="0"/>
                      </a:endParaRPr>
                    </a:p>
                  </a:txBody>
                  <a:tcPr anchor="ctr">
                    <a:noFill/>
                  </a:tcPr>
                </a:tc>
                <a:tc>
                  <a:txBody>
                    <a:bodyPr/>
                    <a:lstStyle/>
                    <a:p>
                      <a:pPr algn="ctr"/>
                      <a:endParaRPr lang="en-GB" b="1" dirty="0"/>
                    </a:p>
                  </a:txBody>
                  <a:tcPr anchor="ctr">
                    <a:noFill/>
                  </a:tcPr>
                </a:tc>
                <a:extLst>
                  <a:ext uri="{0D108BD9-81ED-4DB2-BD59-A6C34878D82A}">
                    <a16:rowId xmlns:a16="http://schemas.microsoft.com/office/drawing/2014/main" val="667362736"/>
                  </a:ext>
                </a:extLst>
              </a:tr>
              <a:tr h="784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a typeface="Calibri"/>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A range of responses</a:t>
                      </a:r>
                      <a:endParaRPr lang="en-GB" sz="2400" b="0" dirty="0"/>
                    </a:p>
                  </a:txBody>
                  <a:tcPr anchor="ctr">
                    <a:solidFill>
                      <a:srgbClr val="CCFFCC"/>
                    </a:solidFill>
                  </a:tcPr>
                </a:tc>
                <a:extLst>
                  <a:ext uri="{0D108BD9-81ED-4DB2-BD59-A6C34878D82A}">
                    <a16:rowId xmlns:a16="http://schemas.microsoft.com/office/drawing/2014/main" val="2375750272"/>
                  </a:ext>
                </a:extLst>
              </a:tr>
              <a:tr h="784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ea typeface="Calibri"/>
                          <a:cs typeface="Arial" panose="020B0604020202020204" pitchFamily="34" charset="0"/>
                        </a:rPr>
                        <a:t>Investigation</a:t>
                      </a:r>
                      <a:endParaRPr lang="en-GB" sz="2800" b="0" dirty="0">
                        <a:solidFill>
                          <a:schemeClr val="tx1"/>
                        </a:solidFill>
                        <a:ea typeface="Calibri"/>
                        <a:cs typeface="Arial" panose="020B0604020202020204" pitchFamily="34" charset="0"/>
                      </a:endParaRPr>
                    </a:p>
                  </a:txBody>
                  <a:tcPr anchor="ctr">
                    <a:solidFill>
                      <a:schemeClr val="accent6">
                        <a:lumMod val="60000"/>
                        <a:lumOff val="40000"/>
                      </a:schemeClr>
                    </a:solidFill>
                  </a:tcPr>
                </a:tc>
                <a:tc>
                  <a:txBody>
                    <a:bodyPr/>
                    <a:lstStyle/>
                    <a:p>
                      <a:pPr algn="ctr"/>
                      <a:endParaRPr lang="en-GB" b="1" dirty="0"/>
                    </a:p>
                  </a:txBody>
                  <a:tcPr anchor="ctr">
                    <a:solidFill>
                      <a:schemeClr val="accent6">
                        <a:lumMod val="60000"/>
                        <a:lumOff val="40000"/>
                      </a:schemeClr>
                    </a:solidFill>
                  </a:tcPr>
                </a:tc>
                <a:extLst>
                  <a:ext uri="{0D108BD9-81ED-4DB2-BD59-A6C34878D82A}">
                    <a16:rowId xmlns:a16="http://schemas.microsoft.com/office/drawing/2014/main" val="2055188882"/>
                  </a:ext>
                </a:extLst>
              </a:tr>
            </a:tbl>
          </a:graphicData>
        </a:graphic>
      </p:graphicFrame>
      <p:graphicFrame>
        <p:nvGraphicFramePr>
          <p:cNvPr id="8" name="Table 7">
            <a:extLst>
              <a:ext uri="{FF2B5EF4-FFF2-40B4-BE49-F238E27FC236}">
                <a16:creationId xmlns:a16="http://schemas.microsoft.com/office/drawing/2014/main" id="{49DFAFFF-EB66-4B60-9519-A446B59F0FDF}"/>
              </a:ext>
            </a:extLst>
          </p:cNvPr>
          <p:cNvGraphicFramePr>
            <a:graphicFrameLocks noGrp="1"/>
          </p:cNvGraphicFramePr>
          <p:nvPr/>
        </p:nvGraphicFramePr>
        <p:xfrm>
          <a:off x="2335762" y="228542"/>
          <a:ext cx="7448468" cy="640080"/>
        </p:xfrm>
        <a:graphic>
          <a:graphicData uri="http://schemas.openxmlformats.org/drawingml/2006/table">
            <a:tbl>
              <a:tblPr firstRow="1" bandRow="1">
                <a:tableStyleId>{5C22544A-7EE6-4342-B048-85BDC9FD1C3A}</a:tableStyleId>
              </a:tblPr>
              <a:tblGrid>
                <a:gridCol w="3724234">
                  <a:extLst>
                    <a:ext uri="{9D8B030D-6E8A-4147-A177-3AD203B41FA5}">
                      <a16:colId xmlns:a16="http://schemas.microsoft.com/office/drawing/2014/main" val="1310131441"/>
                    </a:ext>
                  </a:extLst>
                </a:gridCol>
                <a:gridCol w="3724234">
                  <a:extLst>
                    <a:ext uri="{9D8B030D-6E8A-4147-A177-3AD203B41FA5}">
                      <a16:colId xmlns:a16="http://schemas.microsoft.com/office/drawing/2014/main" val="407676838"/>
                    </a:ext>
                  </a:extLst>
                </a:gridCol>
              </a:tblGrid>
              <a:tr h="370840">
                <a:tc>
                  <a:txBody>
                    <a:bodyPr/>
                    <a:lstStyle/>
                    <a:p>
                      <a:pPr algn="ctr"/>
                      <a:r>
                        <a:rPr lang="en-GB" sz="3600" dirty="0">
                          <a:solidFill>
                            <a:srgbClr val="003399"/>
                          </a:solidFill>
                        </a:rPr>
                        <a:t>SIF</a:t>
                      </a:r>
                    </a:p>
                  </a:txBody>
                  <a:tcPr>
                    <a:noFill/>
                  </a:tcPr>
                </a:tc>
                <a:tc>
                  <a:txBody>
                    <a:bodyPr/>
                    <a:lstStyle/>
                    <a:p>
                      <a:pPr algn="ctr"/>
                      <a:r>
                        <a:rPr lang="en-GB" sz="3600" dirty="0">
                          <a:solidFill>
                            <a:srgbClr val="003399"/>
                          </a:solidFill>
                        </a:rPr>
                        <a:t>PSIRF</a:t>
                      </a:r>
                    </a:p>
                  </a:txBody>
                  <a:tcPr>
                    <a:noFill/>
                  </a:tcPr>
                </a:tc>
                <a:extLst>
                  <a:ext uri="{0D108BD9-81ED-4DB2-BD59-A6C34878D82A}">
                    <a16:rowId xmlns:a16="http://schemas.microsoft.com/office/drawing/2014/main" val="2497190101"/>
                  </a:ext>
                </a:extLst>
              </a:tr>
            </a:tbl>
          </a:graphicData>
        </a:graphic>
      </p:graphicFrame>
      <p:sp>
        <p:nvSpPr>
          <p:cNvPr id="2" name="Bent Arrow 1"/>
          <p:cNvSpPr/>
          <p:nvPr/>
        </p:nvSpPr>
        <p:spPr>
          <a:xfrm>
            <a:off x="5673970" y="1316335"/>
            <a:ext cx="647903" cy="5426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
        <p:nvSpPr>
          <p:cNvPr id="12" name="Bent Arrow 11"/>
          <p:cNvSpPr/>
          <p:nvPr/>
        </p:nvSpPr>
        <p:spPr>
          <a:xfrm>
            <a:off x="5698145" y="3217148"/>
            <a:ext cx="647903" cy="5426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
        <p:nvSpPr>
          <p:cNvPr id="13" name="Bent Arrow 12"/>
          <p:cNvSpPr/>
          <p:nvPr/>
        </p:nvSpPr>
        <p:spPr>
          <a:xfrm>
            <a:off x="5673970" y="5117961"/>
            <a:ext cx="647903" cy="5426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Tree>
    <p:extLst>
      <p:ext uri="{BB962C8B-B14F-4D97-AF65-F5344CB8AC3E}">
        <p14:creationId xmlns:p14="http://schemas.microsoft.com/office/powerpoint/2010/main" val="21813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683735" y="747385"/>
            <a:ext cx="8523994" cy="615722"/>
          </a:xfrm>
        </p:spPr>
        <p:txBody>
          <a:bodyPr>
            <a:normAutofit fontScale="90000"/>
          </a:bodyPr>
          <a:lstStyle/>
          <a:p>
            <a:r>
              <a:rPr lang="en-GB" sz="3300" dirty="0"/>
              <a:t>PSIRF preparatory work for non-early adopters</a:t>
            </a:r>
            <a:br>
              <a:rPr lang="en-GB" dirty="0"/>
            </a:br>
            <a:endParaRPr lang="en-GB" dirty="0"/>
          </a:p>
        </p:txBody>
      </p:sp>
      <p:sp>
        <p:nvSpPr>
          <p:cNvPr id="3" name="Content Placeholder 2">
            <a:extLst>
              <a:ext uri="{FF2B5EF4-FFF2-40B4-BE49-F238E27FC236}">
                <a16:creationId xmlns:a16="http://schemas.microsoft.com/office/drawing/2014/main" id="{D7ACA1B5-19AB-4413-9257-D45E054406E2}"/>
              </a:ext>
            </a:extLst>
          </p:cNvPr>
          <p:cNvSpPr>
            <a:spLocks noGrp="1"/>
          </p:cNvSpPr>
          <p:nvPr>
            <p:ph sz="quarter" idx="10"/>
          </p:nvPr>
        </p:nvSpPr>
        <p:spPr>
          <a:xfrm>
            <a:off x="480752" y="1055246"/>
            <a:ext cx="11230495" cy="1113837"/>
          </a:xfrm>
        </p:spPr>
        <p:txBody>
          <a:bodyPr vert="horz" lIns="91440" tIns="45720" rIns="91440" bIns="45720" rtlCol="0" anchor="t">
            <a:noAutofit/>
          </a:bodyPr>
          <a:lstStyle/>
          <a:p>
            <a:pPr marL="0" indent="0">
              <a:buNone/>
            </a:pPr>
            <a:endParaRPr lang="en-GB" sz="1600" dirty="0"/>
          </a:p>
          <a:p>
            <a:r>
              <a:rPr lang="en-GB" sz="1800" dirty="0">
                <a:latin typeface="Arial"/>
                <a:cs typeface="Arial"/>
              </a:rPr>
              <a:t>Organisations are urged </a:t>
            </a:r>
            <a:r>
              <a:rPr lang="en-GB" sz="1800" b="1" dirty="0">
                <a:latin typeface="Arial"/>
                <a:cs typeface="Arial"/>
              </a:rPr>
              <a:t>not to start work </a:t>
            </a:r>
            <a:r>
              <a:rPr lang="en-GB" sz="1800" dirty="0">
                <a:latin typeface="Arial"/>
                <a:cs typeface="Arial"/>
              </a:rPr>
              <a:t>on specific elements of the PSIRF, such as Patient Safety Incident Response Plan (PSIRP) development or amending their policies to align with the framework at this stage, but to focus on broader areas of patient safety and the development of a strong safety culture within the organisation.</a:t>
            </a:r>
          </a:p>
          <a:p>
            <a:r>
              <a:rPr lang="en-GB" sz="1800" dirty="0"/>
              <a:t>Suggested areas for review at this stage include: </a:t>
            </a:r>
          </a:p>
          <a:p>
            <a:pPr marL="0" indent="0">
              <a:buNone/>
            </a:pPr>
            <a:endParaRPr lang="en-GB" sz="1800" dirty="0"/>
          </a:p>
          <a:p>
            <a:pPr marL="0" indent="0">
              <a:buNone/>
            </a:pPr>
            <a:endParaRPr lang="en-GB" sz="1800" dirty="0"/>
          </a:p>
        </p:txBody>
      </p:sp>
      <p:sp>
        <p:nvSpPr>
          <p:cNvPr id="6" name="Content Placeholder 2">
            <a:extLst>
              <a:ext uri="{FF2B5EF4-FFF2-40B4-BE49-F238E27FC236}">
                <a16:creationId xmlns:a16="http://schemas.microsoft.com/office/drawing/2014/main" id="{1476D1C9-A113-4938-B8DB-FCFFCC848EE5}"/>
              </a:ext>
            </a:extLst>
          </p:cNvPr>
          <p:cNvSpPr txBox="1">
            <a:spLocks/>
          </p:cNvSpPr>
          <p:nvPr/>
        </p:nvSpPr>
        <p:spPr>
          <a:xfrm>
            <a:off x="683735" y="3292955"/>
            <a:ext cx="9990858" cy="23452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n-GB" sz="1800" b="0" i="0" u="none" strike="noStrike" kern="1200" cap="none" spc="0" normalizeH="0" baseline="0" noProof="0" dirty="0">
                <a:ln>
                  <a:noFill/>
                </a:ln>
                <a:effectLst/>
                <a:uLnTx/>
                <a:uFillTx/>
                <a:latin typeface="Arial"/>
                <a:cs typeface="Arial"/>
              </a:rPr>
              <a:t>how organisations include</a:t>
            </a:r>
            <a:r>
              <a:rPr lang="en-GB" sz="1800" dirty="0">
                <a:latin typeface="Arial"/>
                <a:cs typeface="Arial"/>
              </a:rPr>
              <a:t> patients,</a:t>
            </a:r>
            <a:r>
              <a:rPr kumimoji="0" lang="en-GB" sz="1800" b="0" i="0" u="none" strike="noStrike" kern="1200" cap="none" spc="0" normalizeH="0" baseline="0" noProof="0" dirty="0">
                <a:ln>
                  <a:noFill/>
                </a:ln>
                <a:effectLst/>
                <a:uLnTx/>
                <a:uFillTx/>
                <a:latin typeface="Arial"/>
                <a:cs typeface="Arial"/>
              </a:rPr>
              <a:t> </a:t>
            </a:r>
            <a:r>
              <a:rPr lang="en-GB" sz="1800" dirty="0">
                <a:latin typeface="Arial"/>
                <a:cs typeface="Arial"/>
              </a:rPr>
              <a:t>family</a:t>
            </a:r>
            <a:r>
              <a:rPr kumimoji="0" lang="en-GB" sz="1800" b="0" i="0" u="none" strike="noStrike" kern="1200" cap="none" spc="0" normalizeH="0" baseline="0" noProof="0" dirty="0">
                <a:ln>
                  <a:noFill/>
                </a:ln>
                <a:effectLst/>
                <a:uLnTx/>
                <a:uFillTx/>
                <a:latin typeface="Arial"/>
                <a:cs typeface="Arial"/>
              </a:rPr>
              <a:t> and staff in investigations to ensure an inclusive approach throughout</a:t>
            </a:r>
            <a:r>
              <a:rPr lang="en-GB" sz="1800" dirty="0">
                <a:latin typeface="Arial"/>
                <a:cs typeface="Arial"/>
              </a:rPr>
              <a:t> </a:t>
            </a:r>
            <a:endParaRPr kumimoji="0" lang="en-GB" sz="18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effectLst/>
                <a:uLnTx/>
                <a:uFillTx/>
                <a:latin typeface="Arial"/>
                <a:cs typeface="Arial"/>
              </a:rPr>
              <a:t>the organisation’s approach to investigation to ensure a systems approach</a:t>
            </a:r>
            <a:endParaRPr lang="en-GB" sz="1800" b="0" i="0" u="none" strike="noStrike" kern="1200" cap="none" spc="0" normalizeH="0" baseline="0" noProof="0" dirty="0">
              <a:ln>
                <a:noFill/>
              </a:ln>
              <a:effectLst/>
              <a:uLnTx/>
              <a:uFillTx/>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effectLst/>
                <a:uLnTx/>
                <a:uFillTx/>
                <a:latin typeface="Arial"/>
                <a:cs typeface="Arial"/>
              </a:rPr>
              <a:t>ensuring that the organisation is only using trained investigators who have dedicated time to lead investigations</a:t>
            </a:r>
            <a:endParaRPr lang="en-GB" sz="1800" b="0" i="0" u="none" strike="noStrike" kern="1200" cap="none" spc="0" normalizeH="0" baseline="0" noProof="0" dirty="0">
              <a:ln>
                <a:noFill/>
              </a:ln>
              <a:effectLst/>
              <a:uLnTx/>
              <a:uFillTx/>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effectLst/>
                <a:uLnTx/>
                <a:uFillTx/>
                <a:latin typeface="Arial"/>
                <a:cs typeface="Arial"/>
              </a:rPr>
              <a:t>ensuring that the organisation has the systems in place to encourage reporting and subsequent learning and improvement.</a:t>
            </a:r>
            <a:endParaRPr lang="en-GB" sz="18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A0E069C-E86F-4796-9487-63446F75134A}"/>
              </a:ext>
            </a:extLst>
          </p:cNvPr>
          <p:cNvSpPr txBox="1">
            <a:spLocks/>
          </p:cNvSpPr>
          <p:nvPr/>
        </p:nvSpPr>
        <p:spPr>
          <a:xfrm>
            <a:off x="480752" y="5638249"/>
            <a:ext cx="10465723" cy="509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373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1C2F-06B1-4E47-8104-6E2E33DBDF8D}"/>
              </a:ext>
            </a:extLst>
          </p:cNvPr>
          <p:cNvSpPr>
            <a:spLocks noGrp="1"/>
          </p:cNvSpPr>
          <p:nvPr>
            <p:ph type="title"/>
          </p:nvPr>
        </p:nvSpPr>
        <p:spPr/>
        <p:txBody>
          <a:bodyPr>
            <a:normAutofit fontScale="90000"/>
          </a:bodyPr>
          <a:lstStyle/>
          <a:p>
            <a:br>
              <a:rPr lang="en-GB"/>
            </a:br>
            <a:r>
              <a:rPr lang="en-GB" sz="3000">
                <a:solidFill>
                  <a:srgbClr val="005EB8"/>
                </a:solidFill>
                <a:latin typeface="Arial"/>
                <a:cs typeface="Arial"/>
              </a:rPr>
              <a:t>6. Implementation of the Framework for Involving Patients in Patient Safety</a:t>
            </a:r>
            <a:br>
              <a:rPr lang="en-GB"/>
            </a:br>
            <a:endParaRPr lang="en-GB"/>
          </a:p>
        </p:txBody>
      </p:sp>
      <p:sp>
        <p:nvSpPr>
          <p:cNvPr id="3" name="Content Placeholder 2">
            <a:extLst>
              <a:ext uri="{FF2B5EF4-FFF2-40B4-BE49-F238E27FC236}">
                <a16:creationId xmlns:a16="http://schemas.microsoft.com/office/drawing/2014/main" id="{F4D134C2-4DB3-4800-9666-01BA66003EEB}"/>
              </a:ext>
            </a:extLst>
          </p:cNvPr>
          <p:cNvSpPr>
            <a:spLocks noGrp="1"/>
          </p:cNvSpPr>
          <p:nvPr>
            <p:ph idx="1"/>
          </p:nvPr>
        </p:nvSpPr>
        <p:spPr>
          <a:xfrm>
            <a:off x="838200" y="1940254"/>
            <a:ext cx="10515600" cy="4552621"/>
          </a:xfrm>
        </p:spPr>
        <p:txBody>
          <a:bodyPr vert="horz" lIns="91440" tIns="45720" rIns="91440" bIns="45720" rtlCol="0" anchor="t">
            <a:normAutofit/>
          </a:bodyPr>
          <a:lstStyle/>
          <a:p>
            <a:r>
              <a:rPr lang="en-GB" sz="2400" dirty="0">
                <a:latin typeface="Arial"/>
                <a:ea typeface="+mn-lt"/>
                <a:cs typeface="Arial"/>
              </a:rPr>
              <a:t>The importance of involving patients, families, carers &amp; lay members as 'patient safety partners' in improving safety of NHS care is recognised in NHS Patient Safety Strategy </a:t>
            </a:r>
            <a:endParaRPr lang="en-US" dirty="0">
              <a:latin typeface="Arial"/>
              <a:ea typeface="+mn-lt"/>
              <a:cs typeface="Arial"/>
            </a:endParaRPr>
          </a:p>
          <a:p>
            <a:r>
              <a:rPr lang="en-GB" sz="2400" dirty="0">
                <a:latin typeface="Arial"/>
                <a:ea typeface="+mn-lt"/>
                <a:cs typeface="Arial"/>
              </a:rPr>
              <a:t>A two-part Framework (A&amp;B) was published in June 2021 </a:t>
            </a:r>
            <a:r>
              <a:rPr lang="en-GB" sz="24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Framework for involving patients in patient safety</a:t>
            </a:r>
            <a:endParaRPr lang="en-GB" sz="2400" dirty="0">
              <a:latin typeface="Arial"/>
              <a:ea typeface="+mn-lt"/>
              <a:cs typeface="Arial"/>
            </a:endParaRPr>
          </a:p>
          <a:p>
            <a:r>
              <a:rPr lang="en-GB" sz="2400" dirty="0">
                <a:latin typeface="Arial"/>
                <a:ea typeface="+mn-lt"/>
                <a:cs typeface="Arial"/>
              </a:rPr>
              <a:t>Part A relates to </a:t>
            </a:r>
            <a:r>
              <a:rPr lang="en-GB" sz="2400" i="1" dirty="0">
                <a:latin typeface="Arial"/>
                <a:ea typeface="+mn-lt"/>
                <a:cs typeface="Arial"/>
              </a:rPr>
              <a:t>supporting patients to take responsibility for their own safety</a:t>
            </a:r>
            <a:r>
              <a:rPr lang="en-GB" sz="2400" dirty="0">
                <a:latin typeface="Arial"/>
                <a:ea typeface="+mn-lt"/>
                <a:cs typeface="Arial"/>
              </a:rPr>
              <a:t> (where willing )</a:t>
            </a:r>
          </a:p>
          <a:p>
            <a:r>
              <a:rPr lang="en-GB" sz="2400" dirty="0">
                <a:latin typeface="Arial"/>
                <a:ea typeface="+mn-lt"/>
                <a:cs typeface="Arial"/>
              </a:rPr>
              <a:t>Part B relates to the </a:t>
            </a:r>
            <a:r>
              <a:rPr lang="en-GB" sz="2400" i="1" dirty="0">
                <a:latin typeface="Arial"/>
                <a:ea typeface="+mn-lt"/>
                <a:cs typeface="Arial"/>
              </a:rPr>
              <a:t>development of the Patient Safety Partner role</a:t>
            </a:r>
            <a:r>
              <a:rPr lang="en-GB" sz="2400" dirty="0">
                <a:latin typeface="Arial"/>
                <a:ea typeface="+mn-lt"/>
                <a:cs typeface="Arial"/>
              </a:rPr>
              <a:t> to support safety related governance committees (Q1 –22)</a:t>
            </a:r>
          </a:p>
          <a:p>
            <a:endParaRPr lang="en-GB" sz="32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A028-1FA7-4519-81C4-9536EA830939}"/>
              </a:ext>
            </a:extLst>
          </p:cNvPr>
          <p:cNvSpPr>
            <a:spLocks noGrp="1"/>
          </p:cNvSpPr>
          <p:nvPr>
            <p:ph type="title"/>
          </p:nvPr>
        </p:nvSpPr>
        <p:spPr/>
        <p:txBody>
          <a:bodyPr>
            <a:normAutofit fontScale="90000"/>
          </a:bodyPr>
          <a:lstStyle/>
          <a:p>
            <a:br>
              <a:rPr lang="en-GB"/>
            </a:br>
            <a:r>
              <a:rPr lang="en-GB" sz="3000">
                <a:solidFill>
                  <a:srgbClr val="005EB8"/>
                </a:solidFill>
                <a:latin typeface="Arial"/>
                <a:cs typeface="Arial"/>
              </a:rPr>
              <a:t>7. Patient Safety Education and Training</a:t>
            </a:r>
            <a:br>
              <a:rPr lang="en-GB"/>
            </a:br>
            <a:endParaRPr lang="en-GB"/>
          </a:p>
        </p:txBody>
      </p:sp>
      <p:sp>
        <p:nvSpPr>
          <p:cNvPr id="3" name="Content Placeholder 2">
            <a:extLst>
              <a:ext uri="{FF2B5EF4-FFF2-40B4-BE49-F238E27FC236}">
                <a16:creationId xmlns:a16="http://schemas.microsoft.com/office/drawing/2014/main" id="{55E2CCD5-075E-4593-8E2F-DC44FA9C5059}"/>
              </a:ext>
            </a:extLst>
          </p:cNvPr>
          <p:cNvSpPr>
            <a:spLocks noGrp="1"/>
          </p:cNvSpPr>
          <p:nvPr>
            <p:ph idx="1"/>
          </p:nvPr>
        </p:nvSpPr>
        <p:spPr>
          <a:xfrm>
            <a:off x="838200" y="1559295"/>
            <a:ext cx="10515600" cy="3500977"/>
          </a:xfrm>
        </p:spPr>
        <p:txBody>
          <a:bodyPr vert="horz" lIns="91440" tIns="45720" rIns="91440" bIns="45720" rtlCol="0" anchor="t">
            <a:normAutofit/>
          </a:bodyPr>
          <a:lstStyle/>
          <a:p>
            <a:endParaRPr lang="en-GB" dirty="0">
              <a:cs typeface="Calibri"/>
            </a:endParaRPr>
          </a:p>
          <a:p>
            <a:r>
              <a:rPr lang="en-GB" sz="2400" dirty="0">
                <a:latin typeface="Arial"/>
                <a:cs typeface="Arial"/>
              </a:rPr>
              <a:t>Publication of the patient safety syllabus is pending </a:t>
            </a:r>
          </a:p>
          <a:p>
            <a:r>
              <a:rPr lang="en-GB" sz="2400" dirty="0">
                <a:latin typeface="Arial"/>
                <a:cs typeface="Arial"/>
              </a:rPr>
              <a:t>Five levels of patient safety training will be available across organisations starting with training in the </a:t>
            </a:r>
            <a:r>
              <a:rPr lang="en-GB" sz="2400" i="1" dirty="0">
                <a:latin typeface="Arial"/>
                <a:cs typeface="Arial"/>
              </a:rPr>
              <a:t>essentials of patient safety </a:t>
            </a:r>
            <a:r>
              <a:rPr lang="en-GB" sz="2400" dirty="0">
                <a:latin typeface="Arial"/>
                <a:cs typeface="Arial"/>
              </a:rPr>
              <a:t>for all staff by April 2023. </a:t>
            </a:r>
          </a:p>
        </p:txBody>
      </p:sp>
    </p:spTree>
    <p:extLst>
      <p:ext uri="{BB962C8B-B14F-4D97-AF65-F5344CB8AC3E}">
        <p14:creationId xmlns:p14="http://schemas.microsoft.com/office/powerpoint/2010/main" val="21177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515E-335C-46D5-9DFA-84754C5AA381}"/>
              </a:ext>
            </a:extLst>
          </p:cNvPr>
          <p:cNvSpPr>
            <a:spLocks noGrp="1"/>
          </p:cNvSpPr>
          <p:nvPr>
            <p:ph type="title"/>
          </p:nvPr>
        </p:nvSpPr>
        <p:spPr/>
        <p:txBody>
          <a:bodyPr>
            <a:normAutofit fontScale="90000"/>
          </a:bodyPr>
          <a:lstStyle/>
          <a:p>
            <a:br>
              <a:rPr lang="en-GB"/>
            </a:br>
            <a:r>
              <a:rPr lang="en-GB" sz="3000">
                <a:solidFill>
                  <a:srgbClr val="005EB8"/>
                </a:solidFill>
                <a:latin typeface="Arial"/>
                <a:cs typeface="Arial"/>
              </a:rPr>
              <a:t>8. National Patient Safety Improvement Programmes</a:t>
            </a:r>
            <a:br>
              <a:rPr lang="en-GB"/>
            </a:br>
            <a:endParaRPr lang="en-GB"/>
          </a:p>
        </p:txBody>
      </p:sp>
      <p:sp>
        <p:nvSpPr>
          <p:cNvPr id="3" name="Content Placeholder 2">
            <a:extLst>
              <a:ext uri="{FF2B5EF4-FFF2-40B4-BE49-F238E27FC236}">
                <a16:creationId xmlns:a16="http://schemas.microsoft.com/office/drawing/2014/main" id="{62EF183D-E544-45F7-92E0-257D1A280B8F}"/>
              </a:ext>
            </a:extLst>
          </p:cNvPr>
          <p:cNvSpPr>
            <a:spLocks noGrp="1"/>
          </p:cNvSpPr>
          <p:nvPr>
            <p:ph idx="1"/>
          </p:nvPr>
        </p:nvSpPr>
        <p:spPr>
          <a:xfrm>
            <a:off x="538660" y="2000305"/>
            <a:ext cx="10515600" cy="3356786"/>
          </a:xfrm>
        </p:spPr>
        <p:txBody>
          <a:bodyPr vert="horz" lIns="91440" tIns="45720" rIns="91440" bIns="45720" rtlCol="0" anchor="t">
            <a:noAutofit/>
          </a:bodyPr>
          <a:lstStyle/>
          <a:p>
            <a:pPr lvl="1">
              <a:lnSpc>
                <a:spcPct val="160000"/>
              </a:lnSpc>
            </a:pPr>
            <a:r>
              <a:rPr lang="en-GB" dirty="0">
                <a:latin typeface="Arial" panose="020B0604020202020204" pitchFamily="34" charset="0"/>
                <a:ea typeface="+mn-lt"/>
                <a:cs typeface="Arial" panose="020B0604020202020204" pitchFamily="34" charset="0"/>
              </a:rPr>
              <a:t>Aligned to national improvement priorities - mental health, maternity, medication safety, deterioration, scale and spread </a:t>
            </a:r>
            <a:endParaRPr lang="en-GB" dirty="0">
              <a:latin typeface="Arial" panose="020B0604020202020204" pitchFamily="34" charset="0"/>
              <a:cs typeface="Arial" panose="020B0604020202020204" pitchFamily="34" charset="0"/>
            </a:endParaRPr>
          </a:p>
          <a:p>
            <a:pPr lvl="1">
              <a:lnSpc>
                <a:spcPct val="160000"/>
              </a:lnSpc>
            </a:pPr>
            <a:r>
              <a:rPr lang="en-GB" dirty="0">
                <a:latin typeface="Arial" panose="020B0604020202020204" pitchFamily="34" charset="0"/>
                <a:ea typeface="+mn-lt"/>
                <a:cs typeface="Arial" panose="020B0604020202020204" pitchFamily="34" charset="0"/>
              </a:rPr>
              <a:t>Delivery supported by Patient Safety Collaboratives (PSC) as hosted by the 3 London Academic Health Service Networks (AHSNs)  </a:t>
            </a:r>
          </a:p>
          <a:p>
            <a:pPr lvl="1">
              <a:lnSpc>
                <a:spcPct val="160000"/>
              </a:lnSpc>
            </a:pPr>
            <a:r>
              <a:rPr lang="en-GB" dirty="0">
                <a:latin typeface="Arial" panose="020B0604020202020204" pitchFamily="34" charset="0"/>
                <a:ea typeface="+mn-lt"/>
                <a:cs typeface="Arial" panose="020B0604020202020204" pitchFamily="34" charset="0"/>
              </a:rPr>
              <a:t>PSCs are aligned to specialist networks e.g. cancer etc. </a:t>
            </a:r>
            <a:endParaRPr lang="en-GB" dirty="0">
              <a:latin typeface="Arial" panose="020B0604020202020204" pitchFamily="34" charset="0"/>
              <a:cs typeface="Arial" panose="020B0604020202020204" pitchFamily="34" charset="0"/>
            </a:endParaRPr>
          </a:p>
          <a:p>
            <a:pPr lvl="1">
              <a:lnSpc>
                <a:spcPct val="160000"/>
              </a:lnSpc>
            </a:pPr>
            <a:endParaRPr lang="en-GB" dirty="0">
              <a:latin typeface="Arial" panose="020B0604020202020204" pitchFamily="34" charset="0"/>
              <a:cs typeface="Arial" panose="020B0604020202020204" pitchFamily="34" charset="0"/>
            </a:endParaRPr>
          </a:p>
          <a:p>
            <a:pPr>
              <a:lnSpc>
                <a:spcPct val="160000"/>
              </a:lnSpc>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84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1154777" y="936961"/>
            <a:ext cx="7493562" cy="615722"/>
          </a:xfrm>
        </p:spPr>
        <p:txBody>
          <a:bodyPr>
            <a:normAutofit/>
          </a:bodyPr>
          <a:lstStyle/>
          <a:p>
            <a:r>
              <a:rPr lang="en-GB" sz="3000">
                <a:latin typeface="Arial"/>
                <a:cs typeface="Arial"/>
              </a:rPr>
              <a:t>9. COVID-19 recovery planning</a:t>
            </a:r>
            <a:endParaRPr lang="en-US"/>
          </a:p>
        </p:txBody>
      </p:sp>
      <p:sp>
        <p:nvSpPr>
          <p:cNvPr id="7" name="Content Placeholder 6">
            <a:extLst>
              <a:ext uri="{FF2B5EF4-FFF2-40B4-BE49-F238E27FC236}">
                <a16:creationId xmlns:a16="http://schemas.microsoft.com/office/drawing/2014/main" id="{0179C84C-307E-4E08-8E80-1DC7025BCB15}"/>
              </a:ext>
            </a:extLst>
          </p:cNvPr>
          <p:cNvSpPr>
            <a:spLocks noGrp="1"/>
          </p:cNvSpPr>
          <p:nvPr>
            <p:ph sz="quarter" idx="10"/>
          </p:nvPr>
        </p:nvSpPr>
        <p:spPr>
          <a:xfrm>
            <a:off x="1035176" y="1918694"/>
            <a:ext cx="10044156" cy="3326244"/>
          </a:xfrm>
        </p:spPr>
        <p:txBody>
          <a:bodyPr vert="horz" lIns="91440" tIns="45720" rIns="91440" bIns="45720" rtlCol="0" anchor="t">
            <a:normAutofit/>
          </a:bodyPr>
          <a:lstStyle/>
          <a:p>
            <a:r>
              <a:rPr lang="en-GB" sz="2400" dirty="0">
                <a:latin typeface="Arial"/>
                <a:cs typeface="Arial"/>
              </a:rPr>
              <a:t>Implementation of national planning/recovery guidance when available. Including the guidance on Learning from hospital-onset COVID-19 Guidance Note 28, July 2021</a:t>
            </a:r>
            <a:endParaRPr lang="en-US" sz="2400" dirty="0">
              <a:latin typeface="Arial"/>
              <a:cs typeface="Arial"/>
            </a:endParaRPr>
          </a:p>
          <a:p>
            <a:endParaRPr lang="en-GB" sz="2400" dirty="0">
              <a:latin typeface="Arial"/>
              <a:cs typeface="Arial"/>
            </a:endParaRPr>
          </a:p>
          <a:p>
            <a:r>
              <a:rPr lang="en-GB" sz="2400" dirty="0">
                <a:latin typeface="Arial"/>
                <a:cs typeface="Arial"/>
              </a:rPr>
              <a:t>Investigating outstanding declared Serious Incidents during COVID-19 as required</a:t>
            </a:r>
            <a:endParaRPr lang="en-US" sz="2400" dirty="0">
              <a:latin typeface="Arial"/>
              <a:cs typeface="Arial"/>
            </a:endParaRPr>
          </a:p>
          <a:p>
            <a:endParaRPr lang="en-GB" sz="2400" dirty="0">
              <a:latin typeface="Arial"/>
              <a:cs typeface="Arial"/>
            </a:endParaRPr>
          </a:p>
          <a:p>
            <a:r>
              <a:rPr lang="en-GB" sz="2400" dirty="0">
                <a:latin typeface="Arial"/>
                <a:cs typeface="Arial"/>
              </a:rPr>
              <a:t>Introduction of new models of care.</a:t>
            </a:r>
            <a:endParaRPr lang="en-US" sz="2400" dirty="0">
              <a:latin typeface="Arial"/>
              <a:cs typeface="Arial"/>
            </a:endParaRPr>
          </a:p>
          <a:p>
            <a:endParaRPr lang="en-US" sz="2400" dirty="0">
              <a:latin typeface="Arial"/>
              <a:cs typeface="Arial"/>
            </a:endParaRPr>
          </a:p>
          <a:p>
            <a:endParaRPr lang="en-US" sz="2400" dirty="0">
              <a:latin typeface="Arial"/>
              <a:cs typeface="Arial"/>
            </a:endParaRPr>
          </a:p>
          <a:p>
            <a:pPr>
              <a:spcAft>
                <a:spcPts val="1200"/>
              </a:spcAft>
            </a:pPr>
            <a:endParaRPr lang="en-GB" sz="2400" dirty="0"/>
          </a:p>
          <a:p>
            <a:endParaRPr lang="en-GB" sz="2400" dirty="0"/>
          </a:p>
        </p:txBody>
      </p:sp>
    </p:spTree>
    <p:extLst>
      <p:ext uri="{BB962C8B-B14F-4D97-AF65-F5344CB8AC3E}">
        <p14:creationId xmlns:p14="http://schemas.microsoft.com/office/powerpoint/2010/main" val="151186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1154777" y="936961"/>
            <a:ext cx="7493562" cy="615722"/>
          </a:xfrm>
        </p:spPr>
        <p:txBody>
          <a:bodyPr>
            <a:normAutofit/>
          </a:bodyPr>
          <a:lstStyle/>
          <a:p>
            <a:r>
              <a:rPr lang="en-GB" sz="3000">
                <a:latin typeface="Arial"/>
                <a:cs typeface="Arial"/>
              </a:rPr>
              <a:t>10. Health Inequalities</a:t>
            </a:r>
            <a:endParaRPr lang="en-GB" sz="3000"/>
          </a:p>
        </p:txBody>
      </p:sp>
      <p:sp>
        <p:nvSpPr>
          <p:cNvPr id="7" name="Content Placeholder 6">
            <a:extLst>
              <a:ext uri="{FF2B5EF4-FFF2-40B4-BE49-F238E27FC236}">
                <a16:creationId xmlns:a16="http://schemas.microsoft.com/office/drawing/2014/main" id="{0179C84C-307E-4E08-8E80-1DC7025BCB15}"/>
              </a:ext>
            </a:extLst>
          </p:cNvPr>
          <p:cNvSpPr>
            <a:spLocks noGrp="1"/>
          </p:cNvSpPr>
          <p:nvPr>
            <p:ph sz="quarter" idx="10"/>
          </p:nvPr>
        </p:nvSpPr>
        <p:spPr>
          <a:xfrm>
            <a:off x="1035176" y="1918694"/>
            <a:ext cx="9809800" cy="3326244"/>
          </a:xfrm>
        </p:spPr>
        <p:txBody>
          <a:bodyPr vert="horz" lIns="91440" tIns="45720" rIns="91440" bIns="45720" rtlCol="0" anchor="t">
            <a:normAutofit/>
          </a:bodyPr>
          <a:lstStyle/>
          <a:p>
            <a:pPr marL="0" indent="0">
              <a:buNone/>
            </a:pPr>
            <a:r>
              <a:rPr lang="en-GB" sz="2800" dirty="0">
                <a:latin typeface="Arial"/>
                <a:cs typeface="Arial"/>
              </a:rPr>
              <a:t>COVID-19 has had a disproportionate impact on many who already face disadvantage and discrimination. Important to:</a:t>
            </a:r>
          </a:p>
          <a:p>
            <a:r>
              <a:rPr lang="en-GB" sz="2800" dirty="0">
                <a:latin typeface="Arial"/>
                <a:cs typeface="Arial"/>
              </a:rPr>
              <a:t>Support improvement programmes which proactively engage those at risk of poor health outcomes</a:t>
            </a:r>
          </a:p>
          <a:p>
            <a:pPr marL="0" indent="0">
              <a:buNone/>
            </a:pPr>
            <a:endParaRPr lang="en-GB" sz="2800" dirty="0">
              <a:latin typeface="Arial"/>
              <a:cs typeface="Arial"/>
            </a:endParaRPr>
          </a:p>
          <a:p>
            <a:r>
              <a:rPr lang="en-GB" sz="2800" dirty="0">
                <a:latin typeface="Arial"/>
                <a:cs typeface="Arial"/>
              </a:rPr>
              <a:t>Ensure safety related datasets are complete and timely</a:t>
            </a:r>
          </a:p>
          <a:p>
            <a:endParaRPr lang="en-GB" sz="2800" dirty="0">
              <a:latin typeface="Arial"/>
              <a:cs typeface="Arial"/>
            </a:endParaRPr>
          </a:p>
          <a:p>
            <a:endParaRPr lang="en-US" sz="2800" dirty="0">
              <a:latin typeface="Arial"/>
              <a:cs typeface="Arial"/>
            </a:endParaRPr>
          </a:p>
          <a:p>
            <a:endParaRPr lang="en-US" sz="2800" dirty="0"/>
          </a:p>
          <a:p>
            <a:pPr>
              <a:spcAft>
                <a:spcPts val="1200"/>
              </a:spcAft>
            </a:pPr>
            <a:endParaRPr lang="en-GB" sz="2800" dirty="0"/>
          </a:p>
          <a:p>
            <a:endParaRPr lang="en-GB" sz="2800" dirty="0"/>
          </a:p>
        </p:txBody>
      </p:sp>
    </p:spTree>
    <p:extLst>
      <p:ext uri="{BB962C8B-B14F-4D97-AF65-F5344CB8AC3E}">
        <p14:creationId xmlns:p14="http://schemas.microsoft.com/office/powerpoint/2010/main" val="45744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DB23-D6EA-4833-BF34-478E928406C3}"/>
              </a:ext>
            </a:extLst>
          </p:cNvPr>
          <p:cNvSpPr>
            <a:spLocks noGrp="1"/>
          </p:cNvSpPr>
          <p:nvPr>
            <p:ph type="title"/>
          </p:nvPr>
        </p:nvSpPr>
        <p:spPr>
          <a:xfrm>
            <a:off x="977185" y="2751370"/>
            <a:ext cx="4455949" cy="611649"/>
          </a:xfrm>
        </p:spPr>
        <p:txBody>
          <a:bodyPr/>
          <a:lstStyle/>
          <a:p>
            <a:r>
              <a:rPr lang="en-GB" dirty="0"/>
              <a:t>Thanks for listening</a:t>
            </a:r>
          </a:p>
        </p:txBody>
      </p:sp>
      <p:pic>
        <p:nvPicPr>
          <p:cNvPr id="3" name="Picture 2" descr="Logo, company name&#10;&#10;Description automatically generated">
            <a:extLst>
              <a:ext uri="{FF2B5EF4-FFF2-40B4-BE49-F238E27FC236}">
                <a16:creationId xmlns:a16="http://schemas.microsoft.com/office/drawing/2014/main" id="{83B1E452-37E1-416E-A2F8-24D253890695}"/>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0" y="0"/>
            <a:ext cx="3048000" cy="1284418"/>
          </a:xfrm>
          <a:prstGeom prst="rect">
            <a:avLst/>
          </a:prstGeom>
        </p:spPr>
      </p:pic>
    </p:spTree>
    <p:extLst>
      <p:ext uri="{BB962C8B-B14F-4D97-AF65-F5344CB8AC3E}">
        <p14:creationId xmlns:p14="http://schemas.microsoft.com/office/powerpoint/2010/main" val="213552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2B0C29-A89C-4CF1-82E2-09A83571B7A1}"/>
              </a:ext>
            </a:extLst>
          </p:cNvPr>
          <p:cNvSpPr txBox="1"/>
          <p:nvPr/>
        </p:nvSpPr>
        <p:spPr>
          <a:xfrm>
            <a:off x="2218944" y="302103"/>
            <a:ext cx="55006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NHS Patient Safety Strategy</a:t>
            </a:r>
          </a:p>
        </p:txBody>
      </p:sp>
      <p:sp>
        <p:nvSpPr>
          <p:cNvPr id="3" name="TextBox 2"/>
          <p:cNvSpPr txBox="1"/>
          <p:nvPr/>
        </p:nvSpPr>
        <p:spPr>
          <a:xfrm>
            <a:off x="629004" y="1021293"/>
            <a:ext cx="1910259"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PS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curriculum</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for training NHS staff</a:t>
            </a:r>
          </a:p>
        </p:txBody>
      </p:sp>
      <p:sp>
        <p:nvSpPr>
          <p:cNvPr id="5" name="TextBox 4"/>
          <p:cNvSpPr txBox="1"/>
          <p:nvPr/>
        </p:nvSpPr>
        <p:spPr>
          <a:xfrm>
            <a:off x="421330" y="4484076"/>
            <a:ext cx="2117933"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PS specialists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to lead safety improvement</a:t>
            </a:r>
          </a:p>
        </p:txBody>
      </p:sp>
      <p:sp>
        <p:nvSpPr>
          <p:cNvPr id="6" name="TextBox 5"/>
          <p:cNvSpPr txBox="1"/>
          <p:nvPr/>
        </p:nvSpPr>
        <p:spPr>
          <a:xfrm>
            <a:off x="4108769" y="5082795"/>
            <a:ext cx="2367185"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New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cultural metrics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to measure safety</a:t>
            </a:r>
          </a:p>
        </p:txBody>
      </p:sp>
      <p:sp>
        <p:nvSpPr>
          <p:cNvPr id="7" name="TextBox 6"/>
          <p:cNvSpPr txBox="1"/>
          <p:nvPr/>
        </p:nvSpPr>
        <p:spPr>
          <a:xfrm>
            <a:off x="5263311" y="1378218"/>
            <a:ext cx="2848441"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New digital incident reporting system for staff &amp; patients. Now called</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 LFPSE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(Learn from patient safety events)</a:t>
            </a:r>
          </a:p>
        </p:txBody>
      </p:sp>
      <p:sp>
        <p:nvSpPr>
          <p:cNvPr id="8" name="TextBox 7"/>
          <p:cNvSpPr txBox="1"/>
          <p:nvPr/>
        </p:nvSpPr>
        <p:spPr>
          <a:xfrm>
            <a:off x="8330268" y="3930079"/>
            <a:ext cx="2848441"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New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Patient Safety Incident Response Framework</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to improve how the NHS responds to harm</a:t>
            </a:r>
          </a:p>
        </p:txBody>
      </p:sp>
      <p:sp>
        <p:nvSpPr>
          <p:cNvPr id="10" name="TextBox 9"/>
          <p:cNvSpPr txBox="1"/>
          <p:nvPr/>
        </p:nvSpPr>
        <p:spPr>
          <a:xfrm>
            <a:off x="3027284" y="2813070"/>
            <a:ext cx="1941982"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More effective National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Safety Alerts</a:t>
            </a:r>
          </a:p>
        </p:txBody>
      </p:sp>
      <p:sp>
        <p:nvSpPr>
          <p:cNvPr id="11" name="TextBox 10"/>
          <p:cNvSpPr txBox="1"/>
          <p:nvPr/>
        </p:nvSpPr>
        <p:spPr>
          <a:xfrm>
            <a:off x="8844119" y="1236681"/>
            <a:ext cx="2481019"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National PS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Improvement Programme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delivered by Patient Safety Collaboratives</a:t>
            </a:r>
          </a:p>
        </p:txBody>
      </p:sp>
      <p:sp>
        <p:nvSpPr>
          <p:cNvPr id="12" name="TextBox 11"/>
          <p:cNvSpPr txBox="1"/>
          <p:nvPr/>
        </p:nvSpPr>
        <p:spPr>
          <a:xfrm>
            <a:off x="421330" y="2813070"/>
            <a:ext cx="231448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National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medical examiner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service</a:t>
            </a:r>
          </a:p>
        </p:txBody>
      </p:sp>
    </p:spTree>
    <p:extLst>
      <p:ext uri="{BB962C8B-B14F-4D97-AF65-F5344CB8AC3E}">
        <p14:creationId xmlns:p14="http://schemas.microsoft.com/office/powerpoint/2010/main" val="241755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2B0C29-A89C-4CF1-82E2-09A83571B7A1}"/>
              </a:ext>
            </a:extLst>
          </p:cNvPr>
          <p:cNvSpPr txBox="1"/>
          <p:nvPr/>
        </p:nvSpPr>
        <p:spPr>
          <a:xfrm>
            <a:off x="2218944" y="302103"/>
            <a:ext cx="55006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NHS Patient Safety Strategy</a:t>
            </a:r>
          </a:p>
        </p:txBody>
      </p:sp>
      <p:sp>
        <p:nvSpPr>
          <p:cNvPr id="3" name="TextBox 2"/>
          <p:cNvSpPr txBox="1"/>
          <p:nvPr/>
        </p:nvSpPr>
        <p:spPr>
          <a:xfrm>
            <a:off x="629004" y="1021293"/>
            <a:ext cx="1910259"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PS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curriculum</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for training NHS staff</a:t>
            </a:r>
          </a:p>
        </p:txBody>
      </p:sp>
      <p:sp>
        <p:nvSpPr>
          <p:cNvPr id="5" name="TextBox 4"/>
          <p:cNvSpPr txBox="1"/>
          <p:nvPr/>
        </p:nvSpPr>
        <p:spPr>
          <a:xfrm>
            <a:off x="421330" y="4484076"/>
            <a:ext cx="2117933"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PS specialists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to lead safety improvement</a:t>
            </a:r>
          </a:p>
        </p:txBody>
      </p:sp>
      <p:sp>
        <p:nvSpPr>
          <p:cNvPr id="6" name="TextBox 5"/>
          <p:cNvSpPr txBox="1"/>
          <p:nvPr/>
        </p:nvSpPr>
        <p:spPr>
          <a:xfrm>
            <a:off x="4108769" y="5082795"/>
            <a:ext cx="2367185"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New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cultural metrics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to measure safety</a:t>
            </a:r>
          </a:p>
        </p:txBody>
      </p:sp>
      <p:sp>
        <p:nvSpPr>
          <p:cNvPr id="7" name="TextBox 6"/>
          <p:cNvSpPr txBox="1"/>
          <p:nvPr/>
        </p:nvSpPr>
        <p:spPr>
          <a:xfrm>
            <a:off x="5263311" y="1378218"/>
            <a:ext cx="2848441"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New digital incident reporting system for staff &amp; patients. Now called</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 LFPSE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(Learn from patient safety events)</a:t>
            </a:r>
          </a:p>
        </p:txBody>
      </p:sp>
      <p:sp>
        <p:nvSpPr>
          <p:cNvPr id="8" name="TextBox 7"/>
          <p:cNvSpPr txBox="1"/>
          <p:nvPr/>
        </p:nvSpPr>
        <p:spPr>
          <a:xfrm>
            <a:off x="8330268" y="3930079"/>
            <a:ext cx="2848441"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New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Patient Safety Incident Response Framework</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 to improve how the NHS responds to harm</a:t>
            </a:r>
          </a:p>
        </p:txBody>
      </p:sp>
      <p:sp>
        <p:nvSpPr>
          <p:cNvPr id="10" name="TextBox 9"/>
          <p:cNvSpPr txBox="1"/>
          <p:nvPr/>
        </p:nvSpPr>
        <p:spPr>
          <a:xfrm>
            <a:off x="3027284" y="2813070"/>
            <a:ext cx="1941982"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More effective National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Safety Alerts</a:t>
            </a:r>
          </a:p>
        </p:txBody>
      </p:sp>
      <p:sp>
        <p:nvSpPr>
          <p:cNvPr id="11" name="TextBox 10"/>
          <p:cNvSpPr txBox="1"/>
          <p:nvPr/>
        </p:nvSpPr>
        <p:spPr>
          <a:xfrm>
            <a:off x="8844119" y="1236681"/>
            <a:ext cx="2481019"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National PS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Improvement Programme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delivered by Patient Safety Collaboratives</a:t>
            </a:r>
          </a:p>
        </p:txBody>
      </p:sp>
      <p:sp>
        <p:nvSpPr>
          <p:cNvPr id="12" name="TextBox 11"/>
          <p:cNvSpPr txBox="1"/>
          <p:nvPr/>
        </p:nvSpPr>
        <p:spPr>
          <a:xfrm>
            <a:off x="421330" y="2813070"/>
            <a:ext cx="231448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National </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medical examiner </a:t>
            </a: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service</a:t>
            </a:r>
          </a:p>
        </p:txBody>
      </p:sp>
      <p:sp>
        <p:nvSpPr>
          <p:cNvPr id="2" name="Oval 1">
            <a:extLst>
              <a:ext uri="{FF2B5EF4-FFF2-40B4-BE49-F238E27FC236}">
                <a16:creationId xmlns:a16="http://schemas.microsoft.com/office/drawing/2014/main" id="{62794C2F-761F-4509-A8F6-485BCCE63A27}"/>
              </a:ext>
            </a:extLst>
          </p:cNvPr>
          <p:cNvSpPr/>
          <p:nvPr/>
        </p:nvSpPr>
        <p:spPr>
          <a:xfrm>
            <a:off x="8268066" y="3597900"/>
            <a:ext cx="3071674" cy="29207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6B4404C-C5F0-4E49-A2F9-F2B50552D8FD}"/>
              </a:ext>
            </a:extLst>
          </p:cNvPr>
          <p:cNvSpPr/>
          <p:nvPr/>
        </p:nvSpPr>
        <p:spPr>
          <a:xfrm>
            <a:off x="42735" y="3686542"/>
            <a:ext cx="3071674" cy="29207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96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D0B66D4-97F6-4B28-A18B-7B80715537D5}"/>
              </a:ext>
            </a:extLst>
          </p:cNvPr>
          <p:cNvPicPr>
            <a:picLocks noGrp="1" noChangeAspect="1"/>
          </p:cNvPicPr>
          <p:nvPr>
            <p:ph idx="1"/>
          </p:nvPr>
        </p:nvPicPr>
        <p:blipFill rotWithShape="1">
          <a:blip r:embed="rId2"/>
          <a:srcRect l="18656" t="26101" r="68523" b="9748"/>
          <a:stretch/>
        </p:blipFill>
        <p:spPr>
          <a:xfrm rot="164162">
            <a:off x="8191456" y="873321"/>
            <a:ext cx="3416960" cy="4822155"/>
          </a:xfrm>
          <a:ln w="12700">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7CB575D5-983A-4DBD-92B5-54E6BAB49381}"/>
              </a:ext>
            </a:extLst>
          </p:cNvPr>
          <p:cNvSpPr txBox="1"/>
          <p:nvPr/>
        </p:nvSpPr>
        <p:spPr>
          <a:xfrm>
            <a:off x="597077" y="794515"/>
            <a:ext cx="7108740" cy="5440464"/>
          </a:xfrm>
          <a:prstGeom prst="rect">
            <a:avLst/>
          </a:prstGeom>
          <a:noFill/>
        </p:spPr>
        <p:txBody>
          <a:bodyPr wrap="square" rtlCol="0">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The Role of PS Specialist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role supports the development of a patient safety culture and safety systems and requires sufficient seniority to engage directly with the executive team (or the equivalent level of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They will support the executive team to understand the most effective approaches to improving patient safety, and ensuring that any patient safety-related responsibilities held by different executives are effectively aligned.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expectation is 1 x FTE at band 8 range, but this may be a shared role, or more than 1 x FTE across large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TextBox 1">
            <a:extLst>
              <a:ext uri="{FF2B5EF4-FFF2-40B4-BE49-F238E27FC236}">
                <a16:creationId xmlns:a16="http://schemas.microsoft.com/office/drawing/2014/main" id="{8C1B587B-BBCF-499F-A05B-3B639FF0CB22}"/>
              </a:ext>
            </a:extLst>
          </p:cNvPr>
          <p:cNvSpPr txBox="1"/>
          <p:nvPr/>
        </p:nvSpPr>
        <p:spPr>
          <a:xfrm rot="185024">
            <a:off x="9232777" y="609850"/>
            <a:ext cx="1686757" cy="369332"/>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Job Description</a:t>
            </a:r>
          </a:p>
        </p:txBody>
      </p:sp>
    </p:spTree>
    <p:extLst>
      <p:ext uri="{BB962C8B-B14F-4D97-AF65-F5344CB8AC3E}">
        <p14:creationId xmlns:p14="http://schemas.microsoft.com/office/powerpoint/2010/main" val="102222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D10F-8BC0-4BE6-AA69-8FE2055BEDB4}"/>
              </a:ext>
            </a:extLst>
          </p:cNvPr>
          <p:cNvSpPr>
            <a:spLocks noGrp="1"/>
          </p:cNvSpPr>
          <p:nvPr>
            <p:ph type="title"/>
          </p:nvPr>
        </p:nvSpPr>
        <p:spPr>
          <a:xfrm>
            <a:off x="1276004" y="928302"/>
            <a:ext cx="7493562" cy="615722"/>
          </a:xfrm>
        </p:spPr>
        <p:txBody>
          <a:bodyPr>
            <a:normAutofit/>
          </a:bodyPr>
          <a:lstStyle/>
          <a:p>
            <a:r>
              <a:rPr lang="en-GB" sz="3000">
                <a:latin typeface="Arial"/>
                <a:cs typeface="Arial"/>
              </a:rPr>
              <a:t> </a:t>
            </a:r>
            <a:endParaRPr lang="en-GB" sz="3000" dirty="0">
              <a:latin typeface="Arial"/>
              <a:cs typeface="Arial"/>
            </a:endParaRPr>
          </a:p>
        </p:txBody>
      </p:sp>
      <p:sp>
        <p:nvSpPr>
          <p:cNvPr id="7" name="Content Placeholder 6">
            <a:extLst>
              <a:ext uri="{FF2B5EF4-FFF2-40B4-BE49-F238E27FC236}">
                <a16:creationId xmlns:a16="http://schemas.microsoft.com/office/drawing/2014/main" id="{0179C84C-307E-4E08-8E80-1DC7025BCB15}"/>
              </a:ext>
            </a:extLst>
          </p:cNvPr>
          <p:cNvSpPr>
            <a:spLocks noGrp="1"/>
          </p:cNvSpPr>
          <p:nvPr>
            <p:ph sz="quarter" idx="10"/>
          </p:nvPr>
        </p:nvSpPr>
        <p:spPr>
          <a:xfrm>
            <a:off x="946399" y="471633"/>
            <a:ext cx="10310485" cy="3326244"/>
          </a:xfrm>
        </p:spPr>
        <p:txBody>
          <a:bodyPr vert="horz" lIns="91440" tIns="45720" rIns="91440" bIns="45720" rtlCol="0" anchor="t">
            <a:noAutofit/>
          </a:bodyPr>
          <a:lstStyle/>
          <a:p>
            <a:pPr marL="0" indent="0" fontAlgn="base">
              <a:buNone/>
            </a:pPr>
            <a:endParaRPr lang="en-GB" sz="2400">
              <a:solidFill>
                <a:srgbClr val="000000"/>
              </a:solidFill>
            </a:endParaRPr>
          </a:p>
          <a:p>
            <a:pPr marL="0" indent="0" fontAlgn="base">
              <a:buNone/>
            </a:pPr>
            <a:r>
              <a:rPr lang="en-GB" sz="2800" b="1">
                <a:solidFill>
                  <a:srgbClr val="005EB8"/>
                </a:solidFill>
              </a:rPr>
              <a:t>Background to PS Specialist Appointments</a:t>
            </a:r>
            <a:endParaRPr lang="en-GB" sz="2800">
              <a:solidFill>
                <a:srgbClr val="000000"/>
              </a:solidFill>
            </a:endParaRPr>
          </a:p>
          <a:p>
            <a:pPr marL="0" indent="0" fontAlgn="base">
              <a:buNone/>
            </a:pPr>
            <a:endParaRPr lang="en-GB" sz="2400">
              <a:solidFill>
                <a:srgbClr val="000000"/>
              </a:solidFill>
            </a:endParaRPr>
          </a:p>
          <a:p>
            <a:pPr fontAlgn="base"/>
            <a:r>
              <a:rPr lang="en-GB" sz="2400">
                <a:solidFill>
                  <a:srgbClr val="000000"/>
                </a:solidFill>
              </a:rPr>
              <a:t>Invitations to designate PSS sent to trusts and CCGs in September 2020</a:t>
            </a:r>
          </a:p>
          <a:p>
            <a:pPr lvl="0" fontAlgn="base"/>
            <a:r>
              <a:rPr lang="en-GB" sz="2400">
                <a:solidFill>
                  <a:srgbClr val="000000"/>
                </a:solidFill>
              </a:rPr>
              <a:t>Nationally there are over 700 PSS covering around 340 organisations, that is 96% coverage of trusts and CCGs. </a:t>
            </a:r>
          </a:p>
          <a:p>
            <a:pPr lvl="0" fontAlgn="base"/>
            <a:r>
              <a:rPr lang="en-GB" sz="2400">
                <a:solidFill>
                  <a:srgbClr val="000000"/>
                </a:solidFill>
              </a:rPr>
              <a:t>The requirement for organisations to have a PSS is included in the NHS standard contract  </a:t>
            </a:r>
          </a:p>
          <a:p>
            <a:pPr fontAlgn="base"/>
            <a:r>
              <a:rPr lang="en-GB" sz="2400">
                <a:solidFill>
                  <a:srgbClr val="000000"/>
                </a:solidFill>
              </a:rPr>
              <a:t>A needs analysis was undertaken by national team and the aim is to help develop and support the PSS at national and regional level </a:t>
            </a:r>
          </a:p>
          <a:p>
            <a:pPr marL="0" indent="0" fontAlgn="base">
              <a:buNone/>
            </a:pPr>
            <a:endParaRPr lang="en-GB" sz="2400">
              <a:solidFill>
                <a:srgbClr val="000000"/>
              </a:solidFill>
            </a:endParaRPr>
          </a:p>
          <a:p>
            <a:pPr fontAlgn="base"/>
            <a:endParaRPr lang="en-GB" sz="2400">
              <a:solidFill>
                <a:srgbClr val="000000"/>
              </a:solidFill>
            </a:endParaRPr>
          </a:p>
          <a:p>
            <a:endParaRPr lang="en-GB" sz="2400"/>
          </a:p>
          <a:p>
            <a:endParaRPr lang="en-GB" sz="2400" dirty="0"/>
          </a:p>
        </p:txBody>
      </p:sp>
    </p:spTree>
    <p:extLst>
      <p:ext uri="{BB962C8B-B14F-4D97-AF65-F5344CB8AC3E}">
        <p14:creationId xmlns:p14="http://schemas.microsoft.com/office/powerpoint/2010/main" val="380108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ndon Population Map — Information is Beautiful Awards">
            <a:extLst>
              <a:ext uri="{FF2B5EF4-FFF2-40B4-BE49-F238E27FC236}">
                <a16:creationId xmlns:a16="http://schemas.microsoft.com/office/drawing/2014/main" id="{219CCEBB-FBF0-6B42-BEF0-6D4BDC0DB2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3" t="4621" r="6217" b="6054"/>
          <a:stretch/>
        </p:blipFill>
        <p:spPr bwMode="auto">
          <a:xfrm>
            <a:off x="589006" y="532873"/>
            <a:ext cx="7339913" cy="61258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Free Person icon | Person icons PNG, ICO or ICNS">
            <a:extLst>
              <a:ext uri="{FF2B5EF4-FFF2-40B4-BE49-F238E27FC236}">
                <a16:creationId xmlns:a16="http://schemas.microsoft.com/office/drawing/2014/main" id="{77DA40B5-D8DC-B941-9249-7164284E1B46}"/>
              </a:ext>
            </a:extLst>
          </p:cNvPr>
          <p:cNvSpPr>
            <a:spLocks noChangeAspect="1" noChangeArrowheads="1"/>
          </p:cNvSpPr>
          <p:nvPr/>
        </p:nvSpPr>
        <p:spPr bwMode="auto">
          <a:xfrm>
            <a:off x="8699157" y="3276600"/>
            <a:ext cx="638432" cy="638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A group of people in matching outfits&#10;&#10;Description automatically generated with low confidence">
            <a:extLst>
              <a:ext uri="{FF2B5EF4-FFF2-40B4-BE49-F238E27FC236}">
                <a16:creationId xmlns:a16="http://schemas.microsoft.com/office/drawing/2014/main" id="{595BAA3D-0DB6-CA44-9BA2-81F4125050D0}"/>
              </a:ext>
            </a:extLst>
          </p:cNvPr>
          <p:cNvPicPr>
            <a:picLocks noChangeAspect="1"/>
          </p:cNvPicPr>
          <p:nvPr/>
        </p:nvPicPr>
        <p:blipFill>
          <a:blip r:embed="rId3"/>
          <a:stretch>
            <a:fillRect/>
          </a:stretch>
        </p:blipFill>
        <p:spPr>
          <a:xfrm>
            <a:off x="8266670" y="610288"/>
            <a:ext cx="3336324" cy="2224216"/>
          </a:xfrm>
          <a:prstGeom prst="rect">
            <a:avLst/>
          </a:prstGeom>
        </p:spPr>
      </p:pic>
      <p:sp>
        <p:nvSpPr>
          <p:cNvPr id="10" name="TextBox 9">
            <a:extLst>
              <a:ext uri="{FF2B5EF4-FFF2-40B4-BE49-F238E27FC236}">
                <a16:creationId xmlns:a16="http://schemas.microsoft.com/office/drawing/2014/main" id="{40022906-A833-2E49-A998-74F1B603E578}"/>
              </a:ext>
            </a:extLst>
          </p:cNvPr>
          <p:cNvSpPr txBox="1"/>
          <p:nvPr/>
        </p:nvSpPr>
        <p:spPr>
          <a:xfrm>
            <a:off x="2986446" y="168192"/>
            <a:ext cx="6219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London’s Patient Safety Specialists</a:t>
            </a:r>
          </a:p>
        </p:txBody>
      </p:sp>
      <p:sp>
        <p:nvSpPr>
          <p:cNvPr id="11" name="TextBox 10">
            <a:extLst>
              <a:ext uri="{FF2B5EF4-FFF2-40B4-BE49-F238E27FC236}">
                <a16:creationId xmlns:a16="http://schemas.microsoft.com/office/drawing/2014/main" id="{9CD10BE6-9E1F-D648-A6D5-2695864A182F}"/>
              </a:ext>
            </a:extLst>
          </p:cNvPr>
          <p:cNvSpPr txBox="1"/>
          <p:nvPr/>
        </p:nvSpPr>
        <p:spPr>
          <a:xfrm>
            <a:off x="6738151" y="2649152"/>
            <a:ext cx="529733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115 PS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34 trusts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5 CCG/ICSs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IHPs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trust has 9 PSS, many have just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average is 2.5 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0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71AD3-651D-42AB-B1C6-DEA3C0CAF996}"/>
              </a:ext>
            </a:extLst>
          </p:cNvPr>
          <p:cNvSpPr>
            <a:spLocks noGrp="1"/>
          </p:cNvSpPr>
          <p:nvPr>
            <p:ph sz="quarter" idx="10"/>
          </p:nvPr>
        </p:nvSpPr>
        <p:spPr>
          <a:xfrm>
            <a:off x="609602" y="1698911"/>
            <a:ext cx="10316899" cy="3858511"/>
          </a:xfrm>
        </p:spPr>
        <p:txBody>
          <a:bodyPr/>
          <a:lstStyle/>
          <a:p>
            <a:r>
              <a:rPr lang="en-GB" sz="2000" dirty="0"/>
              <a:t>All Board members should be aware of and support the PSS’s role and discuss as a board agenda item by February 2022 (letter from Aiden Fowler, August 2021)</a:t>
            </a:r>
          </a:p>
          <a:p>
            <a:r>
              <a:rPr lang="en-GB" sz="2000" dirty="0"/>
              <a:t>The PSS priorities document (circulated April 2021) should be reviewed and a PSS work plan agreed with the patient safety executive lead</a:t>
            </a:r>
          </a:p>
          <a:p>
            <a:r>
              <a:rPr lang="en-GB" sz="2000" dirty="0"/>
              <a:t>The PSS should be provided with sufficient time and resources to undertake their role and complete the patient safety training requirements (to level 5 of the Patient Safety Syllabus once available)</a:t>
            </a:r>
          </a:p>
          <a:p>
            <a:r>
              <a:rPr lang="en-GB" sz="2000" dirty="0"/>
              <a:t>There should be sufficient support / coaching / mentoring in place for the PSS to progress their personal and leadership development</a:t>
            </a:r>
          </a:p>
          <a:p>
            <a:endParaRPr lang="en-GB" sz="2000" dirty="0"/>
          </a:p>
        </p:txBody>
      </p:sp>
      <p:sp>
        <p:nvSpPr>
          <p:cNvPr id="3" name="Title 2">
            <a:extLst>
              <a:ext uri="{FF2B5EF4-FFF2-40B4-BE49-F238E27FC236}">
                <a16:creationId xmlns:a16="http://schemas.microsoft.com/office/drawing/2014/main" id="{E7EE7D18-4333-47F2-8D1F-09C082C36CCF}"/>
              </a:ext>
            </a:extLst>
          </p:cNvPr>
          <p:cNvSpPr>
            <a:spLocks noGrp="1"/>
          </p:cNvSpPr>
          <p:nvPr>
            <p:ph type="title"/>
          </p:nvPr>
        </p:nvSpPr>
        <p:spPr>
          <a:xfrm>
            <a:off x="609602" y="761707"/>
            <a:ext cx="8756073" cy="611649"/>
          </a:xfrm>
        </p:spPr>
        <p:txBody>
          <a:bodyPr/>
          <a:lstStyle/>
          <a:p>
            <a:r>
              <a:rPr lang="en-GB" sz="2800" b="1" dirty="0"/>
              <a:t>Priorities for Patient Safety</a:t>
            </a:r>
          </a:p>
        </p:txBody>
      </p:sp>
    </p:spTree>
    <p:extLst>
      <p:ext uri="{BB962C8B-B14F-4D97-AF65-F5344CB8AC3E}">
        <p14:creationId xmlns:p14="http://schemas.microsoft.com/office/powerpoint/2010/main" val="84350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D53988-4E4B-4B03-8B6B-3CF200FEBCC4}"/>
              </a:ext>
            </a:extLst>
          </p:cNvPr>
          <p:cNvSpPr>
            <a:spLocks noGrp="1"/>
          </p:cNvSpPr>
          <p:nvPr>
            <p:ph type="subTitle" idx="1"/>
          </p:nvPr>
        </p:nvSpPr>
        <p:spPr>
          <a:xfrm>
            <a:off x="567655" y="279998"/>
            <a:ext cx="10598091" cy="1655762"/>
          </a:xfrm>
        </p:spPr>
        <p:txBody>
          <a:bodyPr>
            <a:noAutofit/>
          </a:bodyPr>
          <a:lstStyle/>
          <a:p>
            <a:pPr lvl="0" algn="l">
              <a:lnSpc>
                <a:spcPct val="107000"/>
              </a:lnSpc>
              <a:spcAft>
                <a:spcPts val="800"/>
              </a:spcAft>
            </a:pPr>
            <a:r>
              <a:rPr lang="en-GB" b="1" dirty="0">
                <a:solidFill>
                  <a:srgbClr val="231F20"/>
                </a:solidFill>
                <a:latin typeface="Arial" panose="020B0604020202020204" pitchFamily="34" charset="0"/>
                <a:ea typeface="Calibri" panose="020F0502020204030204" pitchFamily="34" charset="0"/>
                <a:cs typeface="Arial" panose="020B0604020202020204" pitchFamily="34" charset="0"/>
              </a:rPr>
              <a:t>Patient Safety Strategy – Key Work Programmes 2021-22</a:t>
            </a: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Just culture</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National Patient Safety Alerts</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Improving quality of incident reporting</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Support transition from NRLS and </a:t>
            </a:r>
            <a:r>
              <a:rPr lang="en-GB" dirty="0" err="1">
                <a:solidFill>
                  <a:srgbClr val="231F20"/>
                </a:solidFill>
                <a:latin typeface="Arial" panose="020B0604020202020204" pitchFamily="34" charset="0"/>
                <a:ea typeface="Calibri" panose="020F0502020204030204" pitchFamily="34" charset="0"/>
                <a:cs typeface="Arial" panose="020B0604020202020204" pitchFamily="34" charset="0"/>
              </a:rPr>
              <a:t>StEIS</a:t>
            </a: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 to LFPSE (</a:t>
            </a:r>
            <a:r>
              <a:rPr lang="en-GB" dirty="0" err="1">
                <a:solidFill>
                  <a:srgbClr val="231F20"/>
                </a:solidFill>
                <a:latin typeface="Arial" panose="020B0604020202020204" pitchFamily="34" charset="0"/>
                <a:ea typeface="Calibri" panose="020F0502020204030204" pitchFamily="34" charset="0"/>
                <a:cs typeface="Arial" panose="020B0604020202020204" pitchFamily="34" charset="0"/>
              </a:rPr>
              <a:t>fka</a:t>
            </a: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 PSIMS)</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Involvement in implementing the new Patient Safety Incident Response Framework (PSIRF)</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Implementation of the Framework for Involving Patients in Patient Safety</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Patient safety education and training</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National patient safety improvement programmes</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dirty="0">
                <a:solidFill>
                  <a:srgbClr val="231F20"/>
                </a:solidFill>
                <a:latin typeface="Arial" panose="020B0604020202020204" pitchFamily="34" charset="0"/>
                <a:ea typeface="Calibri" panose="020F0502020204030204" pitchFamily="34" charset="0"/>
                <a:cs typeface="Arial" panose="020B0604020202020204" pitchFamily="34" charset="0"/>
              </a:rPr>
              <a:t>COVID-19 recovery planning </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algn="l"/>
            <a:endParaRPr lang="en-GB" dirty="0"/>
          </a:p>
        </p:txBody>
      </p:sp>
      <p:pic>
        <p:nvPicPr>
          <p:cNvPr id="2" name="Picture 1">
            <a:extLst>
              <a:ext uri="{FF2B5EF4-FFF2-40B4-BE49-F238E27FC236}">
                <a16:creationId xmlns:a16="http://schemas.microsoft.com/office/drawing/2014/main" id="{5B40C51E-B735-4366-A449-1807564B1735}"/>
              </a:ext>
            </a:extLst>
          </p:cNvPr>
          <p:cNvPicPr>
            <a:picLocks noChangeAspect="1"/>
          </p:cNvPicPr>
          <p:nvPr/>
        </p:nvPicPr>
        <p:blipFill rotWithShape="1">
          <a:blip r:embed="rId2"/>
          <a:srcRect l="66797" t="11389" r="17109" b="6453"/>
          <a:stretch/>
        </p:blipFill>
        <p:spPr>
          <a:xfrm rot="311387">
            <a:off x="9645553" y="237621"/>
            <a:ext cx="1809365" cy="2597849"/>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BA72745-E798-4B14-84BB-303F4755617A}"/>
              </a:ext>
            </a:extLst>
          </p:cNvPr>
          <p:cNvSpPr txBox="1"/>
          <p:nvPr/>
        </p:nvSpPr>
        <p:spPr>
          <a:xfrm>
            <a:off x="7001741" y="6170468"/>
            <a:ext cx="35484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FF0000"/>
                </a:solidFill>
                <a:latin typeface="Arial"/>
                <a:cs typeface="Arial"/>
              </a:rPr>
              <a:t>10. Health Inequalities </a:t>
            </a:r>
          </a:p>
        </p:txBody>
      </p:sp>
    </p:spTree>
    <p:extLst>
      <p:ext uri="{BB962C8B-B14F-4D97-AF65-F5344CB8AC3E}">
        <p14:creationId xmlns:p14="http://schemas.microsoft.com/office/powerpoint/2010/main" val="297852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Document template for NHSI website.pptx" id="{F8030E46-B9A5-4A63-BB3F-9D1CFD210C25}" vid="{CBB4C904-0E75-46B0-B5FF-F8CC1927643D}"/>
    </a:ext>
  </a:extLst>
</a:theme>
</file>

<file path=ppt/theme/theme5.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Document template for NHSI website.pptx" id="{F8030E46-B9A5-4A63-BB3F-9D1CFD210C25}" vid="{CBB4C904-0E75-46B0-B5FF-F8CC1927643D}"/>
    </a:ext>
  </a:extLst>
</a:theme>
</file>

<file path=ppt/theme/theme6.xml><?xml version="1.0" encoding="utf-8"?>
<a:theme xmlns:a="http://schemas.openxmlformats.org/drawingml/2006/main" name="5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PT 4.3 plain template with identifier">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 with identifier.pptx" id="{B12691ED-360F-475A-96C9-25BE79A4C31D}" vid="{0B1703E3-B08C-405D-91F4-BE01C287167E}"/>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E7F7A10AD30547BD5974146E2FCA9A" ma:contentTypeVersion="6" ma:contentTypeDescription="Create a new document." ma:contentTypeScope="" ma:versionID="1fbdf4dbc9cce69d18fc52798c0bcddd">
  <xsd:schema xmlns:xsd="http://www.w3.org/2001/XMLSchema" xmlns:xs="http://www.w3.org/2001/XMLSchema" xmlns:p="http://schemas.microsoft.com/office/2006/metadata/properties" xmlns:ns2="f49bef0b-832f-4ca9-9f6b-507324b30e91" xmlns:ns3="d75d67df-2ade-4862-a63a-0c9613fe3f03" targetNamespace="http://schemas.microsoft.com/office/2006/metadata/properties" ma:root="true" ma:fieldsID="41f8008a7148a3a514670b54c38e13b8" ns2:_="" ns3:_="">
    <xsd:import namespace="f49bef0b-832f-4ca9-9f6b-507324b30e91"/>
    <xsd:import namespace="d75d67df-2ade-4862-a63a-0c9613fe3f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bef0b-832f-4ca9-9f6b-507324b30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5d67df-2ade-4862-a63a-0c9613fe3f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8DA42-C680-44FB-9EE7-62726019A10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d75d67df-2ade-4862-a63a-0c9613fe3f03"/>
    <ds:schemaRef ds:uri="f49bef0b-832f-4ca9-9f6b-507324b30e91"/>
    <ds:schemaRef ds:uri="http://www.w3.org/XML/1998/namespace"/>
  </ds:schemaRefs>
</ds:datastoreItem>
</file>

<file path=customXml/itemProps2.xml><?xml version="1.0" encoding="utf-8"?>
<ds:datastoreItem xmlns:ds="http://schemas.openxmlformats.org/officeDocument/2006/customXml" ds:itemID="{2BD03DA3-B60B-4F9B-8D72-15BD983D4604}">
  <ds:schemaRefs>
    <ds:schemaRef ds:uri="http://schemas.microsoft.com/sharepoint/v3/contenttype/forms"/>
  </ds:schemaRefs>
</ds:datastoreItem>
</file>

<file path=customXml/itemProps3.xml><?xml version="1.0" encoding="utf-8"?>
<ds:datastoreItem xmlns:ds="http://schemas.openxmlformats.org/officeDocument/2006/customXml" ds:itemID="{37B9C1A4-86F8-4713-A1D3-F7E935B0D568}">
  <ds:schemaRefs>
    <ds:schemaRef ds:uri="d75d67df-2ade-4862-a63a-0c9613fe3f03"/>
    <ds:schemaRef ds:uri="f49bef0b-832f-4ca9-9f6b-507324b30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1082</TotalTime>
  <Words>2610</Words>
  <Application>Microsoft Office PowerPoint</Application>
  <PresentationFormat>Widescreen</PresentationFormat>
  <Paragraphs>210</Paragraphs>
  <Slides>27</Slides>
  <Notes>10</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27</vt:i4>
      </vt:variant>
    </vt:vector>
  </HeadingPairs>
  <TitlesOfParts>
    <vt:vector size="41" baseType="lpstr">
      <vt:lpstr>Arial</vt:lpstr>
      <vt:lpstr>Arial (Headings)</vt:lpstr>
      <vt:lpstr>Calibri</vt:lpstr>
      <vt:lpstr>Calibri Light</vt:lpstr>
      <vt:lpstr>Wingdings</vt:lpstr>
      <vt:lpstr>Office Theme</vt:lpstr>
      <vt:lpstr>Custom Design</vt:lpstr>
      <vt:lpstr>2_Office Theme</vt:lpstr>
      <vt:lpstr>3_Office Theme</vt:lpstr>
      <vt:lpstr>4_Office Theme</vt:lpstr>
      <vt:lpstr>5_Office Theme</vt:lpstr>
      <vt:lpstr>6_Office Theme</vt:lpstr>
      <vt:lpstr>PPT 4.3 plain template with identifier</vt:lpstr>
      <vt:lpstr>8_Office Theme</vt:lpstr>
      <vt:lpstr>The NHS Patient Safety Strategy  Vicky Aldred, Deputy Director Patient Safety NHS England and NHS Improvement, London    London Patient Education Symposium 14 October 2021  vicky.aldred@nhs.net</vt:lpstr>
      <vt:lpstr>PowerPoint Presentation</vt:lpstr>
      <vt:lpstr>PowerPoint Presentation</vt:lpstr>
      <vt:lpstr>PowerPoint Presentation</vt:lpstr>
      <vt:lpstr>PowerPoint Presentation</vt:lpstr>
      <vt:lpstr> </vt:lpstr>
      <vt:lpstr>PowerPoint Presentation</vt:lpstr>
      <vt:lpstr>Priorities for Patient Safety</vt:lpstr>
      <vt:lpstr>PowerPoint Presentation</vt:lpstr>
      <vt:lpstr>1. Just Culture</vt:lpstr>
      <vt:lpstr> 2. National Patient Safety Alerts (NatPSAs) </vt:lpstr>
      <vt:lpstr>   3. Improving quality of Patient Safety Incident reporting  </vt:lpstr>
      <vt:lpstr> 4. Support transition from NRLS and StEIS to LFPSE (PSIMS) </vt:lpstr>
      <vt:lpstr>5. Patient Safety Incident Response Framework (PSIRF)</vt:lpstr>
      <vt:lpstr>PowerPoint Presentation</vt:lpstr>
      <vt:lpstr>Existing process - linear and process focused</vt:lpstr>
      <vt:lpstr>The new approach – system &amp; outcome focused</vt:lpstr>
      <vt:lpstr>PowerPoint Presentation</vt:lpstr>
      <vt:lpstr>PowerPoint Presentation</vt:lpstr>
      <vt:lpstr>PowerPoint Presentation</vt:lpstr>
      <vt:lpstr>PSIRF preparatory work for non-early adopters </vt:lpstr>
      <vt:lpstr> 6. Implementation of the Framework for Involving Patients in Patient Safety </vt:lpstr>
      <vt:lpstr> 7. Patient Safety Education and Training </vt:lpstr>
      <vt:lpstr> 8. National Patient Safety Improvement Programmes </vt:lpstr>
      <vt:lpstr>9. COVID-19 recovery planning</vt:lpstr>
      <vt:lpstr>10. Health Inequalities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Aldred</dc:creator>
  <cp:lastModifiedBy>Maddie Brindle</cp:lastModifiedBy>
  <cp:revision>163</cp:revision>
  <dcterms:created xsi:type="dcterms:W3CDTF">2021-06-11T10:24:46Z</dcterms:created>
  <dcterms:modified xsi:type="dcterms:W3CDTF">2021-10-20T09:15:02Z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0x0101000FE7F7A10AD30547BD5974146E2FCA9A</vt:lpwstr>
  </property>
</Properties>
</file>