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74"/>
  </p:notesMasterIdLst>
  <p:sldIdLst>
    <p:sldId id="256" r:id="rId51"/>
    <p:sldId id="257" r:id="rId52"/>
    <p:sldId id="258" r:id="rId53"/>
    <p:sldId id="259" r:id="rId54"/>
    <p:sldId id="260" r:id="rId55"/>
    <p:sldId id="261" r:id="rId56"/>
    <p:sldId id="262" r:id="rId57"/>
    <p:sldId id="263" r:id="rId58"/>
    <p:sldId id="264" r:id="rId59"/>
    <p:sldId id="265" r:id="rId60"/>
    <p:sldId id="266" r:id="rId61"/>
    <p:sldId id="267" r:id="rId62"/>
    <p:sldId id="268" r:id="rId63"/>
    <p:sldId id="269" r:id="rId64"/>
    <p:sldId id="270" r:id="rId65"/>
    <p:sldId id="271" r:id="rId66"/>
    <p:sldId id="272" r:id="rId67"/>
    <p:sldId id="273" r:id="rId68"/>
    <p:sldId id="274" r:id="rId69"/>
    <p:sldId id="275" r:id="rId70"/>
    <p:sldId id="276" r:id="rId71"/>
    <p:sldId id="277" r:id="rId72"/>
    <p:sldId id="278" r:id="rId7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unito Bold" charset="1" panose="00000000000000000000"/>
      <p:regular r:id="rId10"/>
    </p:embeddedFont>
    <p:embeddedFont>
      <p:font typeface="Nunito Bold Bold" charset="1" panose="00000000000000000000"/>
      <p:regular r:id="rId11"/>
    </p:embeddedFont>
    <p:embeddedFont>
      <p:font typeface="Nunito Bold Italics" charset="1" panose="00000000000000000000"/>
      <p:regular r:id="rId12"/>
    </p:embeddedFont>
    <p:embeddedFont>
      <p:font typeface="Nunito Bold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Nunito" charset="1" panose="00000500000000000000"/>
      <p:regular r:id="rId20"/>
    </p:embeddedFont>
    <p:embeddedFont>
      <p:font typeface="Nunito Bold" charset="1" panose="00000800000000000000"/>
      <p:regular r:id="rId21"/>
    </p:embeddedFont>
    <p:embeddedFont>
      <p:font typeface="Nunito Bold Italics" charset="1" panose="00000000000000000000"/>
      <p:regular r:id="rId22"/>
    </p:embeddedFont>
    <p:embeddedFont>
      <p:font typeface="Nunito Light" charset="1" panose="00000400000000000000"/>
      <p:regular r:id="rId23"/>
    </p:embeddedFont>
    <p:embeddedFont>
      <p:font typeface="Nunito Heavy" charset="1" panose="00000000000000000000"/>
      <p:regular r:id="rId24"/>
    </p:embeddedFont>
    <p:embeddedFont>
      <p:font typeface="Nunito Heavy Italics" charset="1" panose="00000000000000000000"/>
      <p:regular r:id="rId25"/>
    </p:embeddedFont>
    <p:embeddedFont>
      <p:font typeface="Aristotelica Pro" charset="1" panose="00000500000000000000"/>
      <p:regular r:id="rId26"/>
    </p:embeddedFont>
    <p:embeddedFont>
      <p:font typeface="Aristotelica Pro Bold" charset="1" panose="00000800000000000000"/>
      <p:regular r:id="rId27"/>
    </p:embeddedFont>
    <p:embeddedFont>
      <p:font typeface="Aristotelica Pro Thin" charset="1" panose="00000300000000000000"/>
      <p:regular r:id="rId28"/>
    </p:embeddedFont>
    <p:embeddedFont>
      <p:font typeface="Aristotelica Pro Extra-Light" charset="1" panose="00000400000000000000"/>
      <p:regular r:id="rId29"/>
    </p:embeddedFont>
    <p:embeddedFont>
      <p:font typeface="Aristotelica Pro Light" charset="1" panose="00000400000000000000"/>
      <p:regular r:id="rId30"/>
    </p:embeddedFont>
    <p:embeddedFont>
      <p:font typeface="Aristotelica Pro Semi-Bold" charset="1" panose="00000600000000000000"/>
      <p:regular r:id="rId31"/>
    </p:embeddedFont>
    <p:embeddedFont>
      <p:font typeface="Aristotelica Pro Heavy" charset="1" panose="00000A00000000000000"/>
      <p:regular r:id="rId32"/>
    </p:embeddedFont>
    <p:embeddedFont>
      <p:font typeface="Montserrat" charset="1" panose="00000500000000000000"/>
      <p:regular r:id="rId33"/>
    </p:embeddedFont>
    <p:embeddedFont>
      <p:font typeface="Montserrat Bold" charset="1" panose="00000800000000000000"/>
      <p:regular r:id="rId34"/>
    </p:embeddedFont>
    <p:embeddedFont>
      <p:font typeface="Montserrat Italics" charset="1" panose="00000500000000000000"/>
      <p:regular r:id="rId35"/>
    </p:embeddedFont>
    <p:embeddedFont>
      <p:font typeface="Montserrat Bold Italics" charset="1" panose="00000800000000000000"/>
      <p:regular r:id="rId36"/>
    </p:embeddedFont>
    <p:embeddedFont>
      <p:font typeface="Montserrat Thin" charset="1" panose="00000300000000000000"/>
      <p:regular r:id="rId37"/>
    </p:embeddedFont>
    <p:embeddedFont>
      <p:font typeface="Montserrat Thin Italics" charset="1" panose="00000300000000000000"/>
      <p:regular r:id="rId38"/>
    </p:embeddedFont>
    <p:embeddedFont>
      <p:font typeface="Montserrat Extra-Light" charset="1" panose="00000300000000000000"/>
      <p:regular r:id="rId39"/>
    </p:embeddedFont>
    <p:embeddedFont>
      <p:font typeface="Montserrat Extra-Light Italics" charset="1" panose="00000300000000000000"/>
      <p:regular r:id="rId40"/>
    </p:embeddedFont>
    <p:embeddedFont>
      <p:font typeface="Montserrat Light" charset="1" panose="00000400000000000000"/>
      <p:regular r:id="rId41"/>
    </p:embeddedFont>
    <p:embeddedFont>
      <p:font typeface="Montserrat Light Italics" charset="1" panose="00000400000000000000"/>
      <p:regular r:id="rId42"/>
    </p:embeddedFont>
    <p:embeddedFont>
      <p:font typeface="Montserrat Medium" charset="1" panose="00000600000000000000"/>
      <p:regular r:id="rId43"/>
    </p:embeddedFont>
    <p:embeddedFont>
      <p:font typeface="Montserrat Medium Italics" charset="1" panose="00000600000000000000"/>
      <p:regular r:id="rId44"/>
    </p:embeddedFont>
    <p:embeddedFont>
      <p:font typeface="Montserrat Semi-Bold" charset="1" panose="00000700000000000000"/>
      <p:regular r:id="rId45"/>
    </p:embeddedFont>
    <p:embeddedFont>
      <p:font typeface="Montserrat Semi-Bold Italics" charset="1" panose="00000700000000000000"/>
      <p:regular r:id="rId46"/>
    </p:embeddedFont>
    <p:embeddedFont>
      <p:font typeface="Montserrat Ultra-Bold" charset="1" panose="00000900000000000000"/>
      <p:regular r:id="rId47"/>
    </p:embeddedFont>
    <p:embeddedFont>
      <p:font typeface="Montserrat Ultra-Bold Italics" charset="1" panose="00000900000000000000"/>
      <p:regular r:id="rId48"/>
    </p:embeddedFont>
    <p:embeddedFont>
      <p:font typeface="Montserrat Heavy" charset="1" panose="00000A00000000000000"/>
      <p:regular r:id="rId49"/>
    </p:embeddedFont>
    <p:embeddedFont>
      <p:font typeface="Montserrat Heavy Italics" charset="1" panose="00000A0000000000000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slides/slide1.xml" Type="http://schemas.openxmlformats.org/officeDocument/2006/relationships/slide"/><Relationship Id="rId52" Target="slides/slide2.xml" Type="http://schemas.openxmlformats.org/officeDocument/2006/relationships/slide"/><Relationship Id="rId53" Target="slides/slide3.xml" Type="http://schemas.openxmlformats.org/officeDocument/2006/relationships/slide"/><Relationship Id="rId54" Target="slides/slide4.xml" Type="http://schemas.openxmlformats.org/officeDocument/2006/relationships/slide"/><Relationship Id="rId55" Target="slides/slide5.xml" Type="http://schemas.openxmlformats.org/officeDocument/2006/relationships/slide"/><Relationship Id="rId56" Target="slides/slide6.xml" Type="http://schemas.openxmlformats.org/officeDocument/2006/relationships/slide"/><Relationship Id="rId57" Target="slides/slide7.xml" Type="http://schemas.openxmlformats.org/officeDocument/2006/relationships/slide"/><Relationship Id="rId58" Target="slides/slide8.xml" Type="http://schemas.openxmlformats.org/officeDocument/2006/relationships/slide"/><Relationship Id="rId59" Target="slides/slide9.xml" Type="http://schemas.openxmlformats.org/officeDocument/2006/relationships/slide"/><Relationship Id="rId6" Target="fonts/font6.fntdata" Type="http://schemas.openxmlformats.org/officeDocument/2006/relationships/font"/><Relationship Id="rId60" Target="slides/slide10.xml" Type="http://schemas.openxmlformats.org/officeDocument/2006/relationships/slide"/><Relationship Id="rId61" Target="slides/slide11.xml" Type="http://schemas.openxmlformats.org/officeDocument/2006/relationships/slide"/><Relationship Id="rId62" Target="slides/slide12.xml" Type="http://schemas.openxmlformats.org/officeDocument/2006/relationships/slide"/><Relationship Id="rId63" Target="slides/slide13.xml" Type="http://schemas.openxmlformats.org/officeDocument/2006/relationships/slide"/><Relationship Id="rId64" Target="slides/slide14.xml" Type="http://schemas.openxmlformats.org/officeDocument/2006/relationships/slide"/><Relationship Id="rId65" Target="slides/slide15.xml" Type="http://schemas.openxmlformats.org/officeDocument/2006/relationships/slide"/><Relationship Id="rId66" Target="slides/slide16.xml" Type="http://schemas.openxmlformats.org/officeDocument/2006/relationships/slide"/><Relationship Id="rId67" Target="slides/slide17.xml" Type="http://schemas.openxmlformats.org/officeDocument/2006/relationships/slide"/><Relationship Id="rId68" Target="slides/slide18.xml" Type="http://schemas.openxmlformats.org/officeDocument/2006/relationships/slide"/><Relationship Id="rId69" Target="slides/slide19.xml" Type="http://schemas.openxmlformats.org/officeDocument/2006/relationships/slide"/><Relationship Id="rId7" Target="fonts/font7.fntdata" Type="http://schemas.openxmlformats.org/officeDocument/2006/relationships/font"/><Relationship Id="rId70" Target="slides/slide20.xml" Type="http://schemas.openxmlformats.org/officeDocument/2006/relationships/slide"/><Relationship Id="rId71" Target="slides/slide21.xml" Type="http://schemas.openxmlformats.org/officeDocument/2006/relationships/slide"/><Relationship Id="rId72" Target="slides/slide22.xml" Type="http://schemas.openxmlformats.org/officeDocument/2006/relationships/slide"/><Relationship Id="rId73" Target="slides/slide23.xml" Type="http://schemas.openxmlformats.org/officeDocument/2006/relationships/slide"/><Relationship Id="rId74" Target="notesMasters/notesMaster1.xml" Type="http://schemas.openxmlformats.org/officeDocument/2006/relationships/notesMaster"/><Relationship Id="rId75" Target="theme/theme2.xml" Type="http://schemas.openxmlformats.org/officeDocument/2006/relationships/theme"/><Relationship Id="rId76" Target="notesSlides/notesSlide1.xml" Type="http://schemas.openxmlformats.org/officeDocument/2006/relationships/notesSlide"/><Relationship Id="rId77" Target="notesSlides/notesSlide2.xml" Type="http://schemas.openxmlformats.org/officeDocument/2006/relationships/notesSlide"/><Relationship Id="rId78" Target="notesSlides/notesSlide3.xml" Type="http://schemas.openxmlformats.org/officeDocument/2006/relationships/notesSlide"/><Relationship Id="rId79" Target="notesSlides/notesSlide4.xml" Type="http://schemas.openxmlformats.org/officeDocument/2006/relationships/notesSlide"/><Relationship Id="rId8" Target="fonts/font8.fntdata" Type="http://schemas.openxmlformats.org/officeDocument/2006/relationships/font"/><Relationship Id="rId80" Target="notesSlides/notesSlide5.xml" Type="http://schemas.openxmlformats.org/officeDocument/2006/relationships/notesSlide"/><Relationship Id="rId81" Target="notesSlides/notesSlide6.xml" Type="http://schemas.openxmlformats.org/officeDocument/2006/relationships/notesSlide"/><Relationship Id="rId82" Target="notesSlides/notesSlide7.xml" Type="http://schemas.openxmlformats.org/officeDocument/2006/relationships/notesSlide"/><Relationship Id="rId83" Target="notesSlides/notesSlide8.xml" Type="http://schemas.openxmlformats.org/officeDocument/2006/relationships/notesSlide"/><Relationship Id="rId84" Target="notesSlides/notesSlide9.xml" Type="http://schemas.openxmlformats.org/officeDocument/2006/relationships/notesSlide"/><Relationship Id="rId85" Target="notesSlides/notesSlide10.xml" Type="http://schemas.openxmlformats.org/officeDocument/2006/relationships/notesSlide"/><Relationship Id="rId86" Target="notesSlides/notesSlide11.xml" Type="http://schemas.openxmlformats.org/officeDocument/2006/relationships/notesSlide"/><Relationship Id="rId87" Target="notesSlides/notesSlide12.xml" Type="http://schemas.openxmlformats.org/officeDocument/2006/relationships/notesSlide"/><Relationship Id="rId88" Target="notesSlides/notesSlide13.xml" Type="http://schemas.openxmlformats.org/officeDocument/2006/relationships/notesSlide"/><Relationship Id="rId89" Target="notesSlides/notesSlide14.xml" Type="http://schemas.openxmlformats.org/officeDocument/2006/relationships/notesSlide"/><Relationship Id="rId9" Target="fonts/font9.fntdata" Type="http://schemas.openxmlformats.org/officeDocument/2006/relationships/font"/><Relationship Id="rId90" Target="notesSlides/notesSlide15.xml" Type="http://schemas.openxmlformats.org/officeDocument/2006/relationships/notesSlide"/><Relationship Id="rId91" Target="notesSlides/notesSlide16.xml" Type="http://schemas.openxmlformats.org/officeDocument/2006/relationships/notesSlide"/><Relationship Id="rId92" Target="notesSlides/notesSlide17.xml" Type="http://schemas.openxmlformats.org/officeDocument/2006/relationships/notesSlide"/><Relationship Id="rId93" Target="notesSlides/notesSlide18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>This graph is nice visual representation of the increased engagement with the content over 5 months. </a:t>
            </a:r>
          </a:p>
          <a:p>
            <a:r>
              <a:rPr lang="en-US"/>
              <a:t/>
            </a:r>
          </a:p>
          <a:p>
            <a:r>
              <a:rPr lang="en-US"/>
              <a:t>Light blue representatiins single view by an individual, and of those in dark blue, 15 have watched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 So this is Phase 2, building on the work we've already done, but with a focus on De-Escalation</a:t>
            </a:r>
          </a:p>
          <a:p>
            <a:r>
              <a:rPr lang="en-US"/>
              <a:t>- roll out in September of this year has expanded to a national and even global level </a:t>
            </a:r>
          </a:p>
          <a:p>
            <a:r>
              <a:rPr lang="en-US"/>
              <a:t/>
            </a:r>
          </a:p>
          <a:p>
            <a:r>
              <a:rPr lang="en-US"/>
              <a:t>Plus also including acute hospitals. What recognise de-escalation it's not just an issue within mental health hospitals </a:t>
            </a:r>
          </a:p>
          <a:p>
            <a:r>
              <a:rPr lang="en-US"/>
              <a:t/>
            </a:r>
          </a:p>
          <a:p>
            <a:r>
              <a:rPr lang="en-US"/>
              <a:t>We understand the importance of offering this to acute hospital &gt; broaden our scope and doing our own research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>Phase 2 , going into a bit more detail </a:t>
            </a:r>
          </a:p>
          <a:p>
            <a:r>
              <a:rPr lang="en-US"/>
              <a:t/>
            </a:r>
          </a:p>
          <a:p>
            <a:r>
              <a:rPr lang="en-US"/>
              <a:t>Considerations for phase 2&gt; </a:t>
            </a:r>
          </a:p>
          <a:p>
            <a:r>
              <a:rPr lang="en-US"/>
              <a:t>local policy - acute hospitals and international - give us adaptions to ensure feasability- </a:t>
            </a:r>
          </a:p>
          <a:p>
            <a:r>
              <a:rPr lang="en-US"/>
              <a:t>Toronto&gt;  Give us local policies that we look to embed for candaian specific or scottish cpedific </a:t>
            </a:r>
          </a:p>
          <a:p>
            <a:r>
              <a:rPr lang="en-US"/>
              <a:t/>
            </a:r>
          </a:p>
          <a:p>
            <a:r>
              <a:rPr lang="en-US"/>
              <a:t>Scottish&gt; may not use some of the same modela when it comes to de-esc straterfies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HW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HW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/>
            </a:r>
          </a:p>
          <a:p>
            <a:r>
              <a:rPr lang="en-US"/>
              <a:t>So let's start by having a quick recap of a traditional camera view: in fig1 - we're presented with a 2D view, where your view is determined by the director /creator- There is a SPECIFIC FOCUS that you are drawn to, and the editing of footage, where it can cut between different shots, will tell the story in a very specific way  - key thing here is (slide)</a:t>
            </a:r>
          </a:p>
          <a:p>
            <a:r>
              <a:rPr lang="en-US"/>
              <a:t/>
            </a:r>
          </a:p>
          <a:p>
            <a:r>
              <a:rPr lang="en-US"/>
              <a:t>Moving to fig2 - we are presented with omnidirectional viewpoints from all the angles of a 360-degree radius , which is under the control of the viewer- meaning they are free to gaze where they wish&gt;resulting in in higher cognitive effort</a:t>
            </a:r>
          </a:p>
          <a:p>
            <a:r>
              <a:rPr lang="en-US"/>
              <a:t>&gt;increased degree of immersion</a:t>
            </a:r>
          </a:p>
          <a:p>
            <a:r>
              <a:rPr lang="en-US"/>
              <a:t/>
            </a:r>
          </a:p>
          <a:p>
            <a:r>
              <a:rPr lang="en-US"/>
              <a:t>Fig 2 places learners in real life environments (unlike CGI £££s) where although static in position, you choose what you focus on dynamically - </a:t>
            </a:r>
          </a:p>
          <a:p>
            <a:r>
              <a:rPr lang="en-US"/>
              <a:t>Can feels visceral and immersive and we know that learning is more impactful when it has an emotional impact --- (professionally trained actors)</a:t>
            </a:r>
          </a:p>
          <a:p>
            <a:r>
              <a:rPr lang="en-US"/>
              <a:t/>
            </a:r>
          </a:p>
          <a:p>
            <a:r>
              <a:rPr lang="en-US"/>
              <a:t>360-degree is also moving from a passive experience to more interactivity, which we'll draw more on later.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replicates traditional high fidelity simulation - </a:t>
            </a:r>
          </a:p>
          <a:p>
            <a:r>
              <a:rPr lang="en-US"/>
              <a:t/>
            </a:r>
          </a:p>
          <a:p>
            <a:r>
              <a:rPr lang="en-US"/>
              <a:t>Theatre in the round, except the audience in the centre of the action </a:t>
            </a:r>
          </a:p>
          <a:p>
            <a:r>
              <a:rPr lang="en-US"/>
              <a:t/>
            </a:r>
          </a:p>
          <a:p>
            <a:r>
              <a:rPr lang="en-US"/>
              <a:t>just to menton on Set dressing is vitally important as there is nowhere to hide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>And when we're thinking about audio in mental health, we know from simulation training, it's massively important for us in terms of fidelity for our active observers when watching a live simulation session. If they can't clearly hear the scenario the debriefs can feel flat.. </a:t>
            </a:r>
          </a:p>
          <a:p>
            <a:r>
              <a:rPr lang="en-US"/>
              <a:t/>
            </a:r>
          </a:p>
          <a:p>
            <a:r>
              <a:rPr lang="en-US"/>
              <a:t>The same applies to 360-degree production - as we started out early the 360 audio technology was lagging behind&gt;</a:t>
            </a:r>
          </a:p>
          <a:p>
            <a:r>
              <a:rPr lang="en-US"/>
              <a:t/>
            </a:r>
          </a:p>
          <a:p>
            <a:r>
              <a:rPr lang="en-US"/>
              <a:t>Initially started with only camera's built in mic, poor quality </a:t>
            </a:r>
          </a:p>
          <a:p>
            <a:r>
              <a:rPr lang="en-US"/>
              <a:t/>
            </a:r>
          </a:p>
          <a:p>
            <a:r>
              <a:rPr lang="en-US"/>
              <a:t>Eventually we were able to invest in the Zoom H3 recorder which has 4 built-in mics arranged in an Ambisonic array and has the full sphere of surround sound recording. This creates more realistic sound which draws your attention in the headset. </a:t>
            </a:r>
          </a:p>
          <a:p>
            <a:r>
              <a:rPr lang="en-US"/>
              <a:t/>
            </a:r>
          </a:p>
          <a:p>
            <a:r>
              <a:rPr lang="en-US"/>
              <a:t>Lightweight and portable, the Zoom H3 sits discretely on top of the Insta Pro 2 camera like a hat </a:t>
            </a:r>
          </a:p>
          <a:p>
            <a:r>
              <a:rPr lang="en-US"/>
              <a:t/>
            </a:r>
          </a:p>
          <a:p>
            <a:r>
              <a:rPr lang="en-US"/>
              <a:t>The Rode NT SF1 is another 360 recorder on the market and also useful for old‑fashioned stereo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>So, we're going to play you a short Selective attention test which you may have seen before...</a:t>
            </a:r>
          </a:p>
          <a:p>
            <a:r>
              <a:rPr lang="en-US"/>
              <a:t/>
            </a:r>
          </a:p>
          <a:p>
            <a:r>
              <a:rPr lang="en-US"/>
              <a:t>So with our VR work , we are taking this sort of concept, but in a more enhanced way - the way we direct our attention can vary from person to person for various different reasons </a:t>
            </a:r>
          </a:p>
          <a:p>
            <a:r>
              <a:rPr lang="en-US"/>
              <a:t/>
            </a:r>
          </a:p>
          <a:p>
            <a:r>
              <a:rPr lang="en-US"/>
              <a:t>People will miss things - our readings are subjective </a:t>
            </a:r>
          </a:p>
          <a:p>
            <a:r>
              <a:rPr lang="en-US"/>
              <a:t/>
            </a:r>
          </a:p>
          <a:p>
            <a:r>
              <a:rPr lang="en-US"/>
              <a:t>the same concept applies to debriefing 360-VR content,  there will be things you don't notice - </a:t>
            </a:r>
          </a:p>
          <a:p>
            <a:r>
              <a:rPr lang="en-US"/>
              <a:t>the learning happens in our debrief and our trained facilitators make feel  psychologically safe to discuss, not trip you up!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KV</a:t>
            </a:r>
          </a:p>
          <a:p>
            <a:r>
              <a:rPr lang="en-US"/>
              <a:t>Introducing you to Phase 1 of our VR work - which ran last year - tackled Race Inequality in a series of videos &gt; Helen is going to talk about shortly. </a:t>
            </a:r>
          </a:p>
          <a:p>
            <a:r>
              <a:rPr lang="en-US"/>
              <a:t/>
            </a:r>
          </a:p>
          <a:p>
            <a:r>
              <a:rPr lang="en-US"/>
              <a:t>As part of this work, we rolled out a VR debrief champion programme over the Zoom platform - which ininvolved debrief and technical training from expert faculty </a:t>
            </a:r>
          </a:p>
          <a:p>
            <a:r>
              <a:rPr lang="en-US"/>
              <a:t/>
            </a:r>
          </a:p>
          <a:p>
            <a:r>
              <a:rPr lang="en-US"/>
              <a:t>implementing headsets in-situ within dif locations within slam - making novel technology available </a:t>
            </a:r>
          </a:p>
          <a:p>
            <a:r>
              <a:rPr lang="en-US"/>
              <a:t/>
            </a:r>
          </a:p>
          <a:p>
            <a:r>
              <a:rPr lang="en-US"/>
              <a:t>Recruitment was internal within slam - initially target enthusiasts (for vr / subject) within the org - </a:t>
            </a:r>
          </a:p>
          <a:p>
            <a:r>
              <a:rPr lang="en-US"/>
              <a:t/>
            </a:r>
          </a:p>
          <a:p>
            <a:r>
              <a:rPr lang="en-US"/>
              <a:t>We trained them to become debrief champions so that they could take these skills backinto their own workplaces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VAFmjh9MPLo.mp4" Type="http://schemas.openxmlformats.org/officeDocument/2006/relationships/video"/><Relationship Id="rId4" Target="../media/VAFmjh9MPLo.mp4" Type="http://schemas.microsoft.com/office/2007/relationships/media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48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4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50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52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53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54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mailto:maudsleylearning@slam.nhs.uk" TargetMode="External" Type="http://schemas.openxmlformats.org/officeDocument/2006/relationships/hyperlink"/><Relationship Id="rId2" Target="../notesSlides/notesSlide18.xml" Type="http://schemas.openxmlformats.org/officeDocument/2006/relationships/notesSlid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png" Type="http://schemas.openxmlformats.org/officeDocument/2006/relationships/image"/><Relationship Id="rId6" Target="../media/image2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9.jpeg" Type="http://schemas.openxmlformats.org/officeDocument/2006/relationships/image"/><Relationship Id="rId4" Target="https://youtu.be/vJG698U2Mvo" TargetMode="External" Type="http://schemas.openxmlformats.org/officeDocument/2006/relationships/video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192985" y="2263703"/>
            <a:ext cx="8546396" cy="8580613"/>
            <a:chOff x="0" y="0"/>
            <a:chExt cx="1906258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06258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06258">
                  <a:moveTo>
                    <a:pt x="1781798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1798" y="0"/>
                  </a:lnTo>
                  <a:cubicBezTo>
                    <a:pt x="1850378" y="0"/>
                    <a:pt x="1906258" y="55880"/>
                    <a:pt x="1906258" y="124460"/>
                  </a:cubicBezTo>
                  <a:lnTo>
                    <a:pt x="1906258" y="1789430"/>
                  </a:lnTo>
                  <a:cubicBezTo>
                    <a:pt x="1906258" y="1858010"/>
                    <a:pt x="1850378" y="1913890"/>
                    <a:pt x="1781798" y="1913890"/>
                  </a:cubicBezTo>
                  <a:close/>
                </a:path>
              </a:pathLst>
            </a:custGeom>
            <a:solidFill>
              <a:srgbClr val="FF6D2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86524" y="2664419"/>
            <a:ext cx="9400511" cy="8463112"/>
            <a:chOff x="0" y="0"/>
            <a:chExt cx="1477398" cy="13300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7398" cy="1330075"/>
            </a:xfrm>
            <a:custGeom>
              <a:avLst/>
              <a:gdLst/>
              <a:ahLst/>
              <a:cxnLst/>
              <a:rect r="r" b="b" t="t" l="l"/>
              <a:pathLst>
                <a:path h="1330075" w="1477398">
                  <a:moveTo>
                    <a:pt x="1352938" y="1330075"/>
                  </a:moveTo>
                  <a:lnTo>
                    <a:pt x="124460" y="1330075"/>
                  </a:lnTo>
                  <a:cubicBezTo>
                    <a:pt x="55880" y="1330075"/>
                    <a:pt x="0" y="1274195"/>
                    <a:pt x="0" y="1205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2938" y="0"/>
                  </a:lnTo>
                  <a:cubicBezTo>
                    <a:pt x="1421518" y="0"/>
                    <a:pt x="1477398" y="55880"/>
                    <a:pt x="1477398" y="124460"/>
                  </a:cubicBezTo>
                  <a:lnTo>
                    <a:pt x="1477398" y="1205615"/>
                  </a:lnTo>
                  <a:cubicBezTo>
                    <a:pt x="1477398" y="1274195"/>
                    <a:pt x="1421518" y="1330075"/>
                    <a:pt x="1352938" y="1330075"/>
                  </a:cubicBezTo>
                  <a:close/>
                </a:path>
              </a:pathLst>
            </a:custGeom>
            <a:solidFill>
              <a:srgbClr val="00A75D"/>
            </a:solid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9972523" y="1457413"/>
            <a:ext cx="12066295" cy="8829587"/>
          </a:xfrm>
          <a:custGeom>
            <a:avLst/>
            <a:gdLst/>
            <a:ahLst/>
            <a:cxnLst/>
            <a:rect r="r" b="b" t="t" l="l"/>
            <a:pathLst>
              <a:path h="8829587" w="12066295">
                <a:moveTo>
                  <a:pt x="12066295" y="0"/>
                </a:moveTo>
                <a:lnTo>
                  <a:pt x="0" y="0"/>
                </a:lnTo>
                <a:lnTo>
                  <a:pt x="0" y="8829587"/>
                </a:lnTo>
                <a:lnTo>
                  <a:pt x="12066295" y="8829587"/>
                </a:lnTo>
                <a:lnTo>
                  <a:pt x="12066295" y="0"/>
                </a:lnTo>
                <a:close/>
              </a:path>
            </a:pathLst>
          </a:custGeom>
          <a:blipFill>
            <a:blip r:embed="rId3"/>
            <a:stretch>
              <a:fillRect l="0" t="0" r="-3008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05091" y="551531"/>
            <a:ext cx="1217006" cy="1217006"/>
          </a:xfrm>
          <a:custGeom>
            <a:avLst/>
            <a:gdLst/>
            <a:ahLst/>
            <a:cxnLst/>
            <a:rect r="r" b="b" t="t" l="l"/>
            <a:pathLst>
              <a:path h="1217006" w="1217006">
                <a:moveTo>
                  <a:pt x="0" y="0"/>
                </a:moveTo>
                <a:lnTo>
                  <a:pt x="1217006" y="0"/>
                </a:lnTo>
                <a:lnTo>
                  <a:pt x="1217006" y="1217006"/>
                </a:lnTo>
                <a:lnTo>
                  <a:pt x="0" y="1217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37382" y="214340"/>
            <a:ext cx="5857604" cy="1995123"/>
          </a:xfrm>
          <a:custGeom>
            <a:avLst/>
            <a:gdLst/>
            <a:ahLst/>
            <a:cxnLst/>
            <a:rect r="r" b="b" t="t" l="l"/>
            <a:pathLst>
              <a:path h="1995123" w="5857604">
                <a:moveTo>
                  <a:pt x="0" y="0"/>
                </a:moveTo>
                <a:lnTo>
                  <a:pt x="5857603" y="0"/>
                </a:lnTo>
                <a:lnTo>
                  <a:pt x="5857603" y="1995123"/>
                </a:lnTo>
                <a:lnTo>
                  <a:pt x="0" y="1995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28599" y="895350"/>
            <a:ext cx="8565996" cy="2343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5"/>
              </a:lnSpc>
            </a:pPr>
            <a:r>
              <a:rPr lang="en-US" sz="6746">
                <a:solidFill>
                  <a:srgbClr val="FFFFFF"/>
                </a:solidFill>
                <a:latin typeface="Nunito Bold"/>
              </a:rPr>
              <a:t>VR Champions: Beyond the headset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78004" y="5801122"/>
            <a:ext cx="9067187" cy="3457178"/>
            <a:chOff x="0" y="0"/>
            <a:chExt cx="12089582" cy="460957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2089582" cy="4609570"/>
              <a:chOff x="0" y="0"/>
              <a:chExt cx="3443462" cy="131293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443462" cy="1312939"/>
              </a:xfrm>
              <a:custGeom>
                <a:avLst/>
                <a:gdLst/>
                <a:ahLst/>
                <a:cxnLst/>
                <a:rect r="r" b="b" t="t" l="l"/>
                <a:pathLst>
                  <a:path h="1312939" w="3443462">
                    <a:moveTo>
                      <a:pt x="3319002" y="1312939"/>
                    </a:moveTo>
                    <a:lnTo>
                      <a:pt x="124460" y="1312939"/>
                    </a:lnTo>
                    <a:cubicBezTo>
                      <a:pt x="55880" y="1312939"/>
                      <a:pt x="0" y="1257059"/>
                      <a:pt x="0" y="11884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319002" y="0"/>
                    </a:lnTo>
                    <a:cubicBezTo>
                      <a:pt x="3387582" y="0"/>
                      <a:pt x="3443462" y="55880"/>
                      <a:pt x="3443462" y="124460"/>
                    </a:cubicBezTo>
                    <a:lnTo>
                      <a:pt x="3443462" y="1188479"/>
                    </a:lnTo>
                    <a:cubicBezTo>
                      <a:pt x="3443462" y="1257059"/>
                      <a:pt x="3387582" y="1312939"/>
                      <a:pt x="3319002" y="1312939"/>
                    </a:cubicBezTo>
                    <a:close/>
                  </a:path>
                </a:pathLst>
              </a:custGeom>
              <a:solidFill>
                <a:srgbClr val="F8F8FD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0581425" y="423084"/>
              <a:ext cx="967974" cy="967974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D2D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581425" y="1943896"/>
              <a:ext cx="967974" cy="967974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D2D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10581425" y="3256098"/>
              <a:ext cx="967974" cy="967974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D2D"/>
              </a:solidFill>
            </p:spPr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10792948" y="3520494"/>
              <a:ext cx="544929" cy="439182"/>
            </a:xfrm>
            <a:custGeom>
              <a:avLst/>
              <a:gdLst/>
              <a:ahLst/>
              <a:cxnLst/>
              <a:rect r="r" b="b" t="t" l="l"/>
              <a:pathLst>
                <a:path h="439182" w="544929">
                  <a:moveTo>
                    <a:pt x="0" y="0"/>
                  </a:moveTo>
                  <a:lnTo>
                    <a:pt x="544929" y="0"/>
                  </a:lnTo>
                  <a:lnTo>
                    <a:pt x="544929" y="439182"/>
                  </a:lnTo>
                  <a:lnTo>
                    <a:pt x="0" y="43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803341" y="2074330"/>
              <a:ext cx="524142" cy="707106"/>
            </a:xfrm>
            <a:custGeom>
              <a:avLst/>
              <a:gdLst/>
              <a:ahLst/>
              <a:cxnLst/>
              <a:rect r="r" b="b" t="t" l="l"/>
              <a:pathLst>
                <a:path h="707106" w="524142">
                  <a:moveTo>
                    <a:pt x="0" y="0"/>
                  </a:moveTo>
                  <a:lnTo>
                    <a:pt x="524142" y="0"/>
                  </a:lnTo>
                  <a:lnTo>
                    <a:pt x="524142" y="707106"/>
                  </a:lnTo>
                  <a:lnTo>
                    <a:pt x="0" y="707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790286" y="648453"/>
              <a:ext cx="550252" cy="517237"/>
            </a:xfrm>
            <a:custGeom>
              <a:avLst/>
              <a:gdLst/>
              <a:ahLst/>
              <a:cxnLst/>
              <a:rect r="r" b="b" t="t" l="l"/>
              <a:pathLst>
                <a:path h="517237" w="550252">
                  <a:moveTo>
                    <a:pt x="0" y="0"/>
                  </a:moveTo>
                  <a:lnTo>
                    <a:pt x="550252" y="0"/>
                  </a:lnTo>
                  <a:lnTo>
                    <a:pt x="550252" y="517237"/>
                  </a:lnTo>
                  <a:lnTo>
                    <a:pt x="0" y="517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34127" y="570597"/>
              <a:ext cx="3548643" cy="7476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3431">
                  <a:solidFill>
                    <a:srgbClr val="464496"/>
                  </a:solidFill>
                  <a:latin typeface="Nunito Bold"/>
                </a:rPr>
                <a:t>Helen Welsh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4464515" y="663547"/>
              <a:ext cx="5148936" cy="439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03"/>
                </a:lnSpc>
              </a:pPr>
              <a:r>
                <a:rPr lang="en-US" sz="1931">
                  <a:solidFill>
                    <a:srgbClr val="464496"/>
                  </a:solidFill>
                  <a:latin typeface="Nunito Bold"/>
                </a:rPr>
                <a:t>Media and VR Producer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34127" y="2020712"/>
              <a:ext cx="3548643" cy="7476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3431">
                  <a:solidFill>
                    <a:srgbClr val="464496"/>
                  </a:solidFill>
                  <a:latin typeface="Nunito Bold"/>
                </a:rPr>
                <a:t>Kiran Virk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334127" y="3476404"/>
              <a:ext cx="3922717" cy="7476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3431">
                  <a:solidFill>
                    <a:srgbClr val="464496"/>
                  </a:solidFill>
                  <a:latin typeface="Nunito Bold"/>
                </a:rPr>
                <a:t>Gareth Evans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4464515" y="2224098"/>
              <a:ext cx="5460665" cy="439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03"/>
                </a:lnSpc>
              </a:pPr>
              <a:r>
                <a:rPr lang="en-US" sz="1931">
                  <a:solidFill>
                    <a:srgbClr val="464496"/>
                  </a:solidFill>
                  <a:latin typeface="Nunito Bold"/>
                </a:rPr>
                <a:t>Head of Broadcast &amp; Live Delivery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4464515" y="3643255"/>
              <a:ext cx="5460665" cy="439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03"/>
                </a:lnSpc>
              </a:pPr>
              <a:r>
                <a:rPr lang="en-US" sz="1931">
                  <a:solidFill>
                    <a:srgbClr val="464496"/>
                  </a:solidFill>
                  <a:latin typeface="Nunito Bold"/>
                </a:rPr>
                <a:t>Head of Media Production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252489" y="4047805"/>
            <a:ext cx="9940497" cy="89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3"/>
              </a:lnSpc>
            </a:pPr>
            <a:r>
              <a:rPr lang="en-US" sz="2580">
                <a:solidFill>
                  <a:srgbClr val="F8F8FD"/>
                </a:solidFill>
                <a:latin typeface="Nunito Bold"/>
              </a:rPr>
              <a:t>How VR is helping us tackle de-escalation and race inequality training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7800" y="2053226"/>
            <a:ext cx="7835900" cy="5897852"/>
          </a:xfrm>
          <a:custGeom>
            <a:avLst/>
            <a:gdLst/>
            <a:ahLst/>
            <a:cxnLst/>
            <a:rect r="r" b="b" t="t" l="l"/>
            <a:pathLst>
              <a:path h="5897852" w="7835900">
                <a:moveTo>
                  <a:pt x="0" y="0"/>
                </a:moveTo>
                <a:lnTo>
                  <a:pt x="7835900" y="0"/>
                </a:lnTo>
                <a:lnTo>
                  <a:pt x="7835900" y="5897852"/>
                </a:lnTo>
                <a:lnTo>
                  <a:pt x="0" y="5897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9282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0" y="9502690"/>
            <a:ext cx="18288000" cy="94268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793097" y="395214"/>
            <a:ext cx="2466203" cy="2273804"/>
          </a:xfrm>
          <a:custGeom>
            <a:avLst/>
            <a:gdLst/>
            <a:ahLst/>
            <a:cxnLst/>
            <a:rect r="r" b="b" t="t" l="l"/>
            <a:pathLst>
              <a:path h="2273804" w="2466203">
                <a:moveTo>
                  <a:pt x="0" y="0"/>
                </a:moveTo>
                <a:lnTo>
                  <a:pt x="2466203" y="0"/>
                </a:lnTo>
                <a:lnTo>
                  <a:pt x="2466203" y="2273804"/>
                </a:lnTo>
                <a:lnTo>
                  <a:pt x="0" y="2273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84300" y="2248796"/>
            <a:ext cx="6299200" cy="4995506"/>
            <a:chOff x="0" y="0"/>
            <a:chExt cx="8398933" cy="666067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00025"/>
              <a:ext cx="5905523" cy="3317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299"/>
                </a:lnSpc>
                <a:spcBef>
                  <a:spcPct val="0"/>
                </a:spcBef>
              </a:pPr>
              <a:r>
                <a:rPr lang="en-US" sz="6999" strike="noStrike" u="none">
                  <a:solidFill>
                    <a:srgbClr val="FFFFFF"/>
                  </a:solidFill>
                  <a:latin typeface="Nunito"/>
                </a:rPr>
                <a:t>Talk Debrief Model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184174"/>
              <a:ext cx="8398933" cy="2476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25"/>
                </a:lnSpc>
                <a:spcBef>
                  <a:spcPct val="0"/>
                </a:spcBef>
              </a:pPr>
              <a:r>
                <a:rPr lang="en-US" sz="2437" strike="noStrike" u="none">
                  <a:solidFill>
                    <a:srgbClr val="FFFFFF"/>
                  </a:solidFill>
                  <a:latin typeface="Nunito"/>
                </a:rPr>
                <a:t>The target step is highlighted as a description phase for this project and champions have been taught to use this step to gain a clear understanding of what learners saw and to highlight what they may have missed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33253" y="313723"/>
            <a:ext cx="17421493" cy="0"/>
          </a:xfrm>
          <a:prstGeom prst="line">
            <a:avLst/>
          </a:prstGeom>
          <a:ln cap="rnd" w="247650">
            <a:solidFill>
              <a:srgbClr val="FF6D2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433253" y="9633256"/>
            <a:ext cx="17421493" cy="0"/>
          </a:xfrm>
          <a:prstGeom prst="line">
            <a:avLst/>
          </a:prstGeom>
          <a:ln cap="rnd" w="247650">
            <a:solidFill>
              <a:srgbClr val="FF6D2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13009256" y="5035402"/>
            <a:ext cx="9443358" cy="0"/>
          </a:xfrm>
          <a:prstGeom prst="line">
            <a:avLst/>
          </a:prstGeom>
          <a:ln cap="rnd" w="247650">
            <a:solidFill>
              <a:srgbClr val="FF6D2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5400000">
            <a:off x="-4164600" y="4911577"/>
            <a:ext cx="9443358" cy="0"/>
          </a:xfrm>
          <a:prstGeom prst="line">
            <a:avLst/>
          </a:prstGeom>
          <a:ln cap="rnd" w="247650">
            <a:solidFill>
              <a:srgbClr val="FF6D2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613344"/>
            <a:ext cx="16230600" cy="7060311"/>
          </a:xfrm>
          <a:custGeom>
            <a:avLst/>
            <a:gdLst/>
            <a:ahLst/>
            <a:cxnLst/>
            <a:rect r="r" b="b" t="t" l="l"/>
            <a:pathLst>
              <a:path h="7060311" w="16230600">
                <a:moveTo>
                  <a:pt x="0" y="0"/>
                </a:moveTo>
                <a:lnTo>
                  <a:pt x="16230600" y="0"/>
                </a:lnTo>
                <a:lnTo>
                  <a:pt x="16230600" y="7060312"/>
                </a:lnTo>
                <a:lnTo>
                  <a:pt x="0" y="7060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111317">
            <a:off x="5163776" y="4169750"/>
            <a:ext cx="1674936" cy="703473"/>
          </a:xfrm>
          <a:custGeom>
            <a:avLst/>
            <a:gdLst/>
            <a:ahLst/>
            <a:cxnLst/>
            <a:rect r="r" b="b" t="t" l="l"/>
            <a:pathLst>
              <a:path h="703473" w="1674936">
                <a:moveTo>
                  <a:pt x="0" y="0"/>
                </a:moveTo>
                <a:lnTo>
                  <a:pt x="1674936" y="0"/>
                </a:lnTo>
                <a:lnTo>
                  <a:pt x="1674936" y="703473"/>
                </a:lnTo>
                <a:lnTo>
                  <a:pt x="0" y="703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917801">
            <a:off x="14166475" y="5346730"/>
            <a:ext cx="1674936" cy="703473"/>
          </a:xfrm>
          <a:custGeom>
            <a:avLst/>
            <a:gdLst/>
            <a:ahLst/>
            <a:cxnLst/>
            <a:rect r="r" b="b" t="t" l="l"/>
            <a:pathLst>
              <a:path h="703473" w="1674936">
                <a:moveTo>
                  <a:pt x="0" y="0"/>
                </a:moveTo>
                <a:lnTo>
                  <a:pt x="1674936" y="0"/>
                </a:lnTo>
                <a:lnTo>
                  <a:pt x="1674936" y="703473"/>
                </a:lnTo>
                <a:lnTo>
                  <a:pt x="0" y="703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2106083" y="1330634"/>
            <a:ext cx="14437895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56864" y="1117626"/>
            <a:ext cx="9850188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Nunito Bold"/>
              </a:rPr>
              <a:t>95% of users did not witness female staff member hitting wall</a:t>
            </a:r>
          </a:p>
          <a:p>
            <a:pPr algn="ctr">
              <a:lnSpc>
                <a:spcPts val="671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6956864" y="3800123"/>
            <a:ext cx="9701287" cy="306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378">
                <a:solidFill>
                  <a:srgbClr val="FFFFFF"/>
                </a:solidFill>
                <a:latin typeface="Nunito Bold"/>
              </a:rPr>
              <a:t>3 in 8 users, unprompted,</a:t>
            </a:r>
          </a:p>
          <a:p>
            <a:pPr algn="ctr">
              <a:lnSpc>
                <a:spcPts val="6129"/>
              </a:lnSpc>
            </a:pPr>
            <a:r>
              <a:rPr lang="en-US" sz="4378">
                <a:solidFill>
                  <a:srgbClr val="FFFFFF"/>
                </a:solidFill>
                <a:latin typeface="Nunito Bold"/>
              </a:rPr>
              <a:t>highlighted the black male in the video’s behaviour as being ‘aggressive’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146693" y="780989"/>
            <a:ext cx="2972536" cy="297253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4227" y="3890732"/>
            <a:ext cx="7017468" cy="219891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024964" y="5959974"/>
            <a:ext cx="4984002" cy="374302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031314" y="7022657"/>
            <a:ext cx="9701287" cy="2294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378">
                <a:solidFill>
                  <a:srgbClr val="FFFFFF"/>
                </a:solidFill>
                <a:latin typeface="Nunito Bold"/>
              </a:rPr>
              <a:t>Pre debrief - When asked "is there anyone you'd consider to be at fault?" over 59% answered Tunde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13479" y="903113"/>
            <a:ext cx="4273149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stotelica Pro"/>
              </a:rPr>
              <a:t>100% of users witnessed the wall slap on second viewing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25482" y="4636524"/>
            <a:ext cx="5146691" cy="541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Aristotelica Pro"/>
              </a:rPr>
              <a:t>100% of users noted that the white male’s tone was the most confrontational, while the white female’s actions were the most</a:t>
            </a:r>
          </a:p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Aristotelica Pro"/>
              </a:rPr>
              <a:t>‘aggressive’, both after second viewing</a:t>
            </a:r>
          </a:p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</a:p>
        </p:txBody>
      </p:sp>
      <p:sp>
        <p:nvSpPr>
          <p:cNvPr name="AutoShape 4" id="4"/>
          <p:cNvSpPr/>
          <p:nvPr/>
        </p:nvSpPr>
        <p:spPr>
          <a:xfrm>
            <a:off x="403933" y="4114508"/>
            <a:ext cx="6492240" cy="0"/>
          </a:xfrm>
          <a:prstGeom prst="line">
            <a:avLst/>
          </a:prstGeom>
          <a:ln cap="flat" w="190500">
            <a:solidFill>
              <a:srgbClr val="FFCE2D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327249" y="772306"/>
            <a:ext cx="12287023" cy="87273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8342623" y="231322"/>
            <a:ext cx="8115300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stotelica Pro"/>
              </a:rPr>
              <a:t>Most common themes discussed in debriefs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4071" y="1412074"/>
            <a:ext cx="17642572" cy="8666913"/>
          </a:xfrm>
          <a:custGeom>
            <a:avLst/>
            <a:gdLst/>
            <a:ahLst/>
            <a:cxnLst/>
            <a:rect r="r" b="b" t="t" l="l"/>
            <a:pathLst>
              <a:path h="8666913" w="17642572">
                <a:moveTo>
                  <a:pt x="0" y="0"/>
                </a:moveTo>
                <a:lnTo>
                  <a:pt x="17642572" y="0"/>
                </a:lnTo>
                <a:lnTo>
                  <a:pt x="17642572" y="8666913"/>
                </a:lnTo>
                <a:lnTo>
                  <a:pt x="0" y="866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1357" y="55613"/>
            <a:ext cx="12321788" cy="135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23"/>
              </a:lnSpc>
            </a:pPr>
            <a:r>
              <a:rPr lang="en-US" sz="7945">
                <a:solidFill>
                  <a:srgbClr val="FFFFFF"/>
                </a:solidFill>
                <a:latin typeface="Nunito Bold"/>
              </a:rPr>
              <a:t>What our Learners said...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98649" y="261829"/>
            <a:ext cx="11797466" cy="9327851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273790" y="7791450"/>
            <a:ext cx="632460" cy="617220"/>
            <a:chOff x="0" y="0"/>
            <a:chExt cx="166574" cy="162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6574" cy="162560"/>
            </a:xfrm>
            <a:custGeom>
              <a:avLst/>
              <a:gdLst/>
              <a:ahLst/>
              <a:cxnLst/>
              <a:rect r="r" b="b" t="t" l="l"/>
              <a:pathLst>
                <a:path h="162560" w="166574">
                  <a:moveTo>
                    <a:pt x="81280" y="0"/>
                  </a:moveTo>
                  <a:lnTo>
                    <a:pt x="85294" y="0"/>
                  </a:lnTo>
                  <a:cubicBezTo>
                    <a:pt x="130184" y="0"/>
                    <a:pt x="166574" y="36390"/>
                    <a:pt x="166574" y="81280"/>
                  </a:cubicBezTo>
                  <a:lnTo>
                    <a:pt x="166574" y="81280"/>
                  </a:lnTo>
                  <a:cubicBezTo>
                    <a:pt x="166574" y="126170"/>
                    <a:pt x="130184" y="162560"/>
                    <a:pt x="85294" y="162560"/>
                  </a:cubicBezTo>
                  <a:lnTo>
                    <a:pt x="81280" y="162560"/>
                  </a:lnTo>
                  <a:cubicBezTo>
                    <a:pt x="36390" y="162560"/>
                    <a:pt x="0" y="126170"/>
                    <a:pt x="0" y="81280"/>
                  </a:cubicBezTo>
                  <a:lnTo>
                    <a:pt x="0" y="81280"/>
                  </a:lnTo>
                  <a:cubicBezTo>
                    <a:pt x="0" y="36390"/>
                    <a:pt x="36390" y="0"/>
                    <a:pt x="81280" y="0"/>
                  </a:cubicBezTo>
                  <a:close/>
                </a:path>
              </a:pathLst>
            </a:custGeom>
            <a:solidFill>
              <a:srgbClr val="6CE5E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66574" cy="2101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659534" y="562294"/>
            <a:ext cx="7454046" cy="691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58011" indent="-329006" lvl="1">
              <a:lnSpc>
                <a:spcPts val="4266"/>
              </a:lnSpc>
              <a:buFont typeface="Arial"/>
              <a:buChar char="•"/>
            </a:pPr>
            <a:r>
              <a:rPr lang="en-US" sz="3047">
                <a:solidFill>
                  <a:srgbClr val="FFFFFF"/>
                </a:solidFill>
                <a:latin typeface="Nunito Bold"/>
              </a:rPr>
              <a:t>415% user increase across 5 months</a:t>
            </a:r>
          </a:p>
          <a:p>
            <a:pPr algn="ctr" marL="658011" indent="-329006" lvl="1">
              <a:lnSpc>
                <a:spcPts val="4266"/>
              </a:lnSpc>
              <a:buFont typeface="Arial"/>
              <a:buChar char="•"/>
            </a:pPr>
            <a:r>
              <a:rPr lang="en-US" sz="3047">
                <a:solidFill>
                  <a:srgbClr val="FFFFFF"/>
                </a:solidFill>
                <a:latin typeface="Nunito Bold"/>
              </a:rPr>
              <a:t>Average repeated use rate was 85.6%</a:t>
            </a:r>
          </a:p>
          <a:p>
            <a:pPr algn="ctr" marL="658011" indent="-329006" lvl="1">
              <a:lnSpc>
                <a:spcPts val="4266"/>
              </a:lnSpc>
              <a:buFont typeface="Arial"/>
              <a:buChar char="•"/>
            </a:pPr>
            <a:r>
              <a:rPr lang="en-US" sz="3047">
                <a:solidFill>
                  <a:srgbClr val="FFFFFF"/>
                </a:solidFill>
                <a:latin typeface="Nunito Bold"/>
              </a:rPr>
              <a:t>Repeated use rate never dropped below 75% in 5 months</a:t>
            </a:r>
          </a:p>
          <a:p>
            <a:pPr algn="ctr" marL="658011" indent="-329006" lvl="1">
              <a:lnSpc>
                <a:spcPts val="4266"/>
              </a:lnSpc>
              <a:buFont typeface="Arial"/>
              <a:buChar char="•"/>
            </a:pPr>
            <a:r>
              <a:rPr lang="en-US" sz="3047">
                <a:solidFill>
                  <a:srgbClr val="FFFFFF"/>
                </a:solidFill>
                <a:latin typeface="Nunito Bold"/>
              </a:rPr>
              <a:t>100% of champions achieved their training target, with 5 of 6 exceeding it</a:t>
            </a:r>
          </a:p>
          <a:p>
            <a:pPr algn="ctr" marL="658011" indent="-329006" lvl="1">
              <a:lnSpc>
                <a:spcPts val="4266"/>
              </a:lnSpc>
              <a:buFont typeface="Arial"/>
              <a:buChar char="•"/>
            </a:pPr>
            <a:r>
              <a:rPr lang="en-US" sz="3047">
                <a:solidFill>
                  <a:srgbClr val="FFFFFF"/>
                </a:solidFill>
                <a:latin typeface="Nunito Bold"/>
              </a:rPr>
              <a:t>100% of champions worked with their direct teams to further embrace training by implementing changes or adding support as a direct result of this training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273790" y="8606557"/>
            <a:ext cx="632460" cy="617220"/>
            <a:chOff x="0" y="0"/>
            <a:chExt cx="166574" cy="162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6574" cy="162560"/>
            </a:xfrm>
            <a:custGeom>
              <a:avLst/>
              <a:gdLst/>
              <a:ahLst/>
              <a:cxnLst/>
              <a:rect r="r" b="b" t="t" l="l"/>
              <a:pathLst>
                <a:path h="162560" w="166574">
                  <a:moveTo>
                    <a:pt x="81280" y="0"/>
                  </a:moveTo>
                  <a:lnTo>
                    <a:pt x="85294" y="0"/>
                  </a:lnTo>
                  <a:cubicBezTo>
                    <a:pt x="130184" y="0"/>
                    <a:pt x="166574" y="36390"/>
                    <a:pt x="166574" y="81280"/>
                  </a:cubicBezTo>
                  <a:lnTo>
                    <a:pt x="166574" y="81280"/>
                  </a:lnTo>
                  <a:cubicBezTo>
                    <a:pt x="166574" y="126170"/>
                    <a:pt x="130184" y="162560"/>
                    <a:pt x="85294" y="162560"/>
                  </a:cubicBezTo>
                  <a:lnTo>
                    <a:pt x="81280" y="162560"/>
                  </a:lnTo>
                  <a:cubicBezTo>
                    <a:pt x="36390" y="162560"/>
                    <a:pt x="0" y="126170"/>
                    <a:pt x="0" y="81280"/>
                  </a:cubicBezTo>
                  <a:lnTo>
                    <a:pt x="0" y="81280"/>
                  </a:lnTo>
                  <a:cubicBezTo>
                    <a:pt x="0" y="36390"/>
                    <a:pt x="36390" y="0"/>
                    <a:pt x="81280" y="0"/>
                  </a:cubicBezTo>
                  <a:close/>
                </a:path>
              </a:pathLst>
            </a:custGeom>
            <a:solidFill>
              <a:srgbClr val="41B8D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6574" cy="2101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3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159448" y="7892638"/>
            <a:ext cx="4070173" cy="39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Nunito Bold"/>
              </a:rPr>
              <a:t>Single view by an individual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159448" y="8515716"/>
            <a:ext cx="5588372" cy="770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8"/>
              </a:lnSpc>
            </a:pPr>
            <a:r>
              <a:rPr lang="en-US" sz="2284">
                <a:solidFill>
                  <a:srgbClr val="FFFFFF"/>
                </a:solidFill>
                <a:latin typeface="Nunito Bold"/>
              </a:rPr>
              <a:t>Repeat view by an indivudal in same month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82617" y="840961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57794" y="7222355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18475" y="2770563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9" y="0"/>
                </a:lnTo>
                <a:lnTo>
                  <a:pt x="4648169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87726" y="5013224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74859">
            <a:off x="12963432" y="1552851"/>
            <a:ext cx="1557159" cy="1290496"/>
          </a:xfrm>
          <a:custGeom>
            <a:avLst/>
            <a:gdLst/>
            <a:ahLst/>
            <a:cxnLst/>
            <a:rect r="r" b="b" t="t" l="l"/>
            <a:pathLst>
              <a:path h="1290496" w="1557159">
                <a:moveTo>
                  <a:pt x="0" y="0"/>
                </a:moveTo>
                <a:lnTo>
                  <a:pt x="1557159" y="0"/>
                </a:lnTo>
                <a:lnTo>
                  <a:pt x="1557159" y="1290496"/>
                </a:lnTo>
                <a:lnTo>
                  <a:pt x="0" y="1290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174859">
            <a:off x="13184702" y="6082340"/>
            <a:ext cx="1511737" cy="1252852"/>
          </a:xfrm>
          <a:custGeom>
            <a:avLst/>
            <a:gdLst/>
            <a:ahLst/>
            <a:cxnLst/>
            <a:rect r="r" b="b" t="t" l="l"/>
            <a:pathLst>
              <a:path h="1252852" w="1511737">
                <a:moveTo>
                  <a:pt x="0" y="0"/>
                </a:moveTo>
                <a:lnTo>
                  <a:pt x="1511737" y="0"/>
                </a:lnTo>
                <a:lnTo>
                  <a:pt x="1511737" y="1252852"/>
                </a:lnTo>
                <a:lnTo>
                  <a:pt x="0" y="1252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685602">
            <a:off x="11173807" y="3625146"/>
            <a:ext cx="1509447" cy="1250954"/>
          </a:xfrm>
          <a:custGeom>
            <a:avLst/>
            <a:gdLst/>
            <a:ahLst/>
            <a:cxnLst/>
            <a:rect r="r" b="b" t="t" l="l"/>
            <a:pathLst>
              <a:path h="1250954" w="1509447">
                <a:moveTo>
                  <a:pt x="1509447" y="0"/>
                </a:moveTo>
                <a:lnTo>
                  <a:pt x="0" y="0"/>
                </a:lnTo>
                <a:lnTo>
                  <a:pt x="0" y="1250954"/>
                </a:lnTo>
                <a:lnTo>
                  <a:pt x="1509447" y="1250954"/>
                </a:lnTo>
                <a:lnTo>
                  <a:pt x="150944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287726" y="930034"/>
            <a:ext cx="4037951" cy="2313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2675">
                <a:solidFill>
                  <a:srgbClr val="FFFFFF"/>
                </a:solidFill>
                <a:latin typeface="Nunito Bold"/>
              </a:rPr>
              <a:t>Select global Acute  &amp; Mental Health NHS wards &amp; Community teams to have access to VR headsets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42011" y="3019339"/>
            <a:ext cx="3201097" cy="199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selected from their base to deliver training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96765" y="5262000"/>
            <a:ext cx="4295445" cy="199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receive debrief &amp; technical training from expert faculty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181329" y="7723544"/>
            <a:ext cx="3201097" cy="1489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deliver training to their teams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1486" y="249877"/>
            <a:ext cx="7359206" cy="63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39"/>
              </a:lnSpc>
            </a:pPr>
            <a:r>
              <a:rPr lang="en-US" sz="6027">
                <a:solidFill>
                  <a:srgbClr val="FFFFFF"/>
                </a:solidFill>
                <a:latin typeface="Nunito Bold"/>
              </a:rPr>
              <a:t>Phase 2 </a:t>
            </a:r>
          </a:p>
          <a:p>
            <a:pPr>
              <a:lnSpc>
                <a:spcPts val="8439"/>
              </a:lnSpc>
            </a:pPr>
            <a:r>
              <a:rPr lang="en-US" sz="6027">
                <a:solidFill>
                  <a:srgbClr val="FFFFFF"/>
                </a:solidFill>
                <a:latin typeface="Nunito Bold"/>
              </a:rPr>
              <a:t>(De-esculation) - Maudsley Learning's VR Debrief Champion Programme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80463" y="3044530"/>
            <a:ext cx="11450323" cy="7242470"/>
          </a:xfrm>
          <a:custGeom>
            <a:avLst/>
            <a:gdLst/>
            <a:ahLst/>
            <a:cxnLst/>
            <a:rect r="r" b="b" t="t" l="l"/>
            <a:pathLst>
              <a:path h="7242470" w="11450323">
                <a:moveTo>
                  <a:pt x="0" y="0"/>
                </a:moveTo>
                <a:lnTo>
                  <a:pt x="11450322" y="0"/>
                </a:lnTo>
                <a:lnTo>
                  <a:pt x="11450322" y="7242470"/>
                </a:lnTo>
                <a:lnTo>
                  <a:pt x="0" y="7242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970061" y="1095375"/>
            <a:ext cx="7860787" cy="166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577"/>
              </a:lnSpc>
            </a:pPr>
            <a:r>
              <a:rPr lang="en-US" sz="5979">
                <a:solidFill>
                  <a:srgbClr val="FFFFFF"/>
                </a:solidFill>
                <a:latin typeface="Nunito"/>
              </a:rPr>
              <a:t>VR Debrief Champions Programme: Phase 2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970061" y="3299605"/>
            <a:ext cx="7860787" cy="5936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Content around Reducing Restrict Practice and De-escalation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Training via 1 day Live course &amp; supplementary E-learning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Each champion aims to show content and provide training for 20 people by March 2024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Feedback on suitability for staff / team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Feedback on potential improvements for your staff / team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Recommendation's adjustments around Local policy’s etc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Feedback on ease of use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050" t="0" r="-13699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563" t="0" r="-508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95375"/>
            <a:ext cx="7860787" cy="166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577"/>
              </a:lnSpc>
            </a:pPr>
            <a:r>
              <a:rPr lang="en-US" sz="5979">
                <a:solidFill>
                  <a:srgbClr val="FFFFFF"/>
                </a:solidFill>
                <a:latin typeface="Nunito"/>
              </a:rPr>
              <a:t>VR Debrief Champions Programme: Phase 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748789"/>
            <a:ext cx="7860787" cy="395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8 Videos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3 patients interconnecting journeys through hospital from A&amp;E admission to a ward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Multiple staff involvement including clinical and non clinical</a:t>
            </a:r>
          </a:p>
          <a:p>
            <a:pPr marL="604598" indent="-302299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Nunito"/>
              </a:rPr>
              <a:t>Similar to the Tides Content much that may be missed on first viewing and mulitple themes that can be looked at in each video.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755" y="8141049"/>
            <a:ext cx="582055" cy="730995"/>
          </a:xfrm>
          <a:custGeom>
            <a:avLst/>
            <a:gdLst/>
            <a:ahLst/>
            <a:cxnLst/>
            <a:rect r="r" b="b" t="t" l="l"/>
            <a:pathLst>
              <a:path h="730995" w="582055">
                <a:moveTo>
                  <a:pt x="0" y="0"/>
                </a:moveTo>
                <a:lnTo>
                  <a:pt x="582055" y="0"/>
                </a:lnTo>
                <a:lnTo>
                  <a:pt x="582055" y="730995"/>
                </a:lnTo>
                <a:lnTo>
                  <a:pt x="0" y="730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33361" y="8141049"/>
            <a:ext cx="765132" cy="719224"/>
          </a:xfrm>
          <a:custGeom>
            <a:avLst/>
            <a:gdLst/>
            <a:ahLst/>
            <a:cxnLst/>
            <a:rect r="r" b="b" t="t" l="l"/>
            <a:pathLst>
              <a:path h="719224" w="765132">
                <a:moveTo>
                  <a:pt x="0" y="0"/>
                </a:moveTo>
                <a:lnTo>
                  <a:pt x="765132" y="0"/>
                </a:lnTo>
                <a:lnTo>
                  <a:pt x="765132" y="719224"/>
                </a:lnTo>
                <a:lnTo>
                  <a:pt x="0" y="71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20059" y="2798253"/>
            <a:ext cx="5994059" cy="5269777"/>
          </a:xfrm>
          <a:custGeom>
            <a:avLst/>
            <a:gdLst/>
            <a:ahLst/>
            <a:cxnLst/>
            <a:rect r="r" b="b" t="t" l="l"/>
            <a:pathLst>
              <a:path h="5269777" w="5994059">
                <a:moveTo>
                  <a:pt x="0" y="0"/>
                </a:moveTo>
                <a:lnTo>
                  <a:pt x="5994058" y="0"/>
                </a:lnTo>
                <a:lnTo>
                  <a:pt x="5994058" y="5269777"/>
                </a:lnTo>
                <a:lnTo>
                  <a:pt x="0" y="5269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6737" y="2581631"/>
            <a:ext cx="5123738" cy="5123738"/>
          </a:xfrm>
          <a:custGeom>
            <a:avLst/>
            <a:gdLst/>
            <a:ahLst/>
            <a:cxnLst/>
            <a:rect r="r" b="b" t="t" l="l"/>
            <a:pathLst>
              <a:path h="5123738" w="5123738">
                <a:moveTo>
                  <a:pt x="0" y="0"/>
                </a:moveTo>
                <a:lnTo>
                  <a:pt x="5123737" y="0"/>
                </a:lnTo>
                <a:lnTo>
                  <a:pt x="5123737" y="5123738"/>
                </a:lnTo>
                <a:lnTo>
                  <a:pt x="0" y="5123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44914" y="8233005"/>
            <a:ext cx="4519606" cy="49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4"/>
              </a:lnSpc>
            </a:pPr>
            <a:r>
              <a:rPr lang="en-US" sz="2996">
                <a:solidFill>
                  <a:srgbClr val="FFFFFF"/>
                </a:solidFill>
                <a:latin typeface="Nunito Bold"/>
              </a:rPr>
              <a:t>Rico 360 Camera (2 lens)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48708" y="904875"/>
            <a:ext cx="6390583" cy="1054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3"/>
              </a:lnSpc>
            </a:pPr>
            <a:r>
              <a:rPr lang="en-US" sz="6202">
                <a:solidFill>
                  <a:srgbClr val="FFFFFF"/>
                </a:solidFill>
                <a:latin typeface="Nunito"/>
              </a:rPr>
              <a:t>Where we started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20059" y="8227119"/>
            <a:ext cx="7110534" cy="49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4"/>
              </a:lnSpc>
            </a:pPr>
            <a:r>
              <a:rPr lang="en-US" sz="2996">
                <a:solidFill>
                  <a:srgbClr val="FFFFFF"/>
                </a:solidFill>
                <a:latin typeface="Nunito Bold"/>
              </a:rPr>
              <a:t>Cardboard headsets with phone inserts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97320" y="3842569"/>
            <a:ext cx="3388048" cy="4359851"/>
            <a:chOff x="0" y="0"/>
            <a:chExt cx="3133810" cy="40326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998507" y="4126833"/>
            <a:ext cx="2657633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 Bold Bold"/>
              </a:rPr>
              <a:t>Add e learning &amp; course recording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49232" y="5462873"/>
            <a:ext cx="288422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unito"/>
              </a:rPr>
              <a:t>Champions expressed desire for further learning and ongoing reflection through e learning and replaying course recording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32424" y="3842569"/>
            <a:ext cx="3388048" cy="4359851"/>
            <a:chOff x="0" y="0"/>
            <a:chExt cx="3133810" cy="40326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897632" y="4126833"/>
            <a:ext cx="26576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 Bold Bold"/>
              </a:rPr>
              <a:t>Increased sound design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715337" y="5388053"/>
            <a:ext cx="3022221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unito"/>
              </a:rPr>
              <a:t>Adding better microphones and combining with ambisonic sound for more immersive experience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367528" y="3842569"/>
            <a:ext cx="3388048" cy="4359851"/>
            <a:chOff x="0" y="0"/>
            <a:chExt cx="3133810" cy="40326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732736" y="4355433"/>
            <a:ext cx="2657633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 Bold Bold"/>
              </a:rPr>
              <a:t>EDI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32736" y="5086350"/>
            <a:ext cx="265763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unito"/>
              </a:rPr>
              <a:t>Continue to develop scenarios influenced from EBE’s and staff. that highlight inequality, challenge bias and stereotypes.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202632" y="3842569"/>
            <a:ext cx="3388048" cy="4359851"/>
            <a:chOff x="0" y="0"/>
            <a:chExt cx="3133810" cy="403268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3488533" y="4126833"/>
            <a:ext cx="2816246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 Bold Bold"/>
              </a:rPr>
              <a:t>Creating Psychologically safe space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67840" y="5624177"/>
            <a:ext cx="265763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unito"/>
              </a:rPr>
              <a:t>Further enhance training for champions to foster safe environment and signposting for support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96887" y="1019175"/>
            <a:ext cx="14094227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Nunito Bold"/>
              </a:rPr>
              <a:t>Influence from phase 1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4313" y="336688"/>
            <a:ext cx="4659374" cy="2143036"/>
          </a:xfrm>
          <a:custGeom>
            <a:avLst/>
            <a:gdLst/>
            <a:ahLst/>
            <a:cxnLst/>
            <a:rect r="r" b="b" t="t" l="l"/>
            <a:pathLst>
              <a:path h="2143036" w="4659374">
                <a:moveTo>
                  <a:pt x="0" y="0"/>
                </a:moveTo>
                <a:lnTo>
                  <a:pt x="4659374" y="0"/>
                </a:lnTo>
                <a:lnTo>
                  <a:pt x="4659374" y="2143036"/>
                </a:lnTo>
                <a:lnTo>
                  <a:pt x="0" y="2143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7157" y="2403524"/>
            <a:ext cx="16042143" cy="7304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International Case study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Roll out for University students - Nurses - Bolton University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Based on results of phase 2 continue to make improvements and increase champions size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Create further content around lived experience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Continue work with Tides team in race inequality and training improvements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Potential to further breakdown data to further inform debriefs  – gender / job roles / age etc</a:t>
            </a:r>
          </a:p>
          <a:p>
            <a:pPr algn="ctr" marL="901205" indent="-450602" lvl="1">
              <a:lnSpc>
                <a:spcPts val="5843"/>
              </a:lnSpc>
              <a:buFont typeface="Arial"/>
              <a:buChar char="•"/>
            </a:pPr>
            <a:r>
              <a:rPr lang="en-US" sz="4174">
                <a:solidFill>
                  <a:srgbClr val="FFFFFF"/>
                </a:solidFill>
                <a:latin typeface="Nunito"/>
              </a:rPr>
              <a:t>Branch style scenarios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2096732">
            <a:off x="11668886" y="-71794"/>
            <a:ext cx="2960000" cy="2960000"/>
          </a:xfrm>
          <a:custGeom>
            <a:avLst/>
            <a:gdLst/>
            <a:ahLst/>
            <a:cxnLst/>
            <a:rect r="r" b="b" t="t" l="l"/>
            <a:pathLst>
              <a:path h="2960000" w="2960000">
                <a:moveTo>
                  <a:pt x="0" y="0"/>
                </a:moveTo>
                <a:lnTo>
                  <a:pt x="2960000" y="0"/>
                </a:lnTo>
                <a:lnTo>
                  <a:pt x="2960000" y="2960000"/>
                </a:lnTo>
                <a:lnTo>
                  <a:pt x="0" y="296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67901" y="4061100"/>
            <a:ext cx="12354539" cy="7170780"/>
          </a:xfrm>
          <a:custGeom>
            <a:avLst/>
            <a:gdLst/>
            <a:ahLst/>
            <a:cxnLst/>
            <a:rect r="r" b="b" t="t" l="l"/>
            <a:pathLst>
              <a:path h="7170780" w="12354539">
                <a:moveTo>
                  <a:pt x="0" y="0"/>
                </a:moveTo>
                <a:lnTo>
                  <a:pt x="12354539" y="0"/>
                </a:lnTo>
                <a:lnTo>
                  <a:pt x="12354539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1651034" cy="7272187"/>
          </a:xfrm>
          <a:custGeom>
            <a:avLst/>
            <a:gdLst/>
            <a:ahLst/>
            <a:cxnLst/>
            <a:rect r="r" b="b" t="t" l="l"/>
            <a:pathLst>
              <a:path h="7272187" w="11651034">
                <a:moveTo>
                  <a:pt x="0" y="0"/>
                </a:moveTo>
                <a:lnTo>
                  <a:pt x="11651034" y="0"/>
                </a:lnTo>
                <a:lnTo>
                  <a:pt x="11651034" y="7272187"/>
                </a:lnTo>
                <a:lnTo>
                  <a:pt x="0" y="7272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61235" y="8502493"/>
            <a:ext cx="755807" cy="755807"/>
          </a:xfrm>
          <a:custGeom>
            <a:avLst/>
            <a:gdLst/>
            <a:ahLst/>
            <a:cxnLst/>
            <a:rect r="r" b="b" t="t" l="l"/>
            <a:pathLst>
              <a:path h="755807" w="755807">
                <a:moveTo>
                  <a:pt x="0" y="0"/>
                </a:moveTo>
                <a:lnTo>
                  <a:pt x="755807" y="0"/>
                </a:lnTo>
                <a:lnTo>
                  <a:pt x="755807" y="755807"/>
                </a:lnTo>
                <a:lnTo>
                  <a:pt x="0" y="75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48644" y="3434657"/>
            <a:ext cx="2163875" cy="2034042"/>
          </a:xfrm>
          <a:custGeom>
            <a:avLst/>
            <a:gdLst/>
            <a:ahLst/>
            <a:cxnLst/>
            <a:rect r="r" b="b" t="t" l="l"/>
            <a:pathLst>
              <a:path h="2034042" w="2163875">
                <a:moveTo>
                  <a:pt x="0" y="0"/>
                </a:moveTo>
                <a:lnTo>
                  <a:pt x="2163875" y="0"/>
                </a:lnTo>
                <a:lnTo>
                  <a:pt x="2163875" y="2034042"/>
                </a:lnTo>
                <a:lnTo>
                  <a:pt x="0" y="2034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75481" y="3369741"/>
            <a:ext cx="2163875" cy="2163875"/>
          </a:xfrm>
          <a:custGeom>
            <a:avLst/>
            <a:gdLst/>
            <a:ahLst/>
            <a:cxnLst/>
            <a:rect r="r" b="b" t="t" l="l"/>
            <a:pathLst>
              <a:path h="2163875" w="2163875">
                <a:moveTo>
                  <a:pt x="0" y="0"/>
                </a:moveTo>
                <a:lnTo>
                  <a:pt x="2163875" y="0"/>
                </a:lnTo>
                <a:lnTo>
                  <a:pt x="2163875" y="2163875"/>
                </a:lnTo>
                <a:lnTo>
                  <a:pt x="0" y="216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16042" y="0"/>
            <a:ext cx="6455917" cy="5468699"/>
          </a:xfrm>
          <a:custGeom>
            <a:avLst/>
            <a:gdLst/>
            <a:ahLst/>
            <a:cxnLst/>
            <a:rect r="r" b="b" t="t" l="l"/>
            <a:pathLst>
              <a:path h="5468699" w="6455917">
                <a:moveTo>
                  <a:pt x="0" y="0"/>
                </a:moveTo>
                <a:lnTo>
                  <a:pt x="6455916" y="0"/>
                </a:lnTo>
                <a:lnTo>
                  <a:pt x="6455916" y="5468699"/>
                </a:lnTo>
                <a:lnTo>
                  <a:pt x="0" y="5468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487201" y="8556001"/>
            <a:ext cx="6339564" cy="58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3383" u="sng">
                <a:solidFill>
                  <a:srgbClr val="FFFFFF"/>
                </a:solidFill>
                <a:latin typeface="Nunito Bold"/>
                <a:hlinkClick r:id="rId10" tooltip="mailto:maudsleylearning@slam.nhs.uk"/>
              </a:rPr>
              <a:t>maudsleylearning@slam.nhs.uk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20354" y="5419316"/>
            <a:ext cx="7647292" cy="1026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8"/>
              </a:lnSpc>
            </a:pPr>
            <a:r>
              <a:rPr lang="en-US" sz="6013">
                <a:solidFill>
                  <a:srgbClr val="FFFFFF"/>
                </a:solidFill>
                <a:latin typeface="Nunito Bold"/>
              </a:rPr>
              <a:t>Any questions?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0651" y="3711427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8"/>
                </a:lnTo>
                <a:lnTo>
                  <a:pt x="0" y="57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0651" y="5195443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8"/>
                </a:lnTo>
                <a:lnTo>
                  <a:pt x="0" y="57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0651" y="6145579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8"/>
                </a:lnTo>
                <a:lnTo>
                  <a:pt x="0" y="57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469423" y="7185828"/>
            <a:ext cx="5246370" cy="5246370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6D2D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005256" y="8618890"/>
            <a:ext cx="2833516" cy="283351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4496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8850616" y="-178759"/>
            <a:ext cx="9437384" cy="11328102"/>
          </a:xfrm>
          <a:custGeom>
            <a:avLst/>
            <a:gdLst/>
            <a:ahLst/>
            <a:cxnLst/>
            <a:rect r="r" b="b" t="t" l="l"/>
            <a:pathLst>
              <a:path h="11328102" w="9437384">
                <a:moveTo>
                  <a:pt x="0" y="0"/>
                </a:moveTo>
                <a:lnTo>
                  <a:pt x="9437384" y="0"/>
                </a:lnTo>
                <a:lnTo>
                  <a:pt x="9437384" y="11328101"/>
                </a:lnTo>
                <a:lnTo>
                  <a:pt x="0" y="113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586" t="0" r="-30503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17906" y="3768640"/>
            <a:ext cx="7218174" cy="1051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Burdette Project - Reducing restrictive practices (RRP)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17906" y="5252657"/>
            <a:ext cx="7819896" cy="51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Lawful and conscientious seclusion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17906" y="6202793"/>
            <a:ext cx="7004659" cy="515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De-escalation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90651" y="7095716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7"/>
                </a:lnTo>
                <a:lnTo>
                  <a:pt x="0" y="573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717906" y="7155316"/>
            <a:ext cx="7004659" cy="515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Mind and Body / Wellbeing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690651" y="8045852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8"/>
                </a:lnTo>
                <a:lnTo>
                  <a:pt x="0" y="57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17906" y="8103065"/>
            <a:ext cx="7004659" cy="515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Suicide Prevention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90651" y="2761291"/>
            <a:ext cx="607192" cy="573038"/>
          </a:xfrm>
          <a:custGeom>
            <a:avLst/>
            <a:gdLst/>
            <a:ahLst/>
            <a:cxnLst/>
            <a:rect r="r" b="b" t="t" l="l"/>
            <a:pathLst>
              <a:path h="573038" w="607192">
                <a:moveTo>
                  <a:pt x="0" y="0"/>
                </a:moveTo>
                <a:lnTo>
                  <a:pt x="607193" y="0"/>
                </a:lnTo>
                <a:lnTo>
                  <a:pt x="607193" y="573037"/>
                </a:lnTo>
                <a:lnTo>
                  <a:pt x="0" y="573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17906" y="2818504"/>
            <a:ext cx="7218174" cy="515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>
                <a:solidFill>
                  <a:srgbClr val="FFFFFF"/>
                </a:solidFill>
                <a:latin typeface="Nunito Bold"/>
              </a:rPr>
              <a:t>Eating Disorders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6758" y="592242"/>
            <a:ext cx="6107801" cy="1054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3"/>
              </a:lnSpc>
            </a:pPr>
            <a:r>
              <a:rPr lang="en-US" sz="6202">
                <a:solidFill>
                  <a:srgbClr val="FFFFFF"/>
                </a:solidFill>
                <a:latin typeface="Nunito"/>
              </a:rPr>
              <a:t>How we got here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6260" y="414790"/>
            <a:ext cx="7125507" cy="7445740"/>
          </a:xfrm>
          <a:custGeom>
            <a:avLst/>
            <a:gdLst/>
            <a:ahLst/>
            <a:cxnLst/>
            <a:rect r="r" b="b" t="t" l="l"/>
            <a:pathLst>
              <a:path h="7445740" w="7125507">
                <a:moveTo>
                  <a:pt x="0" y="0"/>
                </a:moveTo>
                <a:lnTo>
                  <a:pt x="7125507" y="0"/>
                </a:lnTo>
                <a:lnTo>
                  <a:pt x="7125507" y="7445740"/>
                </a:lnTo>
                <a:lnTo>
                  <a:pt x="0" y="744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316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47767" y="414790"/>
            <a:ext cx="5185593" cy="3634379"/>
          </a:xfrm>
          <a:custGeom>
            <a:avLst/>
            <a:gdLst/>
            <a:ahLst/>
            <a:cxnLst/>
            <a:rect r="r" b="b" t="t" l="l"/>
            <a:pathLst>
              <a:path h="3634379" w="5185593">
                <a:moveTo>
                  <a:pt x="0" y="0"/>
                </a:moveTo>
                <a:lnTo>
                  <a:pt x="5185593" y="0"/>
                </a:lnTo>
                <a:lnTo>
                  <a:pt x="5185593" y="3634379"/>
                </a:lnTo>
                <a:lnTo>
                  <a:pt x="0" y="3634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468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03179" y="1598629"/>
            <a:ext cx="1092396" cy="1083821"/>
          </a:xfrm>
          <a:custGeom>
            <a:avLst/>
            <a:gdLst/>
            <a:ahLst/>
            <a:cxnLst/>
            <a:rect r="r" b="b" t="t" l="l"/>
            <a:pathLst>
              <a:path h="1083821" w="1092396">
                <a:moveTo>
                  <a:pt x="0" y="0"/>
                </a:moveTo>
                <a:lnTo>
                  <a:pt x="1092396" y="0"/>
                </a:lnTo>
                <a:lnTo>
                  <a:pt x="1092396" y="1083821"/>
                </a:lnTo>
                <a:lnTo>
                  <a:pt x="0" y="1083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965" t="-23624" r="-89621" b="-2431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95575" y="4549140"/>
            <a:ext cx="6899383" cy="4599589"/>
          </a:xfrm>
          <a:custGeom>
            <a:avLst/>
            <a:gdLst/>
            <a:ahLst/>
            <a:cxnLst/>
            <a:rect r="r" b="b" t="t" l="l"/>
            <a:pathLst>
              <a:path h="4599589" w="6899383">
                <a:moveTo>
                  <a:pt x="0" y="0"/>
                </a:moveTo>
                <a:lnTo>
                  <a:pt x="6899383" y="0"/>
                </a:lnTo>
                <a:lnTo>
                  <a:pt x="6899383" y="4599589"/>
                </a:lnTo>
                <a:lnTo>
                  <a:pt x="0" y="459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24128" y="8010525"/>
            <a:ext cx="2760464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Nunito"/>
              </a:rPr>
              <a:t>Insta 360 Pro 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102290" y="9191625"/>
            <a:ext cx="5485954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Nunito"/>
              </a:rPr>
              <a:t>Pico Neo Pro with eye tracking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301000" y="1652860"/>
            <a:ext cx="3682200" cy="1091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Nunito"/>
              </a:rPr>
              <a:t>360 Video platform &amp; software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31548"/>
            <a:ext cx="4651000" cy="3960458"/>
          </a:xfrm>
          <a:custGeom>
            <a:avLst/>
            <a:gdLst/>
            <a:ahLst/>
            <a:cxnLst/>
            <a:rect r="r" b="b" t="t" l="l"/>
            <a:pathLst>
              <a:path h="3960458" w="4651000">
                <a:moveTo>
                  <a:pt x="0" y="0"/>
                </a:moveTo>
                <a:lnTo>
                  <a:pt x="4651000" y="0"/>
                </a:lnTo>
                <a:lnTo>
                  <a:pt x="4651000" y="3960458"/>
                </a:lnTo>
                <a:lnTo>
                  <a:pt x="0" y="396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792006"/>
            <a:ext cx="4651000" cy="4092474"/>
          </a:xfrm>
          <a:custGeom>
            <a:avLst/>
            <a:gdLst/>
            <a:ahLst/>
            <a:cxnLst/>
            <a:rect r="r" b="b" t="t" l="l"/>
            <a:pathLst>
              <a:path h="4092474" w="4651000">
                <a:moveTo>
                  <a:pt x="0" y="0"/>
                </a:moveTo>
                <a:lnTo>
                  <a:pt x="4651000" y="0"/>
                </a:lnTo>
                <a:lnTo>
                  <a:pt x="4651000" y="4092474"/>
                </a:lnTo>
                <a:lnTo>
                  <a:pt x="0" y="4092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0" y="1450636"/>
            <a:ext cx="9403080" cy="827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80085" indent="-340042" lvl="1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Nunito"/>
              </a:rPr>
              <a:t>Traditional videos force all viewers to receive only the information provided at the same time. It is the same experience every time</a:t>
            </a:r>
            <a:r>
              <a:rPr lang="en-US" sz="3150">
                <a:solidFill>
                  <a:srgbClr val="FFFFFF"/>
                </a:solidFill>
                <a:latin typeface="Nunito"/>
              </a:rPr>
              <a:t> </a:t>
            </a:r>
          </a:p>
          <a:p>
            <a:pPr algn="ctr">
              <a:lnSpc>
                <a:spcPts val="4409"/>
              </a:lnSpc>
            </a:pPr>
          </a:p>
          <a:p>
            <a:pPr algn="ctr" marL="680085" indent="-340042" lvl="1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Nunito"/>
              </a:rPr>
              <a:t>There is nowhere to hide with 360 video</a:t>
            </a:r>
          </a:p>
          <a:p>
            <a:pPr algn="ctr">
              <a:lnSpc>
                <a:spcPts val="4409"/>
              </a:lnSpc>
            </a:pPr>
          </a:p>
          <a:p>
            <a:pPr algn="ctr" marL="680085" indent="-340042" lvl="1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Nunito"/>
                <a:ea typeface="Nunito"/>
              </a:rPr>
              <a:t>360° videos allow for an immersive viewing experience with high levels of fidelity, accessible via a range of devices</a:t>
            </a:r>
          </a:p>
          <a:p>
            <a:pPr algn="ctr" marL="680085" indent="-340042" lvl="1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Nunito"/>
              </a:rPr>
              <a:t>Often utilise a camera as a character of its own or through 1st person narrative</a:t>
            </a:r>
          </a:p>
          <a:p>
            <a:pPr algn="ctr" marL="680085" indent="-340042" lvl="1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Nunito"/>
              </a:rPr>
              <a:t>Placement of the camera during filming can drastically alter engagement and immersion for learners </a:t>
            </a:r>
          </a:p>
          <a:p>
            <a:pPr algn="ctr">
              <a:lnSpc>
                <a:spcPts val="440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7697" y="1691017"/>
            <a:ext cx="8005005" cy="6386806"/>
          </a:xfrm>
          <a:custGeom>
            <a:avLst/>
            <a:gdLst/>
            <a:ahLst/>
            <a:cxnLst/>
            <a:rect r="r" b="b" t="t" l="l"/>
            <a:pathLst>
              <a:path h="6386806" w="8005005">
                <a:moveTo>
                  <a:pt x="0" y="0"/>
                </a:moveTo>
                <a:lnTo>
                  <a:pt x="8005006" y="0"/>
                </a:lnTo>
                <a:lnTo>
                  <a:pt x="8005006" y="6386806"/>
                </a:lnTo>
                <a:lnTo>
                  <a:pt x="0" y="638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54278" y="780649"/>
            <a:ext cx="4103771" cy="4103771"/>
          </a:xfrm>
          <a:custGeom>
            <a:avLst/>
            <a:gdLst/>
            <a:ahLst/>
            <a:cxnLst/>
            <a:rect r="r" b="b" t="t" l="l"/>
            <a:pathLst>
              <a:path h="4103771" w="4103771">
                <a:moveTo>
                  <a:pt x="0" y="0"/>
                </a:moveTo>
                <a:lnTo>
                  <a:pt x="4103771" y="0"/>
                </a:lnTo>
                <a:lnTo>
                  <a:pt x="4103771" y="4103771"/>
                </a:lnTo>
                <a:lnTo>
                  <a:pt x="0" y="410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3054" y="5588779"/>
            <a:ext cx="6926220" cy="3669521"/>
          </a:xfrm>
          <a:custGeom>
            <a:avLst/>
            <a:gdLst/>
            <a:ahLst/>
            <a:cxnLst/>
            <a:rect r="r" b="b" t="t" l="l"/>
            <a:pathLst>
              <a:path h="3669521" w="6926220">
                <a:moveTo>
                  <a:pt x="0" y="0"/>
                </a:moveTo>
                <a:lnTo>
                  <a:pt x="6926220" y="0"/>
                </a:lnTo>
                <a:lnTo>
                  <a:pt x="6926220" y="3669521"/>
                </a:lnTo>
                <a:lnTo>
                  <a:pt x="0" y="3669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843054" y="4933705"/>
            <a:ext cx="6926220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Nunito"/>
              </a:rPr>
              <a:t>Rode NT SF1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964974" y="9305925"/>
            <a:ext cx="6926220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Nunito"/>
              </a:rPr>
              <a:t>Zoom H3 VR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3800247" y="1207922"/>
            <a:ext cx="10494873" cy="78711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82617" y="840961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57794" y="7222355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18475" y="2770563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9" y="0"/>
                </a:lnTo>
                <a:lnTo>
                  <a:pt x="4648169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87726" y="5013224"/>
            <a:ext cx="4648168" cy="2539062"/>
          </a:xfrm>
          <a:custGeom>
            <a:avLst/>
            <a:gdLst/>
            <a:ahLst/>
            <a:cxnLst/>
            <a:rect r="r" b="b" t="t" l="l"/>
            <a:pathLst>
              <a:path h="2539062" w="4648168">
                <a:moveTo>
                  <a:pt x="0" y="0"/>
                </a:moveTo>
                <a:lnTo>
                  <a:pt x="4648168" y="0"/>
                </a:lnTo>
                <a:lnTo>
                  <a:pt x="4648168" y="2539062"/>
                </a:lnTo>
                <a:lnTo>
                  <a:pt x="0" y="2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74859">
            <a:off x="12963432" y="1552851"/>
            <a:ext cx="1557159" cy="1290496"/>
          </a:xfrm>
          <a:custGeom>
            <a:avLst/>
            <a:gdLst/>
            <a:ahLst/>
            <a:cxnLst/>
            <a:rect r="r" b="b" t="t" l="l"/>
            <a:pathLst>
              <a:path h="1290496" w="1557159">
                <a:moveTo>
                  <a:pt x="0" y="0"/>
                </a:moveTo>
                <a:lnTo>
                  <a:pt x="1557159" y="0"/>
                </a:lnTo>
                <a:lnTo>
                  <a:pt x="1557159" y="1290496"/>
                </a:lnTo>
                <a:lnTo>
                  <a:pt x="0" y="1290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174859">
            <a:off x="13184702" y="6082340"/>
            <a:ext cx="1511737" cy="1252852"/>
          </a:xfrm>
          <a:custGeom>
            <a:avLst/>
            <a:gdLst/>
            <a:ahLst/>
            <a:cxnLst/>
            <a:rect r="r" b="b" t="t" l="l"/>
            <a:pathLst>
              <a:path h="1252852" w="1511737">
                <a:moveTo>
                  <a:pt x="0" y="0"/>
                </a:moveTo>
                <a:lnTo>
                  <a:pt x="1511737" y="0"/>
                </a:lnTo>
                <a:lnTo>
                  <a:pt x="1511737" y="1252852"/>
                </a:lnTo>
                <a:lnTo>
                  <a:pt x="0" y="1252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685602">
            <a:off x="11173807" y="3625146"/>
            <a:ext cx="1509447" cy="1250954"/>
          </a:xfrm>
          <a:custGeom>
            <a:avLst/>
            <a:gdLst/>
            <a:ahLst/>
            <a:cxnLst/>
            <a:rect r="r" b="b" t="t" l="l"/>
            <a:pathLst>
              <a:path h="1250954" w="1509447">
                <a:moveTo>
                  <a:pt x="1509447" y="0"/>
                </a:moveTo>
                <a:lnTo>
                  <a:pt x="0" y="0"/>
                </a:lnTo>
                <a:lnTo>
                  <a:pt x="0" y="1250954"/>
                </a:lnTo>
                <a:lnTo>
                  <a:pt x="1509447" y="1250954"/>
                </a:lnTo>
                <a:lnTo>
                  <a:pt x="150944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04922" y="3303040"/>
            <a:ext cx="6373868" cy="8498491"/>
          </a:xfrm>
          <a:custGeom>
            <a:avLst/>
            <a:gdLst/>
            <a:ahLst/>
            <a:cxnLst/>
            <a:rect r="r" b="b" t="t" l="l"/>
            <a:pathLst>
              <a:path h="8498491" w="6373868">
                <a:moveTo>
                  <a:pt x="0" y="0"/>
                </a:moveTo>
                <a:lnTo>
                  <a:pt x="6373868" y="0"/>
                </a:lnTo>
                <a:lnTo>
                  <a:pt x="6373868" y="8498491"/>
                </a:lnTo>
                <a:lnTo>
                  <a:pt x="0" y="8498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96717" y="8726399"/>
            <a:ext cx="2094655" cy="531901"/>
          </a:xfrm>
          <a:custGeom>
            <a:avLst/>
            <a:gdLst/>
            <a:ahLst/>
            <a:cxnLst/>
            <a:rect r="r" b="b" t="t" l="l"/>
            <a:pathLst>
              <a:path h="531901" w="2094655">
                <a:moveTo>
                  <a:pt x="0" y="0"/>
                </a:moveTo>
                <a:lnTo>
                  <a:pt x="2094655" y="0"/>
                </a:lnTo>
                <a:lnTo>
                  <a:pt x="2094655" y="531901"/>
                </a:lnTo>
                <a:lnTo>
                  <a:pt x="0" y="531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87726" y="1163397"/>
            <a:ext cx="4037951" cy="1846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2675">
                <a:solidFill>
                  <a:srgbClr val="FFFFFF"/>
                </a:solidFill>
                <a:latin typeface="Nunito Bold"/>
              </a:rPr>
              <a:t>Select SLaM wards &amp; Community teams to have access to VR headsets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42011" y="3019339"/>
            <a:ext cx="3201097" cy="199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selected from their base to deliver training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96765" y="5262000"/>
            <a:ext cx="4295445" cy="199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receive debrief &amp; technical training from expert faculty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181329" y="7723544"/>
            <a:ext cx="3201097" cy="1489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>
                <a:solidFill>
                  <a:srgbClr val="FFFFFF"/>
                </a:solidFill>
                <a:latin typeface="Nunito Bold"/>
              </a:rPr>
              <a:t>VR Champions deliver training to their teams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23411" y="223886"/>
            <a:ext cx="7359206" cy="63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39"/>
              </a:lnSpc>
            </a:pPr>
            <a:r>
              <a:rPr lang="en-US" sz="6027">
                <a:solidFill>
                  <a:srgbClr val="FFFFFF"/>
                </a:solidFill>
                <a:latin typeface="Nunito Bold"/>
              </a:rPr>
              <a:t>Phase 1 </a:t>
            </a:r>
          </a:p>
          <a:p>
            <a:pPr>
              <a:lnSpc>
                <a:spcPts val="8439"/>
              </a:lnSpc>
            </a:pPr>
            <a:r>
              <a:rPr lang="en-US" sz="6027">
                <a:solidFill>
                  <a:srgbClr val="FFFFFF"/>
                </a:solidFill>
                <a:latin typeface="Nunito Bold"/>
              </a:rPr>
              <a:t>(Race inequality) - Maudsley Learning's VR Debrief Champion Programme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7769" y="2129835"/>
            <a:ext cx="8072354" cy="7281929"/>
          </a:xfrm>
          <a:custGeom>
            <a:avLst/>
            <a:gdLst/>
            <a:ahLst/>
            <a:cxnLst/>
            <a:rect r="r" b="b" t="t" l="l"/>
            <a:pathLst>
              <a:path h="7281929" w="8072354">
                <a:moveTo>
                  <a:pt x="0" y="0"/>
                </a:moveTo>
                <a:lnTo>
                  <a:pt x="8072355" y="0"/>
                </a:lnTo>
                <a:lnTo>
                  <a:pt x="8072355" y="7281929"/>
                </a:lnTo>
                <a:lnTo>
                  <a:pt x="0" y="728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27" t="0" r="-596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460124" y="1896878"/>
            <a:ext cx="9229157" cy="7690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74891" indent="-337445" lvl="1">
              <a:lnSpc>
                <a:spcPts val="4376"/>
              </a:lnSpc>
              <a:buFont typeface="Arial"/>
              <a:buChar char="•"/>
            </a:pPr>
            <a:r>
              <a:rPr lang="en-US" sz="3125">
                <a:solidFill>
                  <a:srgbClr val="FFFFFF"/>
                </a:solidFill>
                <a:latin typeface="Nunito"/>
              </a:rPr>
              <a:t>Investigates discrimination experienced by both patients and healthcare practitioners generating and perpetuating inequalities in health and health service use</a:t>
            </a:r>
          </a:p>
          <a:p>
            <a:pPr marL="674891" indent="-337445" lvl="1">
              <a:lnSpc>
                <a:spcPts val="4376"/>
              </a:lnSpc>
              <a:buFont typeface="Arial"/>
              <a:buChar char="•"/>
            </a:pPr>
            <a:r>
              <a:rPr lang="en-US" sz="3125">
                <a:solidFill>
                  <a:srgbClr val="FFFFFF"/>
                </a:solidFill>
                <a:latin typeface="Nunito"/>
              </a:rPr>
              <a:t>Phase 2 “walking in their shoes” project looked to turn the real life experiences of ethnic minority staff into 360 degree virtual reality videos. </a:t>
            </a:r>
          </a:p>
          <a:p>
            <a:pPr marL="674891" indent="-337445" lvl="1">
              <a:lnSpc>
                <a:spcPts val="4376"/>
              </a:lnSpc>
              <a:buFont typeface="Arial"/>
              <a:buChar char="•"/>
            </a:pPr>
            <a:r>
              <a:rPr lang="en-US" sz="3125">
                <a:solidFill>
                  <a:srgbClr val="FFFFFF"/>
                </a:solidFill>
                <a:latin typeface="Nunito"/>
              </a:rPr>
              <a:t>These videos were created from interviews with ethnic minority staff before and during the Covid-19 pandemic</a:t>
            </a:r>
          </a:p>
          <a:p>
            <a:pPr marL="674891" indent="-337445" lvl="1">
              <a:lnSpc>
                <a:spcPts val="4376"/>
              </a:lnSpc>
              <a:buFont typeface="Arial"/>
              <a:buChar char="•"/>
            </a:pPr>
            <a:r>
              <a:rPr lang="en-US" sz="3125">
                <a:solidFill>
                  <a:srgbClr val="FFFFFF"/>
                </a:solidFill>
                <a:latin typeface="Nunito"/>
              </a:rPr>
              <a:t>The data at the focus of this presentation came from “Tunde’s Story” - a look at night staff’s unequal access to PPE compared to day staff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24318" y="646193"/>
            <a:ext cx="8239363" cy="1054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3"/>
              </a:lnSpc>
            </a:pPr>
            <a:r>
              <a:rPr lang="en-US" sz="6202">
                <a:solidFill>
                  <a:srgbClr val="FFFFFF"/>
                </a:solidFill>
                <a:latin typeface="Nunito"/>
              </a:rPr>
              <a:t>About the Tides Videos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DAFxhDqs6g0</dc:identifier>
  <dcterms:modified xsi:type="dcterms:W3CDTF">2011-08-01T06:04:30Z</dcterms:modified>
  <cp:revision>1</cp:revision>
  <dc:title>ML VR Champions</dc:title>
</cp:coreProperties>
</file>